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7FFFE895_D3717DDA.xml" ContentType="application/vnd.ms-powerpoint.comments+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comments/modernComment_23D8_B004F1E5.xml" ContentType="application/vnd.ms-powerpoint.comments+xml"/>
  <Override PartName="/ppt/tags/tag3.xml" ContentType="application/vnd.openxmlformats-officedocument.presentationml.tags+xml"/>
  <Override PartName="/ppt/notesSlides/notesSlide8.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23DD_3F59368F.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modernComment_7FFFE912_4FE5483B.xml" ContentType="application/vnd.ms-powerpoint.comments+xml"/>
  <Override PartName="/ppt/comments/modernComment_7FFFE900_335184CB.xml" ContentType="application/vnd.ms-powerpoint.comments+xml"/>
  <Override PartName="/ppt/comments/modernComment_7FFFE901_7A07CB0E.xml" ContentType="application/vnd.ms-powerpoint.comments+xml"/>
  <Override PartName="/ppt/notesSlides/notesSlide13.xml" ContentType="application/vnd.openxmlformats-officedocument.presentationml.notesSlide+xml"/>
  <Override PartName="/ppt/comments/modernComment_7FFFE906_A8B6D9E8.xml" ContentType="application/vnd.ms-powerpoint.comments+xml"/>
  <Override PartName="/ppt/notesSlides/notesSlide14.xml" ContentType="application/vnd.openxmlformats-officedocument.presentationml.notesSlide+xml"/>
  <Override PartName="/ppt/comments/modernComment_7FFFE905_F2725CF6.xml" ContentType="application/vnd.ms-powerpoint.comments+xml"/>
  <Override PartName="/ppt/notesSlides/notesSlide15.xml" ContentType="application/vnd.openxmlformats-officedocument.presentationml.notesSlide+xml"/>
  <Override PartName="/ppt/comments/modernComment_7FFFE903_89356422.xml" ContentType="application/vnd.ms-powerpoint.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modernComment_7FFFE908_38CB5FF2.xml" ContentType="application/vnd.ms-powerpoint.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omments/modernComment_23F2_65FD616A.xml" ContentType="application/vnd.ms-powerpoint.comments+xml"/>
  <Override PartName="/ppt/notesSlides/notesSlide23.xml" ContentType="application/vnd.openxmlformats-officedocument.presentationml.notesSlide+xml"/>
  <Override PartName="/ppt/comments/modernComment_7FFFE90C_2F59E29F.xml" ContentType="application/vnd.ms-powerpoint.comment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6.xml" ContentType="application/vnd.openxmlformats-officedocument.presentationml.tags+xml"/>
  <Override PartName="/ppt/notesSlides/notesSlide29.xml" ContentType="application/vnd.openxmlformats-officedocument.presentationml.notesSlide+xml"/>
  <Override PartName="/ppt/tags/tag7.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omments/modernComment_11D_95FA3784.xml" ContentType="application/vnd.ms-powerpoint.comments+xml"/>
  <Override PartName="/ppt/tags/tag8.xml" ContentType="application/vnd.openxmlformats-officedocument.presentationml.tags+xml"/>
  <Override PartName="/ppt/notesSlides/notesSlide32.xml" ContentType="application/vnd.openxmlformats-officedocument.presentationml.notesSlide+xml"/>
  <Override PartName="/ppt/comments/modernComment_23C2_983A643D.xml" ContentType="application/vnd.ms-powerpoint.comments+xml"/>
  <Override PartName="/ppt/tags/tag9.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omments/modernComment_7FFFE8F5_FB69925D.xml" ContentType="application/vnd.ms-powerpoint.comments+xml"/>
  <Override PartName="/ppt/notesSlides/notesSlide3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36.xml" ContentType="application/vnd.openxmlformats-officedocument.presentationml.notesSlide+xml"/>
  <Override PartName="/ppt/comments/modernComment_7FFFE8FD_3E58588D.xml" ContentType="application/vnd.ms-powerpoint.comment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omments/modernComment_7FFFE8FE_98E6F2AF.xml" ContentType="application/vnd.ms-powerpoint.comment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omments/modernComment_7FFFE8EF_E5C7DFF3.xml" ContentType="application/vnd.ms-powerpoint.comments+xml"/>
  <Override PartName="/ppt/notesSlides/notesSlide4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71" r:id="rId4"/>
  </p:sldMasterIdLst>
  <p:notesMasterIdLst>
    <p:notesMasterId r:id="rId73"/>
  </p:notesMasterIdLst>
  <p:sldIdLst>
    <p:sldId id="2144867396" r:id="rId5"/>
    <p:sldId id="2144867329" r:id="rId6"/>
    <p:sldId id="2147477726" r:id="rId7"/>
    <p:sldId id="2147477646" r:id="rId8"/>
    <p:sldId id="2147477777" r:id="rId9"/>
    <p:sldId id="2147477653" r:id="rId10"/>
    <p:sldId id="9162" r:id="rId11"/>
    <p:sldId id="9176" r:id="rId12"/>
    <p:sldId id="9177" r:id="rId13"/>
    <p:sldId id="9179" r:id="rId14"/>
    <p:sldId id="9180" r:id="rId15"/>
    <p:sldId id="9181" r:id="rId16"/>
    <p:sldId id="9182" r:id="rId17"/>
    <p:sldId id="2147477762" r:id="rId18"/>
    <p:sldId id="2147477778" r:id="rId19"/>
    <p:sldId id="2147477760" r:id="rId20"/>
    <p:sldId id="2147477761" r:id="rId21"/>
    <p:sldId id="2147477785" r:id="rId22"/>
    <p:sldId id="2147477766" r:id="rId23"/>
    <p:sldId id="2147477765" r:id="rId24"/>
    <p:sldId id="2147477763" r:id="rId25"/>
    <p:sldId id="2147477764" r:id="rId26"/>
    <p:sldId id="2147477767" r:id="rId27"/>
    <p:sldId id="2147477768" r:id="rId28"/>
    <p:sldId id="2147477786" r:id="rId29"/>
    <p:sldId id="2147477656" r:id="rId30"/>
    <p:sldId id="9185" r:id="rId31"/>
    <p:sldId id="9186" r:id="rId32"/>
    <p:sldId id="9187" r:id="rId33"/>
    <p:sldId id="2147477771" r:id="rId34"/>
    <p:sldId id="9193" r:id="rId35"/>
    <p:sldId id="2147477769" r:id="rId36"/>
    <p:sldId id="2147477770" r:id="rId37"/>
    <p:sldId id="2147477775" r:id="rId38"/>
    <p:sldId id="9200" r:id="rId39"/>
    <p:sldId id="9202" r:id="rId40"/>
    <p:sldId id="2147477772" r:id="rId41"/>
    <p:sldId id="2147477645" r:id="rId42"/>
    <p:sldId id="9133" r:id="rId43"/>
    <p:sldId id="2147477773" r:id="rId44"/>
    <p:sldId id="9143" r:id="rId45"/>
    <p:sldId id="2147477644" r:id="rId46"/>
    <p:sldId id="9145" r:id="rId47"/>
    <p:sldId id="9146" r:id="rId48"/>
    <p:sldId id="9147" r:id="rId49"/>
    <p:sldId id="2147477787" r:id="rId50"/>
    <p:sldId id="9152" r:id="rId51"/>
    <p:sldId id="2147477649" r:id="rId52"/>
    <p:sldId id="2076137037" r:id="rId53"/>
    <p:sldId id="9149" r:id="rId54"/>
    <p:sldId id="285" r:id="rId55"/>
    <p:sldId id="9154" r:id="rId56"/>
    <p:sldId id="9155" r:id="rId57"/>
    <p:sldId id="2147477749" r:id="rId58"/>
    <p:sldId id="2147477651" r:id="rId59"/>
    <p:sldId id="9151" r:id="rId60"/>
    <p:sldId id="2147477776" r:id="rId61"/>
    <p:sldId id="2147477753" r:id="rId62"/>
    <p:sldId id="2147477754" r:id="rId63"/>
    <p:sldId id="2147477757" r:id="rId64"/>
    <p:sldId id="2147477755" r:id="rId65"/>
    <p:sldId id="2147477759" r:id="rId66"/>
    <p:sldId id="2147477758" r:id="rId67"/>
    <p:sldId id="2147477774" r:id="rId68"/>
    <p:sldId id="2147477743" r:id="rId69"/>
    <p:sldId id="310" r:id="rId70"/>
    <p:sldId id="258" r:id="rId71"/>
    <p:sldId id="2147477788" r:id="rId72"/>
  </p:sldIdLst>
  <p:sldSz cx="12192000" cy="6858000"/>
  <p:notesSz cx="6858000" cy="9144000"/>
  <p:embeddedFontLst>
    <p:embeddedFont>
      <p:font typeface="Cambria Math" panose="02040503050406030204" pitchFamily="18" charset="0"/>
      <p:regular r:id="rId7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6CD56B1-BE60-4B81-A923-8B0481683456}">
          <p14:sldIdLst>
            <p14:sldId id="2144867396"/>
          </p14:sldIdLst>
        </p14:section>
        <p14:section name="Contact Modeling" id="{01F9EE49-49B4-4D6C-9795-F01CA6DB802C}">
          <p14:sldIdLst>
            <p14:sldId id="2144867329"/>
            <p14:sldId id="2147477726"/>
            <p14:sldId id="2147477646"/>
            <p14:sldId id="2147477777"/>
            <p14:sldId id="2147477653"/>
            <p14:sldId id="9162"/>
            <p14:sldId id="9176"/>
            <p14:sldId id="9177"/>
            <p14:sldId id="9179"/>
            <p14:sldId id="9180"/>
            <p14:sldId id="9181"/>
            <p14:sldId id="9182"/>
            <p14:sldId id="2147477762"/>
            <p14:sldId id="2147477778"/>
            <p14:sldId id="2147477760"/>
            <p14:sldId id="2147477761"/>
            <p14:sldId id="2147477785"/>
            <p14:sldId id="2147477766"/>
            <p14:sldId id="2147477765"/>
            <p14:sldId id="2147477763"/>
            <p14:sldId id="2147477764"/>
            <p14:sldId id="2147477767"/>
            <p14:sldId id="2147477768"/>
            <p14:sldId id="2147477786"/>
            <p14:sldId id="2147477656"/>
            <p14:sldId id="9185"/>
            <p14:sldId id="9186"/>
            <p14:sldId id="9187"/>
            <p14:sldId id="2147477771"/>
            <p14:sldId id="9193"/>
            <p14:sldId id="2147477769"/>
            <p14:sldId id="2147477770"/>
            <p14:sldId id="2147477775"/>
            <p14:sldId id="9200"/>
            <p14:sldId id="9202"/>
            <p14:sldId id="2147477772"/>
          </p14:sldIdLst>
        </p14:section>
        <p14:section name="Post-Processing" id="{9D70DF4E-3845-40D2-9B23-22A9B919D5FB}">
          <p14:sldIdLst>
            <p14:sldId id="2147477645"/>
            <p14:sldId id="9133"/>
            <p14:sldId id="2147477773"/>
            <p14:sldId id="9143"/>
            <p14:sldId id="2147477644"/>
            <p14:sldId id="9145"/>
            <p14:sldId id="9146"/>
            <p14:sldId id="9147"/>
            <p14:sldId id="2147477787"/>
            <p14:sldId id="9152"/>
          </p14:sldIdLst>
        </p14:section>
        <p14:section name="Quasi-Static" id="{A180D5A6-F8E9-4346-ABCB-29878EB40B6C}">
          <p14:sldIdLst>
            <p14:sldId id="2147477649"/>
            <p14:sldId id="2076137037"/>
            <p14:sldId id="9149"/>
            <p14:sldId id="285"/>
            <p14:sldId id="9154"/>
            <p14:sldId id="9155"/>
            <p14:sldId id="2147477749"/>
            <p14:sldId id="2147477651"/>
            <p14:sldId id="9151"/>
            <p14:sldId id="2147477776"/>
            <p14:sldId id="2147477753"/>
            <p14:sldId id="2147477754"/>
            <p14:sldId id="2147477757"/>
            <p14:sldId id="2147477755"/>
            <p14:sldId id="2147477759"/>
            <p14:sldId id="2147477758"/>
            <p14:sldId id="2147477774"/>
            <p14:sldId id="2147477743"/>
          </p14:sldIdLst>
        </p14:section>
        <p14:section name="SPH" id="{8AE0CCB2-8017-499E-9CE3-3DB96F839C65}">
          <p14:sldIdLst>
            <p14:sldId id="310"/>
            <p14:sldId id="258"/>
            <p14:sldId id="214747778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DACD442-95E8-14F6-71DA-5117F3C86199}" name="Hesam Moghaddam" initials="HM" userId="S::hesam.moghaddam@ansys.com::319a25c0-cacb-463c-936e-a1fd28b869a7" providerId="AD"/>
  <p188:author id="{8A9DC045-7A32-0671-4523-E87F4BDF12D7}" name="Hesam Moghaddam" initials="HM" userId="S::hmoghadd@synopsys.com::f8843574-c94c-412f-92bd-9c25e75a7d90" providerId="AD"/>
  <p188:author id="{4749984B-56B6-545B-D82A-0F2205AEF1F0}" name="Kaitlin Tyler" initials="KT" userId="S::ktyler@synopsys.com::9fe895bd-0629-4884-9289-afe88e7d7070" providerId="AD"/>
  <p188:author id="{9FC41D71-8D57-C16E-B70E-DA135B8635D7}" name="Sahil Sura" initials="SS" userId="S::sahil.sura@ansys.com::ab4e084e-fa29-48da-bd99-36c41d5d35fe" providerId="AD"/>
  <p188:author id="{05BD2BD0-E8C6-FE4D-E83C-49FD3419DBB9}" name="Janos Plocher" initials="JP" userId="S::janos.plocher@ansys.com::ba7cd727-c325-432c-8863-bb9badcea95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763" autoAdjust="0"/>
    <p:restoredTop sz="72887" autoAdjust="0"/>
  </p:normalViewPr>
  <p:slideViewPr>
    <p:cSldViewPr snapToGrid="0">
      <p:cViewPr varScale="1">
        <p:scale>
          <a:sx n="116" d="100"/>
          <a:sy n="116" d="100"/>
        </p:scale>
        <p:origin x="1512"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font" Target="fonts/font1.fntdata"/><Relationship Id="rId79"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in Tyler" userId="9fe895bd-0629-4884-9289-afe88e7d7070" providerId="ADAL" clId="{9FB349CB-5FDD-40BC-A677-1A786CA2F6E0}"/>
    <pc:docChg chg="modMainMaster">
      <pc:chgData name="Kaitlin Tyler" userId="9fe895bd-0629-4884-9289-afe88e7d7070" providerId="ADAL" clId="{9FB349CB-5FDD-40BC-A677-1A786CA2F6E0}" dt="2026-08-04T14:04:50.217" v="0"/>
      <pc:docMkLst>
        <pc:docMk/>
      </pc:docMkLst>
      <pc:sldMasterChg chg="modSldLayout">
        <pc:chgData name="Kaitlin Tyler" userId="9fe895bd-0629-4884-9289-afe88e7d7070" providerId="ADAL" clId="{9FB349CB-5FDD-40BC-A677-1A786CA2F6E0}" dt="2026-08-04T14:04:50.217" v="0"/>
        <pc:sldMasterMkLst>
          <pc:docMk/>
          <pc:sldMasterMk cId="134978943" sldId="2147483771"/>
        </pc:sldMasterMkLst>
        <pc:sldLayoutChg chg="addSp">
          <pc:chgData name="Kaitlin Tyler" userId="9fe895bd-0629-4884-9289-afe88e7d7070" providerId="ADAL" clId="{9FB349CB-5FDD-40BC-A677-1A786CA2F6E0}" dt="2026-08-04T14:04:50.217" v="0"/>
          <pc:sldLayoutMkLst>
            <pc:docMk/>
            <pc:sldMasterMk cId="134978943" sldId="2147483771"/>
            <pc:sldLayoutMk cId="3942913306" sldId="2147483787"/>
          </pc:sldLayoutMkLst>
          <pc:picChg chg="add">
            <ac:chgData name="Kaitlin Tyler" userId="9fe895bd-0629-4884-9289-afe88e7d7070" providerId="ADAL" clId="{9FB349CB-5FDD-40BC-A677-1A786CA2F6E0}" dt="2026-08-04T14:04:50.217" v="0"/>
            <ac:picMkLst>
              <pc:docMk/>
              <pc:sldMasterMk cId="134978943" sldId="2147483771"/>
              <pc:sldLayoutMk cId="3942913306" sldId="2147483787"/>
              <ac:picMk id="5" creationId="{0B545D9B-ED8B-2866-D826-5843B2DEBEB0}"/>
            </ac:picMkLst>
          </pc:picChg>
        </pc:sldLayoutChg>
      </pc:sldMasterChg>
    </pc:docChg>
  </pc:docChgLst>
</pc:chgInfo>
</file>

<file path=ppt/comments/modernComment_11D_95FA3784.xml><?xml version="1.0" encoding="utf-8"?>
<p188:cmLst xmlns:a="http://schemas.openxmlformats.org/drawingml/2006/main" xmlns:r="http://schemas.openxmlformats.org/officeDocument/2006/relationships" xmlns:p188="http://schemas.microsoft.com/office/powerpoint/2018/8/main">
  <p188:cm id="{AC170B59-E0AC-4098-BD87-52FA98C43716}" authorId="{05BD2BD0-E8C6-FE4D-E83C-49FD3419DBB9}" status="resolved" created="2025-10-20T11:51:27.846" complete="100000">
    <ac:deMkLst xmlns:ac="http://schemas.microsoft.com/office/drawing/2013/main/command">
      <pc:docMk xmlns:pc="http://schemas.microsoft.com/office/powerpoint/2013/main/command"/>
      <pc:sldMk xmlns:pc="http://schemas.microsoft.com/office/powerpoint/2013/main/command" cId="2516203396" sldId="285"/>
      <ac:spMk id="10" creationId="{6EB7E5FB-CF48-4594-9F87-89AD3273A853}"/>
    </ac:deMkLst>
    <p188:replyLst>
      <p188:reply id="{65316678-BCA0-4029-8B59-49EB4DAD1470}" authorId="{2DACD442-95E8-14F6-71DA-5117F3C86199}" created="2025-10-29T16:41:30.609">
        <p188:txBody>
          <a:bodyPr/>
          <a:lstStyle/>
          <a:p>
            <a:r>
              <a:rPr lang="en-US"/>
              <a:t>We will later show how to graph these in the examples - here we just want to mention what are the criteria - I added some pictures to complement it with visualizations</a:t>
            </a:r>
          </a:p>
        </p188:txBody>
      </p188:reply>
    </p188:replyLst>
    <p188:txBody>
      <a:bodyPr/>
      <a:lstStyle/>
      <a:p>
        <a:r>
          <a:rPr lang="en-DE"/>
          <a:t>[@Hesam Moghaddam] could you please add some simple lecture notes and images for each example (helps see where to extract this, i.e. solution information drop-down and graph an possibly two snapshot from the animation at different time steps) </a:t>
        </a:r>
      </a:p>
    </p188:txBody>
    <p188:extLst>
      <p:ext xmlns:p="http://schemas.openxmlformats.org/presentationml/2006/main" uri="{57CB4572-C831-44C2-8A1C-0ADB6CCDFE69}">
        <p223:reactions xmlns:p223="http://schemas.microsoft.com/office/powerpoint/2022/03/main">
          <p223:rxn type="👍">
            <p223:instance time="2025-10-29T16:41:31.757" authorId="{2DACD442-95E8-14F6-71DA-5117F3C86199}"/>
          </p223:rxn>
        </p223:reactions>
      </p:ext>
    </p188:extLst>
  </p188:cm>
</p188:cmLst>
</file>

<file path=ppt/comments/modernComment_23C2_983A643D.xml><?xml version="1.0" encoding="utf-8"?>
<p188:cmLst xmlns:a="http://schemas.openxmlformats.org/drawingml/2006/main" xmlns:r="http://schemas.openxmlformats.org/officeDocument/2006/relationships" xmlns:p188="http://schemas.microsoft.com/office/powerpoint/2018/8/main">
  <p188:cm id="{2F9AB739-2EFC-4310-A499-37914EB04768}" authorId="{05BD2BD0-E8C6-FE4D-E83C-49FD3419DBB9}" status="resolved" created="2025-10-20T11:49:27.543" complete="100000">
    <ac:deMkLst xmlns:ac="http://schemas.microsoft.com/office/drawing/2013/main/command">
      <pc:docMk xmlns:pc="http://schemas.microsoft.com/office/powerpoint/2013/main/command"/>
      <pc:sldMk xmlns:pc="http://schemas.microsoft.com/office/powerpoint/2013/main/command" cId="2553963581" sldId="9154"/>
      <ac:grpSpMk id="2" creationId="{13AA4922-A683-6691-3216-F8FB600D7E9C}"/>
    </ac:deMkLst>
    <p188:replyLst>
      <p188:reply id="{E8FB631C-FC0D-47BB-BDA4-9920B9BBDE6D}" authorId="{2DACD442-95E8-14F6-71DA-5117F3C86199}" created="2025-10-29T17:03:43.409">
        <p188:txBody>
          <a:bodyPr/>
          <a:lstStyle/>
          <a:p>
            <a:r>
              <a:rPr lang="en-US"/>
              <a:t>Fixed</a:t>
            </a:r>
          </a:p>
        </p188:txBody>
      </p188:reply>
    </p188:replyLst>
    <p188:txBody>
      <a:bodyPr/>
      <a:lstStyle/>
      <a:p>
        <a:r>
          <a:rPr lang="en-DE"/>
          <a:t>[@Hesam Moghaddam] Can you please use only images from WB-LS-Dyna</a:t>
        </a:r>
      </a:p>
    </p188:txBody>
    <p188:extLst>
      <p:ext xmlns:p="http://schemas.openxmlformats.org/presentationml/2006/main" uri="{57CB4572-C831-44C2-8A1C-0ADB6CCDFE69}">
        <p223:reactions xmlns:p223="http://schemas.microsoft.com/office/powerpoint/2022/03/main">
          <p223:rxn type="👍">
            <p223:instance time="2025-10-29T17:03:44.722" authorId="{2DACD442-95E8-14F6-71DA-5117F3C86199}"/>
          </p223:rxn>
        </p223:reactions>
      </p:ext>
    </p188:extLst>
  </p188:cm>
</p188:cmLst>
</file>

<file path=ppt/comments/modernComment_23D8_B004F1E5.xml><?xml version="1.0" encoding="utf-8"?>
<p188:cmLst xmlns:a="http://schemas.openxmlformats.org/drawingml/2006/main" xmlns:r="http://schemas.openxmlformats.org/officeDocument/2006/relationships" xmlns:p188="http://schemas.microsoft.com/office/powerpoint/2018/8/main">
  <p188:cm id="{CBCAB76F-EBC3-4F53-B2A9-52193F493CA2}" authorId="{05BD2BD0-E8C6-FE4D-E83C-49FD3419DBB9}" status="resolved" created="2025-10-29T08:26:10.324" complete="100000">
    <pc:sldMkLst xmlns:pc="http://schemas.microsoft.com/office/powerpoint/2013/main/command">
      <pc:docMk/>
      <pc:sldMk cId="2953114085" sldId="9176"/>
    </pc:sldMkLst>
    <p188:replyLst>
      <p188:reply id="{A1AABE59-5C46-4030-A52F-69C803B34280}" authorId="{2DACD442-95E8-14F6-71DA-5117F3C86199}" created="2025-10-29T17:25:03.449">
        <p188:txBody>
          <a:bodyPr/>
          <a:lstStyle/>
          <a:p>
            <a:r>
              <a:rPr lang="en-US"/>
              <a:t>Fixed</a:t>
            </a:r>
          </a:p>
        </p188:txBody>
      </p188:reply>
    </p188:replyLst>
    <p188:txBody>
      <a:bodyPr/>
      <a:lstStyle/>
      <a:p>
        <a:r>
          <a:rPr lang="en-DE"/>
          <a:t>[@Hesam Moghaddam] shouldn’t this be WB-LSD? Also, I am not able to open the links in the notes</a:t>
        </a:r>
      </a:p>
    </p188:txBody>
    <p188:extLst>
      <p:ext xmlns:p="http://schemas.openxmlformats.org/presentationml/2006/main" uri="{57CB4572-C831-44C2-8A1C-0ADB6CCDFE69}">
        <p223:reactions xmlns:p223="http://schemas.microsoft.com/office/powerpoint/2022/03/main">
          <p223:rxn type="👍">
            <p223:instance time="2025-10-29T17:22:29.322" authorId="{2DACD442-95E8-14F6-71DA-5117F3C86199}"/>
          </p223:rxn>
        </p223:reactions>
      </p:ext>
    </p188:extLst>
  </p188:cm>
</p188:cmLst>
</file>

<file path=ppt/comments/modernComment_23DD_3F59368F.xml><?xml version="1.0" encoding="utf-8"?>
<p188:cmLst xmlns:a="http://schemas.openxmlformats.org/drawingml/2006/main" xmlns:r="http://schemas.openxmlformats.org/officeDocument/2006/relationships" xmlns:p188="http://schemas.microsoft.com/office/powerpoint/2018/8/main">
  <p188:cm id="{7F3D15C5-3AAF-4F17-A5AA-031A79A1D0C0}" authorId="{05BD2BD0-E8C6-FE4D-E83C-49FD3419DBB9}" status="resolved" created="2025-10-29T09:42:54.145" complete="100000">
    <ac:deMkLst xmlns:ac="http://schemas.microsoft.com/office/drawing/2013/main/command">
      <pc:docMk xmlns:pc="http://schemas.microsoft.com/office/powerpoint/2013/main/command"/>
      <pc:sldMk xmlns:pc="http://schemas.microsoft.com/office/powerpoint/2013/main/command" cId="1062811279" sldId="9181"/>
      <ac:grpSpMk id="5" creationId="{013A1F1E-AEF4-1ABE-B1EB-212B3679F1B1}"/>
    </ac:deMkLst>
    <p188:replyLst>
      <p188:reply id="{23B4DC5F-02EA-4B46-A640-4E04D8C534BB}" authorId="{2DACD442-95E8-14F6-71DA-5117F3C86199}" created="2025-10-29T17:46:13.398">
        <p188:txBody>
          <a:bodyPr/>
          <a:lstStyle/>
          <a:p>
            <a:r>
              <a:rPr lang="en-US"/>
              <a:t>Added.</a:t>
            </a:r>
          </a:p>
        </p188:txBody>
      </p188:reply>
    </p188:replyLst>
    <p188:txBody>
      <a:bodyPr/>
      <a:lstStyle/>
      <a:p>
        <a:r>
          <a:rPr lang="en-DE"/>
          <a:t>[@Hesam Moghaddam] could you please add the nomenclature for the graph and notes for this slides</a:t>
        </a:r>
      </a:p>
    </p188:txBody>
    <p188:extLst>
      <p:ext xmlns:p="http://schemas.openxmlformats.org/presentationml/2006/main" uri="{57CB4572-C831-44C2-8A1C-0ADB6CCDFE69}">
        <p223:reactions xmlns:p223="http://schemas.microsoft.com/office/powerpoint/2022/03/main">
          <p223:rxn type="👍">
            <p223:instance time="2025-10-29T17:46:07.617" authorId="{2DACD442-95E8-14F6-71DA-5117F3C86199}"/>
          </p223:rxn>
        </p223:reactions>
      </p:ext>
    </p188:extLst>
  </p188:cm>
</p188:cmLst>
</file>

<file path=ppt/comments/modernComment_23F2_65FD616A.xml><?xml version="1.0" encoding="utf-8"?>
<p188:cmLst xmlns:a="http://schemas.openxmlformats.org/drawingml/2006/main" xmlns:r="http://schemas.openxmlformats.org/officeDocument/2006/relationships" xmlns:p188="http://schemas.microsoft.com/office/powerpoint/2018/8/main">
  <p188:cm id="{5C3ADCAC-92B3-46C5-9FD7-DC615A2CA28D}" authorId="{05BD2BD0-E8C6-FE4D-E83C-49FD3419DBB9}" status="resolved" created="2025-10-29T14:25:55.570" complete="100000">
    <ac:txMkLst xmlns:ac="http://schemas.microsoft.com/office/drawing/2013/main/command">
      <pc:docMk xmlns:pc="http://schemas.microsoft.com/office/powerpoint/2013/main/command"/>
      <pc:sldMk xmlns:pc="http://schemas.microsoft.com/office/powerpoint/2013/main/command" cId="1711104362" sldId="9202"/>
      <ac:spMk id="5" creationId="{43E5D66C-B5BC-7A3D-EE37-FF80E896182E}"/>
      <ac:txMk cp="216">
        <ac:context len="526" hash="135771674"/>
      </ac:txMk>
    </ac:txMkLst>
    <p188:pos x="5591175" y="2042196"/>
    <p188:txBody>
      <a:bodyPr/>
      <a:lstStyle/>
      <a:p>
        <a:r>
          <a:rPr lang="en-DE"/>
          <a:t>What is sleout?</a:t>
        </a:r>
      </a:p>
    </p188:txBody>
    <p188:extLst>
      <p:ext xmlns:p="http://schemas.openxmlformats.org/presentationml/2006/main" uri="{57CB4572-C831-44C2-8A1C-0ADB6CCDFE69}">
        <p223:reactions xmlns:p223="http://schemas.microsoft.com/office/powerpoint/2022/03/main">
          <p223:rxn type="👍">
            <p223:instance time="2025-10-29T20:24:24.092" authorId="{2DACD442-95E8-14F6-71DA-5117F3C86199}"/>
          </p223:rxn>
        </p223:reactions>
      </p:ext>
    </p188:extLst>
  </p188:cm>
</p188:cmLst>
</file>

<file path=ppt/comments/modernComment_7FFFE895_D3717DDA.xml><?xml version="1.0" encoding="utf-8"?>
<p188:cmLst xmlns:a="http://schemas.openxmlformats.org/drawingml/2006/main" xmlns:r="http://schemas.openxmlformats.org/officeDocument/2006/relationships" xmlns:p188="http://schemas.microsoft.com/office/powerpoint/2018/8/main">
  <p188:cm id="{4A80FE05-ACE1-463F-9B91-0D1D5523AE9E}" authorId="{9FC41D71-8D57-C16E-B70E-DA135B8635D7}" status="resolved" created="2025-10-30T05:22:39.231" complete="100000">
    <ac:deMkLst xmlns:ac="http://schemas.microsoft.com/office/drawing/2013/main/command">
      <pc:docMk xmlns:pc="http://schemas.microsoft.com/office/powerpoint/2013/main/command"/>
      <pc:sldMk xmlns:pc="http://schemas.microsoft.com/office/powerpoint/2013/main/command" cId="3547430362" sldId="2147477653"/>
      <ac:spMk id="12" creationId="{61AD2D10-43E7-AAC8-DE18-1A82386A96F6}"/>
    </ac:deMkLst>
    <p188:replyLst>
      <p188:reply id="{1320E954-4198-4AD5-97BA-930964E5CDB3}" authorId="{2DACD442-95E8-14F6-71DA-5117F3C86199}" created="2025-10-30T18:29:51.577">
        <p188:txBody>
          <a:bodyPr/>
          <a:lstStyle/>
          <a:p>
            <a:r>
              <a:rPr lang="en-US"/>
              <a:t>Great idea! Added it.</a:t>
            </a:r>
          </a:p>
        </p188:txBody>
      </p188:reply>
    </p188:replyLst>
    <p188:txBody>
      <a:bodyPr/>
      <a:lstStyle/>
      <a:p>
        <a:r>
          <a:rPr lang="en-US"/>
          <a:t>Can the contact formulation theory add a good reference out here? Like not a Dyna reference but for theory point of view
https://ansyshelp.ansys.com/account/secured?returnurl=/Views/Secured/corp/v252/en/wb_sim/ds_contact_theory.html?q=penalty%20stiffness</a:t>
        </a:r>
      </a:p>
    </p188:txBody>
    <p188:extLst>
      <p:ext xmlns:p="http://schemas.openxmlformats.org/presentationml/2006/main" uri="{57CB4572-C831-44C2-8A1C-0ADB6CCDFE69}">
        <p223:reactions xmlns:p223="http://schemas.microsoft.com/office/powerpoint/2022/03/main">
          <p223:rxn type="👍">
            <p223:instance time="2025-10-30T18:29:53.103" authorId="{2DACD442-95E8-14F6-71DA-5117F3C86199}"/>
          </p223:rxn>
        </p223:reactions>
      </p:ext>
    </p188:extLst>
  </p188:cm>
</p188:cmLst>
</file>

<file path=ppt/comments/modernComment_7FFFE8EF_E5C7DFF3.xml><?xml version="1.0" encoding="utf-8"?>
<p188:cmLst xmlns:a="http://schemas.openxmlformats.org/drawingml/2006/main" xmlns:r="http://schemas.openxmlformats.org/officeDocument/2006/relationships" xmlns:p188="http://schemas.microsoft.com/office/powerpoint/2018/8/main">
  <p188:cm id="{02889300-DBD2-4066-A5E6-FE41D0B1C524}" authorId="{05BD2BD0-E8C6-FE4D-E83C-49FD3419DBB9}" status="resolved" created="2025-10-23T14:02:41.907" complete="100000">
    <pc:sldMkLst xmlns:pc="http://schemas.microsoft.com/office/powerpoint/2013/main/command">
      <pc:docMk/>
      <pc:sldMk cId="3855081459" sldId="2147477743"/>
    </pc:sldMkLst>
    <p188:replyLst>
      <p188:reply id="{E4BE952D-C4E3-4306-8B02-5AE74A7AD750}" authorId="{2DACD442-95E8-14F6-71DA-5117F3C86199}" created="2025-10-29T16:32:11.689">
        <p188:txBody>
          <a:bodyPr/>
          <a:lstStyle/>
          <a:p>
            <a:r>
              <a:rPr lang="en-US"/>
              <a:t>Updated to 2% everywhere</a:t>
            </a:r>
          </a:p>
        </p188:txBody>
      </p188:reply>
    </p188:replyLst>
    <p188:txBody>
      <a:bodyPr/>
      <a:lstStyle/>
      <a:p>
        <a:r>
          <a:rPr lang="en-DE"/>
          <a:t>5% right (see notes)?</a:t>
        </a:r>
      </a:p>
    </p188:txBody>
    <p188:extLst>
      <p:ext xmlns:p="http://schemas.openxmlformats.org/presentationml/2006/main" uri="{57CB4572-C831-44C2-8A1C-0ADB6CCDFE69}">
        <p223:reactions xmlns:p223="http://schemas.microsoft.com/office/powerpoint/2022/03/main">
          <p223:rxn type="👍">
            <p223:instance time="2025-10-28T17:19:01.519" authorId="{2DACD442-95E8-14F6-71DA-5117F3C86199}"/>
          </p223:rxn>
        </p223:reactions>
      </p:ext>
    </p188:extLst>
  </p188:cm>
</p188:cmLst>
</file>

<file path=ppt/comments/modernComment_7FFFE8F5_FB69925D.xml><?xml version="1.0" encoding="utf-8"?>
<p188:cmLst xmlns:a="http://schemas.openxmlformats.org/drawingml/2006/main" xmlns:r="http://schemas.openxmlformats.org/officeDocument/2006/relationships" xmlns:p188="http://schemas.microsoft.com/office/powerpoint/2018/8/main">
  <p188:cm id="{D9848F62-0C62-4537-8022-9D8E7286518D}" authorId="{05BD2BD0-E8C6-FE4D-E83C-49FD3419DBB9}" status="resolved" created="2025-10-20T12:11:46.734" complete="100000">
    <ac:txMkLst xmlns:ac="http://schemas.microsoft.com/office/drawing/2013/main/command">
      <pc:docMk xmlns:pc="http://schemas.microsoft.com/office/powerpoint/2013/main/command"/>
      <pc:sldMk xmlns:pc="http://schemas.microsoft.com/office/powerpoint/2013/main/command" cId="4217999965" sldId="2147477749"/>
      <ac:spMk id="9" creationId="{69FDACC6-AED1-8E4C-28E2-222975776278}"/>
      <ac:txMk cp="17">
        <ac:context len="51" hash="48660319"/>
      </ac:txMk>
    </ac:txMkLst>
    <p188:pos x="1336806" y="281192"/>
    <p188:txBody>
      <a:bodyPr/>
      <a:lstStyle/>
      <a:p>
        <a:r>
          <a:rPr lang="en-DE"/>
          <a:t>[@Hesam Moghaddam] I guess this should be “bending” , right?´</a:t>
        </a:r>
      </a:p>
    </p188:txBody>
    <p188:extLst>
      <p:ext xmlns:p="http://schemas.openxmlformats.org/presentationml/2006/main" uri="{57CB4572-C831-44C2-8A1C-0ADB6CCDFE69}">
        <p223:reactions xmlns:p223="http://schemas.microsoft.com/office/powerpoint/2022/03/main">
          <p223:rxn type="👍">
            <p223:instance time="2025-10-29T17:12:52.909" authorId="{2DACD442-95E8-14F6-71DA-5117F3C86199}"/>
          </p223:rxn>
        </p223:reactions>
      </p:ext>
    </p188:extLst>
  </p188:cm>
  <p188:cm id="{E7180A81-6A51-49CC-8736-1819A1E21ECF}" authorId="{05BD2BD0-E8C6-FE4D-E83C-49FD3419DBB9}" status="resolved" created="2025-10-20T12:13:32.129" complete="100000">
    <ac:deMkLst xmlns:ac="http://schemas.microsoft.com/office/drawing/2013/main/command">
      <pc:docMk xmlns:pc="http://schemas.microsoft.com/office/powerpoint/2013/main/command"/>
      <pc:sldMk xmlns:pc="http://schemas.microsoft.com/office/powerpoint/2013/main/command" cId="4217999965" sldId="2147477749"/>
      <ac:spMk id="19" creationId="{2900BF5C-FE65-0756-6D97-74ECB1001634}"/>
    </ac:deMkLst>
    <p188:txBody>
      <a:bodyPr/>
      <a:lstStyle/>
      <a:p>
        <a:r>
          <a:rPr lang="en-DE"/>
          <a:t>[@Hesam Moghaddam] Can you please contextualize in the lecture notes what was done here (symmetry, single time step with varying load, etc).</a:t>
        </a:r>
      </a:p>
    </p188:txBody>
    <p188:extLst>
      <p:ext xmlns:p="http://schemas.openxmlformats.org/presentationml/2006/main" uri="{57CB4572-C831-44C2-8A1C-0ADB6CCDFE69}">
        <p223:reactions xmlns:p223="http://schemas.microsoft.com/office/powerpoint/2022/03/main">
          <p223:rxn type="👍">
            <p223:instance time="2025-10-29T17:18:47.319" authorId="{2DACD442-95E8-14F6-71DA-5117F3C86199}"/>
          </p223:rxn>
        </p223:reactions>
      </p:ext>
    </p188:extLst>
  </p188:cm>
  <p188:cm id="{DB53D7F6-A968-438F-AF45-0EF8AC9FB7CB}" authorId="{05BD2BD0-E8C6-FE4D-E83C-49FD3419DBB9}" status="resolved" created="2025-10-20T12:14:33.684" complete="100000">
    <ac:txMkLst xmlns:ac="http://schemas.microsoft.com/office/drawing/2013/main/command">
      <pc:docMk xmlns:pc="http://schemas.microsoft.com/office/powerpoint/2013/main/command"/>
      <pc:sldMk xmlns:pc="http://schemas.microsoft.com/office/powerpoint/2013/main/command" cId="4217999965" sldId="2147477749"/>
      <ac:spMk id="4" creationId="{80E81F40-468A-0108-3991-BBC077E0ABB7}"/>
      <ac:txMk cp="113" len="12">
        <ac:context len="284" hash="376293731"/>
      </ac:txMk>
    </ac:txMkLst>
    <p188:pos x="4689192" y="1198266"/>
    <p188:txBody>
      <a:bodyPr/>
      <a:lstStyle/>
      <a:p>
        <a:r>
          <a:rPr lang="en-DE"/>
          <a:t>[@Hesam Moghaddam] can you please show both plots if you want to discuss them</a:t>
        </a:r>
      </a:p>
    </p188:txBody>
    <p188:extLst>
      <p:ext xmlns:p="http://schemas.openxmlformats.org/presentationml/2006/main" uri="{57CB4572-C831-44C2-8A1C-0ADB6CCDFE69}">
        <p223:reactions xmlns:p223="http://schemas.microsoft.com/office/powerpoint/2022/03/main">
          <p223:rxn type="👍">
            <p223:instance time="2025-10-29T17:19:20.005" authorId="{2DACD442-95E8-14F6-71DA-5117F3C86199}"/>
          </p223:rxn>
        </p223:reactions>
      </p:ext>
    </p188:extLst>
  </p188:cm>
</p188:cmLst>
</file>

<file path=ppt/comments/modernComment_7FFFE8FD_3E58588D.xml><?xml version="1.0" encoding="utf-8"?>
<p188:cmLst xmlns:a="http://schemas.openxmlformats.org/drawingml/2006/main" xmlns:r="http://schemas.openxmlformats.org/officeDocument/2006/relationships" xmlns:p188="http://schemas.microsoft.com/office/powerpoint/2018/8/main">
  <p188:cm id="{13C3E883-391B-4B13-9A4D-CCF77FA9E9C4}" authorId="{05BD2BD0-E8C6-FE4D-E83C-49FD3419DBB9}" status="resolved" created="2025-10-23T13:02:28.408" complete="100000">
    <ac:deMkLst xmlns:ac="http://schemas.microsoft.com/office/drawing/2013/main/command">
      <pc:docMk xmlns:pc="http://schemas.microsoft.com/office/powerpoint/2013/main/command"/>
      <pc:sldMk xmlns:pc="http://schemas.microsoft.com/office/powerpoint/2013/main/command" cId="1045977229" sldId="2147477757"/>
      <ac:picMk id="5" creationId="{26CCE68B-04C8-7B05-17ED-E4430CA48305}"/>
    </ac:deMkLst>
    <p188:replyLst>
      <p188:reply id="{EF6046F4-C819-4848-8277-48A199538954}" authorId="{2DACD442-95E8-14F6-71DA-5117F3C86199}" created="2025-10-28T16:31:16.129">
        <p188:txBody>
          <a:bodyPr/>
          <a:lstStyle/>
          <a:p>
            <a:r>
              <a:rPr lang="en-US"/>
              <a:t>[@Janos Plocher] Fixed here- not using the filter here but will use later and will explain the Butterworth filter</a:t>
            </a:r>
          </a:p>
        </p188:txBody>
      </p188:reply>
    </p188:replyLst>
    <p188:txBody>
      <a:bodyPr/>
      <a:lstStyle/>
      <a:p>
        <a:r>
          <a:rPr lang="en-DE"/>
          <a:t>Could you add some information what contact force vs contact force [filtered] is</a:t>
        </a:r>
      </a:p>
    </p188:txBody>
  </p188:cm>
  <p188:cm id="{184FFAC4-456C-477E-811B-22871094596E}" authorId="{05BD2BD0-E8C6-FE4D-E83C-49FD3419DBB9}" status="resolved" created="2025-10-23T13:25:48.746" complete="100000">
    <ac:deMkLst xmlns:ac="http://schemas.microsoft.com/office/drawing/2013/main/command">
      <pc:docMk xmlns:pc="http://schemas.microsoft.com/office/powerpoint/2013/main/command"/>
      <pc:sldMk xmlns:pc="http://schemas.microsoft.com/office/powerpoint/2013/main/command" cId="1045977229" sldId="2147477757"/>
      <ac:picMk id="6" creationId="{2FADD3B5-59DE-C436-ECED-32F758EDE9B7}"/>
    </ac:deMkLst>
    <p188:replyLst>
      <p188:reply id="{F480DD6B-5AB9-4B13-940C-04D2BBD9608D}" authorId="{2DACD442-95E8-14F6-71DA-5117F3C86199}" created="2025-10-28T16:32:48.913">
        <p188:txBody>
          <a:bodyPr/>
          <a:lstStyle/>
          <a:p>
            <a:r>
              <a:rPr lang="en-US"/>
              <a:t>[@Janos Plocher]  This case represents an impact scenario and the duration is 0.6 milliseconds </a:t>
            </a:r>
          </a:p>
        </p188:txBody>
      </p188:reply>
    </p188:replyLst>
    <p188:txBody>
      <a:bodyPr/>
      <a:lstStyle/>
      <a:p>
        <a:r>
          <a:rPr lang="en-DE"/>
          <a:t>Could you add a comment on why the simulation is not running until the 1,2s end time</a:t>
        </a:r>
      </a:p>
    </p188:txBody>
  </p188:cm>
</p188:cmLst>
</file>

<file path=ppt/comments/modernComment_7FFFE8FE_98E6F2AF.xml><?xml version="1.0" encoding="utf-8"?>
<p188:cmLst xmlns:a="http://schemas.openxmlformats.org/drawingml/2006/main" xmlns:r="http://schemas.openxmlformats.org/officeDocument/2006/relationships" xmlns:p188="http://schemas.microsoft.com/office/powerpoint/2018/8/main">
  <p188:cm id="{1FD04ED0-0BD9-4AB3-B858-142D6E878695}" authorId="{05BD2BD0-E8C6-FE4D-E83C-49FD3419DBB9}" status="resolved" created="2025-10-23T13:53:42.104" complete="100000">
    <ac:deMkLst xmlns:ac="http://schemas.microsoft.com/office/drawing/2013/main/command">
      <pc:docMk xmlns:pc="http://schemas.microsoft.com/office/powerpoint/2013/main/command"/>
      <pc:sldMk xmlns:pc="http://schemas.microsoft.com/office/powerpoint/2013/main/command" cId="2565272239" sldId="2147477758"/>
      <ac:picMk id="8" creationId="{1BA7D8DF-BED0-AEE9-46F5-201D240F9E19}"/>
    </ac:deMkLst>
    <p188:replyLst>
      <p188:reply id="{97C78150-A9B2-4B60-8607-EC4AD5081252}" authorId="{05BD2BD0-E8C6-FE4D-E83C-49FD3419DBB9}" created="2025-10-23T13:54:50.266">
        <p188:txBody>
          <a:bodyPr/>
          <a:lstStyle/>
          <a:p>
            <a:r>
              <a:rPr lang="en-DE"/>
              <a:t>On that not how do you quantify how long it has to remain above or below the 5/2% threshold?</a:t>
            </a:r>
          </a:p>
        </p188:txBody>
      </p188:reply>
      <p188:reply id="{D717BB96-44A6-4C3E-9F12-1410986FDF3D}" authorId="{2DACD442-95E8-14F6-71DA-5117F3C86199}" created="2025-10-29T16:31:45.631">
        <p188:txBody>
          <a:bodyPr/>
          <a:lstStyle/>
          <a:p>
            <a:r>
              <a:rPr lang="en-US"/>
              <a:t>Everything updated and revised - ratio consistently set at 2%</a:t>
            </a:r>
          </a:p>
        </p188:txBody>
      </p188:reply>
    </p188:replyLst>
    <p188:txBody>
      <a:bodyPr/>
      <a:lstStyle/>
      <a:p>
        <a:r>
          <a:rPr lang="en-DE"/>
          <a:t>I believe a graph with the ratios would be helpful here to understand during which time frames it falls under the ratio.</a:t>
        </a:r>
      </a:p>
    </p188:txBody>
    <p188:extLst>
      <p:ext xmlns:p="http://schemas.openxmlformats.org/presentationml/2006/main" uri="{57CB4572-C831-44C2-8A1C-0ADB6CCDFE69}">
        <p223:reactions xmlns:p223="http://schemas.microsoft.com/office/powerpoint/2022/03/main">
          <p223:rxn type="👍">
            <p223:instance time="2025-10-29T16:31:47.514" authorId="{2DACD442-95E8-14F6-71DA-5117F3C86199}"/>
          </p223:rxn>
        </p223:reactions>
      </p:ext>
    </p188:extLst>
  </p188:cm>
</p188:cmLst>
</file>

<file path=ppt/comments/modernComment_7FFFE900_335184CB.xml><?xml version="1.0" encoding="utf-8"?>
<p188:cmLst xmlns:a="http://schemas.openxmlformats.org/drawingml/2006/main" xmlns:r="http://schemas.openxmlformats.org/officeDocument/2006/relationships" xmlns:p188="http://schemas.microsoft.com/office/powerpoint/2018/8/main">
  <p188:cm id="{8C8CA9DD-468C-4ABB-8043-0B25B7DEF514}" authorId="{05BD2BD0-E8C6-FE4D-E83C-49FD3419DBB9}" status="resolved" created="2025-10-29T13:51:51.312" complete="100000">
    <ac:txMkLst xmlns:ac="http://schemas.microsoft.com/office/drawing/2013/main/command">
      <pc:docMk xmlns:pc="http://schemas.microsoft.com/office/powerpoint/2013/main/command"/>
      <pc:sldMk xmlns:pc="http://schemas.microsoft.com/office/powerpoint/2013/main/command" cId="860980427" sldId="2147477760"/>
      <ac:spMk id="4" creationId="{6C617183-211C-FCAB-DEDA-10F99967E483}"/>
      <ac:txMk cp="521" len="24">
        <ac:context len="881" hash="1929990279"/>
      </ac:txMk>
    </ac:txMkLst>
    <p188:pos x="2133600" y="2710045"/>
    <p188:replyLst>
      <p188:reply id="{ED31989D-0C2D-44CC-80D7-8B7ECC1315B1}" authorId="{2DACD442-95E8-14F6-71DA-5117F3C86199}" created="2025-10-29T17:53:27.027">
        <p188:txBody>
          <a:bodyPr/>
          <a:lstStyle/>
          <a:p>
            <a:r>
              <a:rPr lang="en-US"/>
              <a:t>Sounds good - aded</a:t>
            </a:r>
          </a:p>
        </p188:txBody>
      </p188:reply>
    </p188:replyLst>
    <p188:txBody>
      <a:bodyPr/>
      <a:lstStyle/>
      <a:p>
        <a:r>
          <a:rPr lang="en-DE"/>
          <a:t>[@Hesam Moghaddam] you may want to add that by setting the ball to rigid, the Young’s modulus the software treats the object as having infinite stiffness for the purposes of the simulation.</a:t>
        </a:r>
      </a:p>
    </p188:txBody>
    <p188:extLst>
      <p:ext xmlns:p="http://schemas.openxmlformats.org/presentationml/2006/main" uri="{57CB4572-C831-44C2-8A1C-0ADB6CCDFE69}">
        <p223:reactions xmlns:p223="http://schemas.microsoft.com/office/powerpoint/2022/03/main">
          <p223:rxn type="👍">
            <p223:instance time="2025-10-29T17:53:21.128" authorId="{2DACD442-95E8-14F6-71DA-5117F3C86199}"/>
          </p223:rxn>
        </p223:reactions>
      </p:ext>
    </p188:extLst>
  </p188:cm>
</p188:cmLst>
</file>

<file path=ppt/comments/modernComment_7FFFE901_7A07CB0E.xml><?xml version="1.0" encoding="utf-8"?>
<p188:cmLst xmlns:a="http://schemas.openxmlformats.org/drawingml/2006/main" xmlns:r="http://schemas.openxmlformats.org/officeDocument/2006/relationships" xmlns:p188="http://schemas.microsoft.com/office/powerpoint/2018/8/main">
  <p188:cm id="{1BB060C4-865C-4603-A40D-1C520DB081A0}" authorId="{05BD2BD0-E8C6-FE4D-E83C-49FD3419DBB9}" status="resolved" created="2025-10-29T11:48:02.235" complete="100000">
    <ac:txMkLst xmlns:ac="http://schemas.microsoft.com/office/drawing/2013/main/command">
      <pc:docMk xmlns:pc="http://schemas.microsoft.com/office/powerpoint/2013/main/command"/>
      <pc:sldMk xmlns:pc="http://schemas.microsoft.com/office/powerpoint/2013/main/command" cId="2047331086" sldId="2147477761"/>
      <ac:spMk id="4" creationId="{CCAC46DB-4BF5-575D-C7A0-C0B505AA13A2}"/>
      <ac:txMk cp="65" len="1">
        <ac:context len="1055" hash="1502088660"/>
      </ac:txMk>
    </ac:txMkLst>
    <p188:pos x="1166954" y="534303"/>
    <p188:replyLst>
      <p188:reply id="{0EF61D8B-D046-4D8A-B376-5B51AB5DF3DF}" authorId="{2DACD442-95E8-14F6-71DA-5117F3C86199}" created="2025-10-29T17:53:40.213">
        <p188:txBody>
          <a:bodyPr/>
          <a:lstStyle/>
          <a:p>
            <a:r>
              <a:rPr lang="en-US"/>
              <a:t>Thanks!</a:t>
            </a:r>
          </a:p>
        </p188:txBody>
      </p188:reply>
    </p188:replyLst>
    <p188:txBody>
      <a:bodyPr/>
      <a:lstStyle/>
      <a:p>
        <a:r>
          <a:rPr lang="en-DE"/>
          <a:t>Added this</a:t>
        </a:r>
      </a:p>
    </p188:txBody>
  </p188:cm>
</p188:cmLst>
</file>

<file path=ppt/comments/modernComment_7FFFE903_89356422.xml><?xml version="1.0" encoding="utf-8"?>
<p188:cmLst xmlns:a="http://schemas.openxmlformats.org/drawingml/2006/main" xmlns:r="http://schemas.openxmlformats.org/officeDocument/2006/relationships" xmlns:p188="http://schemas.microsoft.com/office/powerpoint/2018/8/main">
  <p188:cm id="{CC1432D4-8A17-44A9-83EE-99DE7814C3F0}" authorId="{05BD2BD0-E8C6-FE4D-E83C-49FD3419DBB9}" status="resolved" created="2025-10-29T13:11:33.324" complete="100000">
    <ac:deMkLst xmlns:ac="http://schemas.microsoft.com/office/drawing/2013/main/command">
      <pc:docMk xmlns:pc="http://schemas.microsoft.com/office/powerpoint/2013/main/command"/>
      <pc:sldMk xmlns:pc="http://schemas.microsoft.com/office/powerpoint/2013/main/command" cId="2301977634" sldId="2147477763"/>
      <ac:graphicFrameMk id="16" creationId="{A9F6232D-6A1A-11B1-542F-D01AF78D9D5A}"/>
    </ac:deMkLst>
    <p188:txBody>
      <a:bodyPr/>
      <a:lstStyle/>
      <a:p>
        <a:r>
          <a:rPr lang="en-DE"/>
          <a:t>Same here, the stress values I get are around 540MPa</a:t>
        </a:r>
      </a:p>
    </p188:txBody>
    <p188:extLst>
      <p:ext xmlns:p="http://schemas.openxmlformats.org/presentationml/2006/main" uri="{57CB4572-C831-44C2-8A1C-0ADB6CCDFE69}">
        <p223:reactions xmlns:p223="http://schemas.microsoft.com/office/powerpoint/2022/03/main">
          <p223:rxn type="👍">
            <p223:instance time="2025-10-29T17:55:33.307" authorId="{2DACD442-95E8-14F6-71DA-5117F3C86199}"/>
          </p223:rxn>
        </p223:reactions>
      </p:ext>
    </p188:extLst>
  </p188:cm>
</p188:cmLst>
</file>

<file path=ppt/comments/modernComment_7FFFE905_F2725CF6.xml><?xml version="1.0" encoding="utf-8"?>
<p188:cmLst xmlns:a="http://schemas.openxmlformats.org/drawingml/2006/main" xmlns:r="http://schemas.openxmlformats.org/officeDocument/2006/relationships" xmlns:p188="http://schemas.microsoft.com/office/powerpoint/2018/8/main">
  <p188:cm id="{C3773D17-37D4-4FAC-A622-15CF1D54DFDE}" authorId="{05BD2BD0-E8C6-FE4D-E83C-49FD3419DBB9}" status="resolved" created="2025-10-29T13:08:12.163" complete="100000">
    <pc:sldMkLst xmlns:pc="http://schemas.microsoft.com/office/powerpoint/2013/main/command">
      <pc:docMk/>
      <pc:sldMk cId="4067581174" sldId="2147477765"/>
    </pc:sldMkLst>
    <p188:txBody>
      <a:bodyPr/>
      <a:lstStyle/>
      <a:p>
        <a:r>
          <a:rPr lang="en-DE"/>
          <a:t>[@Hesam Moghaddam] its seem like the default plate material is set to glass. If Al is used, I get much higher vM stress - see below</a:t>
        </a:r>
      </a:p>
    </p188:txBody>
    <p188:extLst>
      <p:ext xmlns:p="http://schemas.openxmlformats.org/presentationml/2006/main" uri="{57CB4572-C831-44C2-8A1C-0ADB6CCDFE69}">
        <p223:reactions xmlns:p223="http://schemas.microsoft.com/office/powerpoint/2022/03/main">
          <p223:rxn type="👍">
            <p223:instance time="2025-10-29T17:55:24.055" authorId="{2DACD442-95E8-14F6-71DA-5117F3C86199}"/>
          </p223:rxn>
        </p223:reactions>
      </p:ext>
    </p188:extLst>
  </p188:cm>
</p188:cmLst>
</file>

<file path=ppt/comments/modernComment_7FFFE906_A8B6D9E8.xml><?xml version="1.0" encoding="utf-8"?>
<p188:cmLst xmlns:a="http://schemas.openxmlformats.org/drawingml/2006/main" xmlns:r="http://schemas.openxmlformats.org/officeDocument/2006/relationships" xmlns:p188="http://schemas.microsoft.com/office/powerpoint/2018/8/main">
  <p188:cm id="{9AA15D65-8E3D-4CF8-BD4D-1E7B4F2174C3}" authorId="{05BD2BD0-E8C6-FE4D-E83C-49FD3419DBB9}" status="resolved" created="2025-10-29T14:30:53.997" complete="100000">
    <ac:txMkLst xmlns:ac="http://schemas.microsoft.com/office/drawing/2013/main/command">
      <pc:docMk xmlns:pc="http://schemas.microsoft.com/office/powerpoint/2013/main/command"/>
      <pc:sldMk xmlns:pc="http://schemas.microsoft.com/office/powerpoint/2013/main/command" cId="2830555624" sldId="2147477766"/>
      <ac:graphicFrameMk id="16" creationId="{9AEAF28F-D16D-8239-0777-5F83149EE8AA}"/>
      <ac:tblMk/>
      <ac:tcMk rowId="3299911517" colId="3463994926"/>
      <ac:txMk cp="0" len="7">
        <ac:context len="8" hash="3870552587"/>
      </ac:txMk>
    </ac:txMkLst>
    <p188:pos x="3692036" y="1057274"/>
    <p188:replyLst>
      <p188:reply id="{A32385CA-0054-4AE7-81B8-BA4FC1E07B74}" authorId="{2DACD442-95E8-14F6-71DA-5117F3C86199}" created="2025-10-29T17:54:41.945">
        <p188:txBody>
          <a:bodyPr/>
          <a:lstStyle/>
          <a:p>
            <a:r>
              <a:rPr lang="en-US"/>
              <a:t>[@Janos Plocher] I will update all the files for Aluminum- Thanks for the heads up! </a:t>
            </a:r>
          </a:p>
        </p188:txBody>
      </p188:reply>
    </p188:replyLst>
    <p188:txBody>
      <a:bodyPr/>
      <a:lstStyle/>
      <a:p>
        <a:r>
          <a:rPr lang="en-DE"/>
          <a:t>[@Hesam Moghaddam] - I get different vM results and the default archive file uses glass instead of Al</a:t>
        </a:r>
      </a:p>
    </p188:txBody>
    <p188:extLst>
      <p:ext xmlns:p="http://schemas.openxmlformats.org/presentationml/2006/main" uri="{57CB4572-C831-44C2-8A1C-0ADB6CCDFE69}">
        <p223:reactions xmlns:p223="http://schemas.microsoft.com/office/powerpoint/2022/03/main">
          <p223:rxn type="👍">
            <p223:instance time="2025-10-29T17:54:12.569" authorId="{2DACD442-95E8-14F6-71DA-5117F3C86199}"/>
          </p223:rxn>
        </p223:reactions>
      </p:ext>
    </p188:extLst>
  </p188:cm>
</p188:cmLst>
</file>

<file path=ppt/comments/modernComment_7FFFE908_38CB5FF2.xml><?xml version="1.0" encoding="utf-8"?>
<p188:cmLst xmlns:a="http://schemas.openxmlformats.org/drawingml/2006/main" xmlns:r="http://schemas.openxmlformats.org/officeDocument/2006/relationships" xmlns:p188="http://schemas.microsoft.com/office/powerpoint/2018/8/main">
  <p188:cm id="{4EDDB06E-3B8A-49C7-AD1F-4C6136A4C31C}" authorId="{05BD2BD0-E8C6-FE4D-E83C-49FD3419DBB9}" status="resolved" created="2025-10-29T13:58:32.968" complete="100000">
    <ac:txMkLst xmlns:ac="http://schemas.microsoft.com/office/drawing/2013/main/command">
      <pc:docMk xmlns:pc="http://schemas.microsoft.com/office/powerpoint/2013/main/command"/>
      <pc:sldMk xmlns:pc="http://schemas.microsoft.com/office/powerpoint/2013/main/command" cId="952852466" sldId="2147477768"/>
      <ac:graphicFrameMk id="6" creationId="{3972B37D-BF75-922C-8B55-0B66BD1B462A}"/>
      <ac:tblMk/>
      <ac:tcMk rowId="3299911517" colId="3463994926"/>
      <ac:txMk cp="0" len="7">
        <ac:context len="8" hash="2506497262"/>
      </ac:txMk>
    </ac:txMkLst>
    <p188:pos x="3695700" y="1054709"/>
    <p188:replyLst>
      <p188:reply id="{A21D9502-D604-444F-A7D6-258E07AD11A4}" authorId="{2DACD442-95E8-14F6-71DA-5117F3C86199}" created="2025-10-29T19:50:52.329">
        <p188:txBody>
          <a:bodyPr/>
          <a:lstStyle/>
          <a:p>
            <a:r>
              <a:rPr lang="en-US"/>
              <a:t>Good point - Added a note on the top clarifying this for all the results</a:t>
            </a:r>
          </a:p>
        </p188:txBody>
      </p188:reply>
    </p188:replyLst>
    <p188:txBody>
      <a:bodyPr/>
      <a:lstStyle/>
      <a:p>
        <a:r>
          <a:rPr lang="en-DE"/>
          <a:t>I just checked this value (see below) - it seems like you are reporting on the max value at the end of the time step rather than the max overall. Maybe worth specifying this </a:t>
        </a:r>
      </a:p>
    </p188:txBody>
    <p188:extLst>
      <p:ext xmlns:p="http://schemas.openxmlformats.org/presentationml/2006/main" uri="{57CB4572-C831-44C2-8A1C-0ADB6CCDFE69}">
        <p223:reactions xmlns:p223="http://schemas.microsoft.com/office/powerpoint/2022/03/main">
          <p223:rxn type="👍">
            <p223:instance time="2025-10-29T19:50:53.591" authorId="{2DACD442-95E8-14F6-71DA-5117F3C86199}"/>
          </p223:rxn>
        </p223:reactions>
      </p:ext>
    </p188:extLst>
  </p188:cm>
</p188:cmLst>
</file>

<file path=ppt/comments/modernComment_7FFFE90C_2F59E29F.xml><?xml version="1.0" encoding="utf-8"?>
<p188:cmLst xmlns:a="http://schemas.openxmlformats.org/drawingml/2006/main" xmlns:r="http://schemas.openxmlformats.org/officeDocument/2006/relationships" xmlns:p188="http://schemas.microsoft.com/office/powerpoint/2018/8/main">
  <p188:cm id="{518A6A8B-019F-4064-AA0D-4A0980E9D288}" authorId="{05BD2BD0-E8C6-FE4D-E83C-49FD3419DBB9}" status="resolved" created="2025-10-29T14:29:50.088" complete="100000">
    <ac:txMkLst xmlns:ac="http://schemas.microsoft.com/office/drawing/2013/main/command">
      <pc:docMk xmlns:pc="http://schemas.microsoft.com/office/powerpoint/2013/main/command"/>
      <pc:sldMk xmlns:pc="http://schemas.microsoft.com/office/powerpoint/2013/main/command" cId="794419871" sldId="2147477772"/>
      <ac:spMk id="4" creationId="{A46080E9-93BD-5ACF-D411-3FEAE18EA8E8}"/>
      <ac:txMk cp="12" len="467">
        <ac:context len="1384" hash="2814898306"/>
      </ac:txMk>
    </ac:txMkLst>
    <p188:pos x="7458075" y="639587"/>
    <p188:replyLst>
      <p188:reply id="{842A7654-8E2B-438C-8DAE-A3F6E19F9104}" authorId="{2DACD442-95E8-14F6-71DA-5117F3C86199}" created="2025-10-29T20:26:27.128">
        <p188:txBody>
          <a:bodyPr/>
          <a:lstStyle/>
          <a:p>
            <a:r>
              <a:rPr lang="en-US"/>
              <a:t>Fixed </a:t>
            </a:r>
          </a:p>
        </p188:txBody>
      </p188:reply>
    </p188:replyLst>
    <p188:txBody>
      <a:bodyPr/>
      <a:lstStyle/>
      <a:p>
        <a:r>
          <a:rPr lang="en-DE"/>
          <a:t>This is the same question as in slide 74 but the answers don’t seem to match</a:t>
        </a:r>
      </a:p>
    </p188:txBody>
    <p188:extLst>
      <p:ext xmlns:p="http://schemas.openxmlformats.org/presentationml/2006/main" uri="{57CB4572-C831-44C2-8A1C-0ADB6CCDFE69}">
        <p223:reactions xmlns:p223="http://schemas.microsoft.com/office/powerpoint/2022/03/main">
          <p223:rxn type="👍">
            <p223:instance time="2025-10-29T20:26:21.190" authorId="{2DACD442-95E8-14F6-71DA-5117F3C86199}"/>
          </p223:rxn>
        </p223:reactions>
      </p:ext>
    </p188:extLst>
  </p188:cm>
</p188:cmLst>
</file>

<file path=ppt/comments/modernComment_7FFFE912_4FE5483B.xml><?xml version="1.0" encoding="utf-8"?>
<p188:cmLst xmlns:a="http://schemas.openxmlformats.org/drawingml/2006/main" xmlns:r="http://schemas.openxmlformats.org/officeDocument/2006/relationships" xmlns:p188="http://schemas.microsoft.com/office/powerpoint/2018/8/main">
  <p188:cm id="{2433855D-916D-4B91-A013-A96F77B740E1}" authorId="{05BD2BD0-E8C6-FE4D-E83C-49FD3419DBB9}" status="resolved" created="2025-10-29T09:48:15.859" complete="100000">
    <pc:sldMkLst xmlns:pc="http://schemas.microsoft.com/office/powerpoint/2013/main/command">
      <pc:docMk/>
      <pc:sldMk cId="1340426299" sldId="2147477778"/>
    </pc:sldMkLst>
    <p188:txBody>
      <a:bodyPr/>
      <a:lstStyle/>
      <a:p>
        <a:r>
          <a:rPr lang="en-DE"/>
          <a:t>[@Hesam Moghaddam] I’d add a divider clearly starting the exercise</a:t>
        </a:r>
      </a:p>
    </p188:txBody>
    <p188:extLst>
      <p:ext xmlns:p="http://schemas.openxmlformats.org/presentationml/2006/main" uri="{57CB4572-C831-44C2-8A1C-0ADB6CCDFE69}">
        <p223:reactions xmlns:p223="http://schemas.microsoft.com/office/powerpoint/2022/03/main">
          <p223:rxn type="👍">
            <p223:instance time="2025-10-30T18:31:19.337" authorId="{2DACD442-95E8-14F6-71DA-5117F3C86199}"/>
          </p223:rxn>
        </p223:reactions>
      </p:ext>
    </p188:extLst>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8/4/2026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9809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b="0" dirty="0"/>
                  <a:t>Introduction</a:t>
                </a:r>
              </a:p>
              <a:p>
                <a:r>
                  <a:rPr lang="en-US" b="0" dirty="0"/>
                  <a:t>In most engineering applications, contact between surfaces involves friction.</a:t>
                </a:r>
              </a:p>
              <a:p>
                <a:r>
                  <a:rPr lang="en-US" b="0" dirty="0"/>
                  <a:t>Therefore, frictional contact is the preferred and most realistic contact type to use in simulation.</a:t>
                </a:r>
              </a:p>
              <a:p>
                <a:r>
                  <a:rPr lang="en-US" b="0" dirty="0"/>
                  <a:t>It provides a more accurate representation of real-world behavior compared to </a:t>
                </a:r>
                <a:r>
                  <a:rPr lang="en-US" b="0" i="1" dirty="0"/>
                  <a:t>frictionless</a:t>
                </a:r>
                <a:r>
                  <a:rPr lang="en-US" b="0" dirty="0"/>
                  <a:t> or </a:t>
                </a:r>
                <a:r>
                  <a:rPr lang="en-US" b="0" i="1" dirty="0"/>
                  <a:t>bonded</a:t>
                </a:r>
                <a:r>
                  <a:rPr lang="en-US" b="0" dirty="0"/>
                  <a:t> contact.</a:t>
                </a:r>
              </a:p>
              <a:p>
                <a:endParaRPr lang="en-US" b="0" dirty="0"/>
              </a:p>
              <a:p>
                <a:r>
                  <a:rPr lang="en-US" b="0" dirty="0"/>
                  <a:t>Why Frictional Contact?</a:t>
                </a:r>
              </a:p>
              <a:p>
                <a:r>
                  <a:rPr lang="en-US" b="0" dirty="0"/>
                  <a:t>All real contacts exhibit friction:</a:t>
                </a:r>
                <a:br>
                  <a:rPr lang="en-US" b="0" dirty="0"/>
                </a:br>
                <a:r>
                  <a:rPr lang="en-US" b="0" dirty="0"/>
                  <a:t>Surfaces, even when polished, have microscopic roughness that causes resistance to sliding.</a:t>
                </a:r>
              </a:p>
              <a:p>
                <a:r>
                  <a:rPr lang="en-US" b="0" dirty="0"/>
                  <a:t>Energy Dissipation:</a:t>
                </a:r>
                <a:br>
                  <a:rPr lang="en-US" b="0" dirty="0"/>
                </a:br>
                <a:r>
                  <a:rPr lang="en-US" b="0" dirty="0"/>
                  <a:t>Friction acts as an energy dissipator, converting part of the kinetic energy into heat or deformation work.</a:t>
                </a:r>
              </a:p>
              <a:p>
                <a:r>
                  <a:rPr lang="en-US" b="0" dirty="0"/>
                  <a:t>Model Stabilization:</a:t>
                </a:r>
                <a:br>
                  <a:rPr lang="en-US" b="0" dirty="0"/>
                </a:br>
                <a:r>
                  <a:rPr lang="en-US" b="0" dirty="0"/>
                  <a:t>The presence of friction often improves numerical stability by damping oscillations during contact events.</a:t>
                </a:r>
              </a:p>
              <a:p>
                <a:endParaRPr lang="en-US" b="0" dirty="0"/>
              </a:p>
              <a:p>
                <a:r>
                  <a:rPr lang="en-US" b="0" dirty="0"/>
                  <a:t>Where It Applies</a:t>
                </a:r>
              </a:p>
              <a:p>
                <a:r>
                  <a:rPr lang="en-US" b="0" dirty="0"/>
                  <a:t>Frictional contact can be applied in both:</a:t>
                </a:r>
              </a:p>
              <a:p>
                <a:pPr lvl="1"/>
                <a:r>
                  <a:rPr lang="en-US" b="0" dirty="0"/>
                  <a:t>Contact interactions (between separate bodies or surfaces), and</a:t>
                </a:r>
              </a:p>
              <a:p>
                <a:pPr lvl="1"/>
                <a:r>
                  <a:rPr lang="en-US" b="0" dirty="0"/>
                  <a:t>Body interactions (within parts that might deform and self-contact).</a:t>
                </a:r>
              </a:p>
              <a:p>
                <a:r>
                  <a:rPr lang="en-US" b="0" dirty="0"/>
                  <a:t>Velocity Dependence</a:t>
                </a:r>
              </a:p>
              <a:p>
                <a:r>
                  <a:rPr lang="en-US" b="0" dirty="0"/>
                  <a:t>In reality, friction can depend on the relative sliding velocity.</a:t>
                </a:r>
              </a:p>
              <a:p>
                <a:r>
                  <a:rPr lang="en-US" b="0" dirty="0"/>
                  <a:t>Some materials show decreasing friction with increasing speed (typical for lubricated or polymer interfaces).</a:t>
                </a:r>
              </a:p>
              <a:p>
                <a:r>
                  <a:rPr lang="en-US" b="0" dirty="0"/>
                  <a:t>In simulation, velocity-dependent friction can be modeled to capture this effect.</a:t>
                </a:r>
              </a:p>
              <a:p>
                <a:endParaRPr lang="en-US" b="0" dirty="0"/>
              </a:p>
              <a:p>
                <a:r>
                  <a:rPr lang="en-US" b="0" dirty="0"/>
                  <a:t>Decay Constant</a:t>
                </a:r>
              </a:p>
              <a:p>
                <a:r>
                  <a:rPr lang="en-US" b="0" dirty="0"/>
                  <a:t>The Decay Constant controls how friction transitions between static and dynamic values as sliding velocity increases.</a:t>
                </a:r>
              </a:p>
              <a:p>
                <a:r>
                  <a:rPr lang="en-US" b="0" dirty="0"/>
                  <a:t>Its value is problem-dependent — there is no universal default.</a:t>
                </a:r>
              </a:p>
              <a:p>
                <a:pPr lvl="1"/>
                <a:r>
                  <a:rPr lang="en-US" b="0" dirty="0"/>
                  <a:t>Too low → unrealistic sudden slip.</a:t>
                </a:r>
              </a:p>
              <a:p>
                <a:pPr lvl="1"/>
                <a:r>
                  <a:rPr lang="en-US" b="0" dirty="0"/>
                  <a:t>Too high → excessive damping and stiffness.</a:t>
                </a:r>
              </a:p>
              <a:p>
                <a:r>
                  <a:rPr lang="en-US" b="0" dirty="0"/>
                  <a:t>Always check sensitivity of results to this parameter when modeling complex contact behavior.</a:t>
                </a:r>
              </a:p>
              <a:p>
                <a:endParaRPr lang="en-US" b="0" dirty="0"/>
              </a:p>
              <a:p>
                <a:r>
                  <a:rPr lang="en-US" b="0" dirty="0"/>
                  <a:t>Recommended Practice</a:t>
                </a:r>
              </a:p>
              <a:p>
                <a:r>
                  <a:rPr lang="en-US" b="0" dirty="0"/>
                  <a:t>Use Coulomb Friction Model, the simplest and most commonly used approach:</a:t>
                </a:r>
              </a:p>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m:sSub>
                        <m:sSubPr>
                          <m:ctrlPr>
                            <a:rPr lang="ar-AE" sz="1200" b="0" i="1" kern="1200" smtClean="0">
                              <a:solidFill>
                                <a:schemeClr val="tx1"/>
                              </a:solidFill>
                              <a:latin typeface="Cambria Math" panose="02040503050406030204" pitchFamily="18" charset="0"/>
                              <a:ea typeface="+mn-ea"/>
                              <a:cs typeface="+mn-cs"/>
                            </a:rPr>
                          </m:ctrlPr>
                        </m:sSubPr>
                        <m:e>
                          <m:r>
                            <a:rPr lang="ar-AE" sz="1200" b="0" i="1" kern="1200" smtClean="0">
                              <a:solidFill>
                                <a:schemeClr val="tx1"/>
                              </a:solidFill>
                              <a:latin typeface="Cambria Math" panose="02040503050406030204" pitchFamily="18" charset="0"/>
                              <a:ea typeface="+mn-ea"/>
                              <a:cs typeface="+mn-cs"/>
                            </a:rPr>
                            <m:t>𝐹</m:t>
                          </m:r>
                        </m:e>
                        <m:sub>
                          <m:r>
                            <a:rPr lang="en-US" sz="1200" b="0" i="1" kern="1200" smtClean="0">
                              <a:solidFill>
                                <a:schemeClr val="tx1"/>
                              </a:solidFill>
                              <a:latin typeface="Cambria Math" panose="02040503050406030204" pitchFamily="18" charset="0"/>
                              <a:ea typeface="+mn-ea"/>
                              <a:cs typeface="+mn-cs"/>
                            </a:rPr>
                            <m:t>𝑟</m:t>
                          </m:r>
                        </m:sub>
                      </m:sSub>
                      <m:r>
                        <a:rPr lang="ar-AE" sz="1200" b="0" i="0" kern="1200" smtClean="0">
                          <a:solidFill>
                            <a:schemeClr val="tx1"/>
                          </a:solidFill>
                          <a:latin typeface="Cambria Math" panose="02040503050406030204" pitchFamily="18" charset="0"/>
                          <a:ea typeface="+mn-ea"/>
                          <a:cs typeface="+mn-cs"/>
                        </a:rPr>
                        <m:t>=</m:t>
                      </m:r>
                      <m:r>
                        <a:rPr lang="ar-AE" sz="1200" b="0" i="1" kern="1200" smtClean="0">
                          <a:solidFill>
                            <a:schemeClr val="tx1"/>
                          </a:solidFill>
                          <a:latin typeface="Cambria Math" panose="02040503050406030204" pitchFamily="18" charset="0"/>
                          <a:ea typeface="+mn-ea"/>
                          <a:cs typeface="+mn-cs"/>
                        </a:rPr>
                        <m:t>𝜇</m:t>
                      </m:r>
                      <m:r>
                        <a:rPr lang="ar-AE" sz="1200" b="0" i="0" kern="1200" smtClean="0">
                          <a:solidFill>
                            <a:schemeClr val="tx1"/>
                          </a:solidFill>
                          <a:latin typeface="Cambria Math" panose="02040503050406030204" pitchFamily="18" charset="0"/>
                          <a:ea typeface="+mn-ea"/>
                          <a:cs typeface="+mn-cs"/>
                        </a:rPr>
                        <m:t>⋅</m:t>
                      </m:r>
                      <m:sSub>
                        <m:sSubPr>
                          <m:ctrlPr>
                            <a:rPr lang="ar-AE" sz="1200" b="0" i="1" kern="1200" smtClean="0">
                              <a:solidFill>
                                <a:schemeClr val="tx1"/>
                              </a:solidFill>
                              <a:latin typeface="Cambria Math" panose="02040503050406030204" pitchFamily="18" charset="0"/>
                              <a:ea typeface="+mn-ea"/>
                              <a:cs typeface="+mn-cs"/>
                            </a:rPr>
                          </m:ctrlPr>
                        </m:sSubPr>
                        <m:e>
                          <m:r>
                            <a:rPr lang="ar-AE" sz="1200" b="0" i="1" kern="1200" smtClean="0">
                              <a:solidFill>
                                <a:schemeClr val="tx1"/>
                              </a:solidFill>
                              <a:latin typeface="Cambria Math" panose="02040503050406030204" pitchFamily="18" charset="0"/>
                              <a:ea typeface="+mn-ea"/>
                              <a:cs typeface="+mn-cs"/>
                            </a:rPr>
                            <m:t>𝐹</m:t>
                          </m:r>
                        </m:e>
                        <m:sub>
                          <m:r>
                            <a:rPr lang="ar-AE" sz="1200" b="0" i="1" kern="1200" smtClean="0">
                              <a:solidFill>
                                <a:schemeClr val="tx1"/>
                              </a:solidFill>
                              <a:latin typeface="Cambria Math" panose="02040503050406030204" pitchFamily="18" charset="0"/>
                              <a:ea typeface="+mn-ea"/>
                              <a:cs typeface="+mn-cs"/>
                            </a:rPr>
                            <m:t>𝑛</m:t>
                          </m:r>
                        </m:sub>
                      </m:sSub>
                    </m:oMath>
                  </m:oMathPara>
                </a14:m>
                <a:endParaRPr lang="en-US" b="0" dirty="0"/>
              </a:p>
              <a:p>
                <a:r>
                  <a:rPr lang="en-US" b="0" dirty="0"/>
                  <a:t>where</a:t>
                </a:r>
                <a:br>
                  <a:rPr lang="en-US" b="0" dirty="0"/>
                </a:br>
                <a14:m>
                  <m:oMath xmlns:m="http://schemas.openxmlformats.org/officeDocument/2006/math">
                    <m:sSub>
                      <m:sSubPr>
                        <m:ctrlPr>
                          <a:rPr lang="ar-AE" sz="1200" b="0" i="1" kern="1200" smtClean="0">
                            <a:solidFill>
                              <a:schemeClr val="tx1"/>
                            </a:solidFill>
                            <a:latin typeface="Cambria Math" panose="02040503050406030204" pitchFamily="18" charset="0"/>
                            <a:ea typeface="+mn-ea"/>
                            <a:cs typeface="+mn-cs"/>
                          </a:rPr>
                        </m:ctrlPr>
                      </m:sSubPr>
                      <m:e>
                        <m:r>
                          <a:rPr lang="ar-AE" sz="1200" b="0" i="1" kern="1200" smtClean="0">
                            <a:solidFill>
                              <a:schemeClr val="tx1"/>
                            </a:solidFill>
                            <a:latin typeface="Cambria Math" panose="02040503050406030204" pitchFamily="18" charset="0"/>
                            <a:ea typeface="+mn-ea"/>
                            <a:cs typeface="+mn-cs"/>
                          </a:rPr>
                          <m:t>𝐹</m:t>
                        </m:r>
                      </m:e>
                      <m:sub>
                        <m:r>
                          <a:rPr lang="en-US" sz="1200" b="0" i="1" kern="1200" smtClean="0">
                            <a:solidFill>
                              <a:schemeClr val="tx1"/>
                            </a:solidFill>
                            <a:latin typeface="Cambria Math" panose="02040503050406030204" pitchFamily="18" charset="0"/>
                            <a:ea typeface="+mn-ea"/>
                            <a:cs typeface="+mn-cs"/>
                          </a:rPr>
                          <m:t>𝑟</m:t>
                        </m:r>
                      </m:sub>
                    </m:sSub>
                  </m:oMath>
                </a14:m>
                <a:r>
                  <a:rPr lang="en-US" b="0" dirty="0"/>
                  <a:t>: tangential (friction) force</a:t>
                </a:r>
                <a:br>
                  <a:rPr lang="en-US" b="0" dirty="0"/>
                </a:br>
                <a14:m>
                  <m:oMath xmlns:m="http://schemas.openxmlformats.org/officeDocument/2006/math">
                    <m:sSub>
                      <m:sSubPr>
                        <m:ctrlPr>
                          <a:rPr lang="ar-AE" sz="1200" b="0" i="1" kern="1200" smtClean="0">
                            <a:solidFill>
                              <a:schemeClr val="tx1"/>
                            </a:solidFill>
                            <a:latin typeface="Cambria Math" panose="02040503050406030204" pitchFamily="18" charset="0"/>
                            <a:ea typeface="+mn-ea"/>
                            <a:cs typeface="+mn-cs"/>
                          </a:rPr>
                        </m:ctrlPr>
                      </m:sSubPr>
                      <m:e>
                        <m:r>
                          <a:rPr lang="ar-AE" sz="1200" b="0" i="1" kern="1200" smtClean="0">
                            <a:solidFill>
                              <a:schemeClr val="tx1"/>
                            </a:solidFill>
                            <a:latin typeface="Cambria Math" panose="02040503050406030204" pitchFamily="18" charset="0"/>
                            <a:ea typeface="+mn-ea"/>
                            <a:cs typeface="+mn-cs"/>
                          </a:rPr>
                          <m:t>𝐹</m:t>
                        </m:r>
                      </m:e>
                      <m:sub>
                        <m:r>
                          <a:rPr lang="ar-AE" sz="1200" b="0" i="1" kern="1200" smtClean="0">
                            <a:solidFill>
                              <a:schemeClr val="tx1"/>
                            </a:solidFill>
                            <a:latin typeface="Cambria Math" panose="02040503050406030204" pitchFamily="18" charset="0"/>
                            <a:ea typeface="+mn-ea"/>
                            <a:cs typeface="+mn-cs"/>
                          </a:rPr>
                          <m:t>𝑛</m:t>
                        </m:r>
                      </m:sub>
                    </m:sSub>
                  </m:oMath>
                </a14:m>
                <a:r>
                  <a:rPr lang="ar-AE" b="0" dirty="0"/>
                  <a:t>= </a:t>
                </a:r>
                <a:r>
                  <a:rPr lang="en-US" b="0" dirty="0"/>
                  <a:t>normal contact force</a:t>
                </a:r>
                <a:br>
                  <a:rPr lang="en-US" b="0" dirty="0"/>
                </a:br>
                <a14:m>
                  <m:oMath xmlns:m="http://schemas.openxmlformats.org/officeDocument/2006/math">
                    <m:r>
                      <a:rPr lang="en-US" sz="1200" b="0" i="1" kern="1200" smtClean="0">
                        <a:solidFill>
                          <a:schemeClr val="tx1"/>
                        </a:solidFill>
                        <a:latin typeface="Cambria Math" panose="02040503050406030204" pitchFamily="18" charset="0"/>
                        <a:ea typeface="+mn-ea"/>
                        <a:cs typeface="+mn-cs"/>
                      </a:rPr>
                      <m:t>𝜇</m:t>
                    </m:r>
                  </m:oMath>
                </a14:m>
                <a:r>
                  <a:rPr lang="en-US" b="0" dirty="0"/>
                  <a:t>= coefficient of friction</a:t>
                </a:r>
              </a:p>
              <a:p>
                <a:r>
                  <a:rPr lang="en-US" b="0" dirty="0"/>
                  <a:t>Typically, only the friction coefficient (</a:t>
                </a:r>
                <a14:m>
                  <m:oMath xmlns:m="http://schemas.openxmlformats.org/officeDocument/2006/math">
                    <m:r>
                      <a:rPr lang="en-US" sz="1200" b="0" i="1" kern="1200" smtClean="0">
                        <a:solidFill>
                          <a:schemeClr val="tx1"/>
                        </a:solidFill>
                        <a:latin typeface="Cambria Math" panose="02040503050406030204" pitchFamily="18" charset="0"/>
                        <a:ea typeface="+mn-ea"/>
                        <a:cs typeface="+mn-cs"/>
                      </a:rPr>
                      <m:t>𝜇</m:t>
                    </m:r>
                  </m:oMath>
                </a14:m>
                <a:r>
                  <a:rPr lang="en-US" b="0" dirty="0"/>
                  <a:t>) needs to be specified.</a:t>
                </a:r>
              </a:p>
              <a:p>
                <a:r>
                  <a:rPr lang="en-US" b="0" dirty="0"/>
                  <a:t>Typical values:</a:t>
                </a:r>
              </a:p>
              <a:p>
                <a:pPr lvl="1"/>
                <a:r>
                  <a:rPr lang="en-US" b="0" dirty="0"/>
                  <a:t>Steel on steel: 0.3–0.6</a:t>
                </a:r>
              </a:p>
              <a:p>
                <a:pPr lvl="1"/>
                <a:r>
                  <a:rPr lang="en-US" b="0" dirty="0"/>
                  <a:t>Rubber on concrete: ~1.0</a:t>
                </a:r>
              </a:p>
              <a:p>
                <a:pPr lvl="1"/>
                <a:r>
                  <a:rPr lang="en-US" b="0" dirty="0"/>
                  <a:t>Lubricated surfaces: &lt; 0.1</a:t>
                </a:r>
              </a:p>
              <a:p>
                <a:br>
                  <a:rPr lang="en-US" b="0" dirty="0"/>
                </a:br>
                <a:endParaRPr lang="en-US" b="0" dirty="0"/>
              </a:p>
              <a:p>
                <a:r>
                  <a:rPr lang="en-US" b="0" dirty="0"/>
                  <a:t>Key Takeaways</a:t>
                </a:r>
              </a:p>
              <a:p>
                <a:r>
                  <a:rPr lang="en-US" b="0" dirty="0"/>
                  <a:t>Frictional contact = realistic, stable, and physically meaningful.</a:t>
                </a:r>
              </a:p>
              <a:p>
                <a:r>
                  <a:rPr lang="en-US" b="0" dirty="0"/>
                  <a:t>Acts as energy dissipator → helps convergence.</a:t>
                </a:r>
              </a:p>
              <a:p>
                <a:r>
                  <a:rPr lang="en-US" b="0" dirty="0"/>
                  <a:t>Use Coulomb friction unless a more advanced model is needed.</a:t>
                </a:r>
              </a:p>
              <a:p>
                <a:r>
                  <a:rPr lang="en-US" b="0" dirty="0"/>
                  <a:t>Choose decay constant carefully if modeling velocity-dependent behavior.</a:t>
                </a:r>
              </a:p>
              <a:p>
                <a:endParaRPr lang="en-DE" b="0" dirty="0"/>
              </a:p>
            </p:txBody>
          </p:sp>
        </mc:Choice>
        <mc:Fallback xmlns="">
          <p:sp>
            <p:nvSpPr>
              <p:cNvPr id="3" name="Notes Placeholder 2"/>
              <p:cNvSpPr>
                <a:spLocks noGrp="1"/>
              </p:cNvSpPr>
              <p:nvPr>
                <p:ph type="body" idx="1"/>
              </p:nvPr>
            </p:nvSpPr>
            <p:spPr/>
            <p:txBody>
              <a:bodyPr/>
              <a:lstStyle/>
              <a:p>
                <a:r>
                  <a:rPr lang="en-US" b="0" dirty="0"/>
                  <a:t>Introduction</a:t>
                </a:r>
              </a:p>
              <a:p>
                <a:r>
                  <a:rPr lang="en-US" b="0" dirty="0"/>
                  <a:t>In most engineering applications, contact between surfaces involves friction.</a:t>
                </a:r>
              </a:p>
              <a:p>
                <a:r>
                  <a:rPr lang="en-US" b="0" dirty="0"/>
                  <a:t>Therefore, frictional contact is the preferred and most realistic contact type to use in simulation.</a:t>
                </a:r>
              </a:p>
              <a:p>
                <a:r>
                  <a:rPr lang="en-US" b="0" dirty="0"/>
                  <a:t>It provides a more accurate representation of real-world behavior compared to </a:t>
                </a:r>
                <a:r>
                  <a:rPr lang="en-US" b="0" i="1" dirty="0"/>
                  <a:t>frictionless</a:t>
                </a:r>
                <a:r>
                  <a:rPr lang="en-US" b="0" dirty="0"/>
                  <a:t> or </a:t>
                </a:r>
                <a:r>
                  <a:rPr lang="en-US" b="0" i="1" dirty="0"/>
                  <a:t>bonded</a:t>
                </a:r>
                <a:r>
                  <a:rPr lang="en-US" b="0" dirty="0"/>
                  <a:t> contact.</a:t>
                </a:r>
              </a:p>
              <a:p>
                <a:endParaRPr lang="en-US" b="0" dirty="0"/>
              </a:p>
              <a:p>
                <a:r>
                  <a:rPr lang="en-US" b="0" dirty="0"/>
                  <a:t>Why Frictional Contact?</a:t>
                </a:r>
              </a:p>
              <a:p>
                <a:r>
                  <a:rPr lang="en-US" b="0" dirty="0"/>
                  <a:t>All real contacts exhibit friction:</a:t>
                </a:r>
                <a:br>
                  <a:rPr lang="en-US" b="0" dirty="0"/>
                </a:br>
                <a:r>
                  <a:rPr lang="en-US" b="0" dirty="0"/>
                  <a:t>Surfaces, even when polished, have microscopic roughness that causes resistance to sliding.</a:t>
                </a:r>
              </a:p>
              <a:p>
                <a:r>
                  <a:rPr lang="en-US" b="0" dirty="0"/>
                  <a:t>Energy Dissipation:</a:t>
                </a:r>
                <a:br>
                  <a:rPr lang="en-US" b="0" dirty="0"/>
                </a:br>
                <a:r>
                  <a:rPr lang="en-US" b="0" dirty="0"/>
                  <a:t>Friction acts as an energy dissipator, converting part of the kinetic energy into heat or deformation work.</a:t>
                </a:r>
              </a:p>
              <a:p>
                <a:r>
                  <a:rPr lang="en-US" b="0" dirty="0"/>
                  <a:t>Model Stabilization:</a:t>
                </a:r>
                <a:br>
                  <a:rPr lang="en-US" b="0" dirty="0"/>
                </a:br>
                <a:r>
                  <a:rPr lang="en-US" b="0" dirty="0"/>
                  <a:t>The presence of friction often improves numerical stability by damping oscillations during contact events.</a:t>
                </a:r>
              </a:p>
              <a:p>
                <a:endParaRPr lang="en-US" b="0" dirty="0"/>
              </a:p>
              <a:p>
                <a:r>
                  <a:rPr lang="en-US" b="0" dirty="0"/>
                  <a:t>Where It Applies</a:t>
                </a:r>
              </a:p>
              <a:p>
                <a:r>
                  <a:rPr lang="en-US" b="0" dirty="0"/>
                  <a:t>Frictional contact can be applied in both:</a:t>
                </a:r>
              </a:p>
              <a:p>
                <a:pPr lvl="1"/>
                <a:r>
                  <a:rPr lang="en-US" b="0" dirty="0"/>
                  <a:t>Contact interactions (between separate bodies or surfaces), and</a:t>
                </a:r>
              </a:p>
              <a:p>
                <a:pPr lvl="1"/>
                <a:r>
                  <a:rPr lang="en-US" b="0" dirty="0"/>
                  <a:t>Body interactions (within parts that might deform and self-contact).</a:t>
                </a:r>
              </a:p>
              <a:p>
                <a:r>
                  <a:rPr lang="en-US" b="0" dirty="0"/>
                  <a:t>Velocity Dependence</a:t>
                </a:r>
              </a:p>
              <a:p>
                <a:r>
                  <a:rPr lang="en-US" b="0" dirty="0"/>
                  <a:t>In reality, friction can depend on the relative sliding velocity.</a:t>
                </a:r>
              </a:p>
              <a:p>
                <a:r>
                  <a:rPr lang="en-US" b="0" dirty="0"/>
                  <a:t>Some materials show decreasing friction with increasing speed (typical for lubricated or polymer interfaces).</a:t>
                </a:r>
              </a:p>
              <a:p>
                <a:r>
                  <a:rPr lang="en-US" b="0" dirty="0"/>
                  <a:t>In simulation, velocity-dependent friction can be modeled to capture this effect.</a:t>
                </a:r>
              </a:p>
              <a:p>
                <a:endParaRPr lang="en-US" b="0" dirty="0"/>
              </a:p>
              <a:p>
                <a:r>
                  <a:rPr lang="en-US" b="0" dirty="0"/>
                  <a:t>Decay Constant</a:t>
                </a:r>
              </a:p>
              <a:p>
                <a:r>
                  <a:rPr lang="en-US" b="0" dirty="0"/>
                  <a:t>The Decay Constant controls how friction transitions between static and dynamic values as sliding velocity increases.</a:t>
                </a:r>
              </a:p>
              <a:p>
                <a:r>
                  <a:rPr lang="en-US" b="0" dirty="0"/>
                  <a:t>Its value is problem-dependent — there is no universal default.</a:t>
                </a:r>
              </a:p>
              <a:p>
                <a:pPr lvl="1"/>
                <a:r>
                  <a:rPr lang="en-US" b="0" dirty="0"/>
                  <a:t>Too low → unrealistic sudden slip.</a:t>
                </a:r>
              </a:p>
              <a:p>
                <a:pPr lvl="1"/>
                <a:r>
                  <a:rPr lang="en-US" b="0" dirty="0"/>
                  <a:t>Too high → excessive damping and stiffness.</a:t>
                </a:r>
              </a:p>
              <a:p>
                <a:r>
                  <a:rPr lang="en-US" b="0" dirty="0"/>
                  <a:t>Always check sensitivity of results to this parameter when modeling complex contact behavior.</a:t>
                </a:r>
              </a:p>
              <a:p>
                <a:endParaRPr lang="en-US" b="0" dirty="0"/>
              </a:p>
              <a:p>
                <a:r>
                  <a:rPr lang="en-US" b="0" dirty="0"/>
                  <a:t>Recommended Practice</a:t>
                </a:r>
              </a:p>
              <a:p>
                <a:r>
                  <a:rPr lang="en-US" b="0" dirty="0"/>
                  <a:t>Use Coulomb Friction Model, the simplest and most commonly used approach:</a:t>
                </a:r>
              </a:p>
              <a:p>
                <a:pPr marL="0" marR="0" lvl="0" indent="0" algn="l" defTabSz="914400" rtl="0" eaLnBrk="1" fontAlgn="auto" latinLnBrk="0" hangingPunct="1">
                  <a:lnSpc>
                    <a:spcPct val="100000"/>
                  </a:lnSpc>
                  <a:spcBef>
                    <a:spcPts val="0"/>
                  </a:spcBef>
                  <a:spcAft>
                    <a:spcPts val="0"/>
                  </a:spcAft>
                  <a:buClrTx/>
                  <a:buSzTx/>
                  <a:buFontTx/>
                  <a:buNone/>
                  <a:tabLst/>
                  <a:defRPr/>
                </a:pPr>
                <a:r>
                  <a:rPr lang="ar-AE" sz="1200" b="0" i="0" kern="1200">
                    <a:solidFill>
                      <a:schemeClr val="tx1"/>
                    </a:solidFill>
                    <a:latin typeface="Cambria Math" panose="02040503050406030204" pitchFamily="18" charset="0"/>
                    <a:ea typeface="+mn-ea"/>
                    <a:cs typeface="+mn-cs"/>
                  </a:rPr>
                  <a:t>𝐹_</a:t>
                </a:r>
                <a:r>
                  <a:rPr lang="en-US" sz="1200" b="0" i="0" kern="1200">
                    <a:solidFill>
                      <a:schemeClr val="tx1"/>
                    </a:solidFill>
                    <a:latin typeface="Cambria Math" panose="02040503050406030204" pitchFamily="18" charset="0"/>
                    <a:ea typeface="+mn-ea"/>
                    <a:cs typeface="+mn-cs"/>
                  </a:rPr>
                  <a:t>𝑟</a:t>
                </a:r>
                <a:r>
                  <a:rPr lang="ar-AE" sz="1200" b="0" i="0" kern="1200">
                    <a:solidFill>
                      <a:schemeClr val="tx1"/>
                    </a:solidFill>
                    <a:latin typeface="Cambria Math" panose="02040503050406030204" pitchFamily="18" charset="0"/>
                    <a:ea typeface="+mn-ea"/>
                    <a:cs typeface="+mn-cs"/>
                  </a:rPr>
                  <a:t>=𝜇⋅𝐹_𝑛</a:t>
                </a:r>
                <a:endParaRPr lang="en-US" b="0" dirty="0"/>
              </a:p>
              <a:p>
                <a:r>
                  <a:rPr lang="en-US" b="0" dirty="0"/>
                  <a:t>where</a:t>
                </a:r>
                <a:br>
                  <a:rPr lang="en-US" b="0" dirty="0"/>
                </a:br>
                <a:r>
                  <a:rPr lang="ar-AE" sz="1200" b="0" i="0" kern="1200">
                    <a:solidFill>
                      <a:schemeClr val="tx1"/>
                    </a:solidFill>
                    <a:latin typeface="Cambria Math" panose="02040503050406030204" pitchFamily="18" charset="0"/>
                    <a:ea typeface="+mn-ea"/>
                    <a:cs typeface="+mn-cs"/>
                  </a:rPr>
                  <a:t>𝐹_</a:t>
                </a:r>
                <a:r>
                  <a:rPr lang="en-US" sz="1200" b="0" i="0" kern="1200">
                    <a:solidFill>
                      <a:schemeClr val="tx1"/>
                    </a:solidFill>
                    <a:latin typeface="Cambria Math" panose="02040503050406030204" pitchFamily="18" charset="0"/>
                    <a:ea typeface="+mn-ea"/>
                    <a:cs typeface="+mn-cs"/>
                  </a:rPr>
                  <a:t>𝑟</a:t>
                </a:r>
                <a:r>
                  <a:rPr lang="en-US" b="0" dirty="0"/>
                  <a:t>: tangential (friction) force</a:t>
                </a:r>
                <a:br>
                  <a:rPr lang="en-US" b="0" dirty="0"/>
                </a:br>
                <a:r>
                  <a:rPr lang="ar-AE" sz="1200" b="0" i="0" kern="1200">
                    <a:solidFill>
                      <a:schemeClr val="tx1"/>
                    </a:solidFill>
                    <a:latin typeface="Cambria Math" panose="02040503050406030204" pitchFamily="18" charset="0"/>
                    <a:ea typeface="+mn-ea"/>
                    <a:cs typeface="+mn-cs"/>
                  </a:rPr>
                  <a:t>𝐹_𝑛</a:t>
                </a:r>
                <a:r>
                  <a:rPr lang="ar-AE" b="0" dirty="0"/>
                  <a:t>= </a:t>
                </a:r>
                <a:r>
                  <a:rPr lang="en-US" b="0" dirty="0"/>
                  <a:t>normal contact force</a:t>
                </a:r>
                <a:br>
                  <a:rPr lang="en-US" b="0" dirty="0"/>
                </a:br>
                <a:r>
                  <a:rPr lang="en-US" sz="1200" b="0" i="0" kern="1200">
                    <a:solidFill>
                      <a:schemeClr val="tx1"/>
                    </a:solidFill>
                    <a:latin typeface="Cambria Math" panose="02040503050406030204" pitchFamily="18" charset="0"/>
                    <a:ea typeface="+mn-ea"/>
                    <a:cs typeface="+mn-cs"/>
                  </a:rPr>
                  <a:t>𝜇</a:t>
                </a:r>
                <a:r>
                  <a:rPr lang="en-US" b="0" dirty="0"/>
                  <a:t>= coefficient of friction</a:t>
                </a:r>
              </a:p>
              <a:p>
                <a:r>
                  <a:rPr lang="en-US" b="0" dirty="0"/>
                  <a:t>Typically, only the friction coefficient (</a:t>
                </a:r>
                <a:r>
                  <a:rPr lang="en-US" sz="1200" b="0" i="0" kern="1200">
                    <a:solidFill>
                      <a:schemeClr val="tx1"/>
                    </a:solidFill>
                    <a:latin typeface="Cambria Math" panose="02040503050406030204" pitchFamily="18" charset="0"/>
                    <a:ea typeface="+mn-ea"/>
                    <a:cs typeface="+mn-cs"/>
                  </a:rPr>
                  <a:t>𝜇</a:t>
                </a:r>
                <a:r>
                  <a:rPr lang="en-US" b="0" dirty="0"/>
                  <a:t>) needs to be specified.</a:t>
                </a:r>
              </a:p>
              <a:p>
                <a:r>
                  <a:rPr lang="en-US" b="0" dirty="0"/>
                  <a:t>Typical values:</a:t>
                </a:r>
              </a:p>
              <a:p>
                <a:pPr lvl="1"/>
                <a:r>
                  <a:rPr lang="en-US" b="0" dirty="0"/>
                  <a:t>Steel on steel: 0.3–0.6</a:t>
                </a:r>
              </a:p>
              <a:p>
                <a:pPr lvl="1"/>
                <a:r>
                  <a:rPr lang="en-US" b="0" dirty="0"/>
                  <a:t>Rubber on concrete: ~1.0</a:t>
                </a:r>
              </a:p>
              <a:p>
                <a:pPr lvl="1"/>
                <a:r>
                  <a:rPr lang="en-US" b="0" dirty="0"/>
                  <a:t>Lubricated surfaces: &lt; 0.1</a:t>
                </a:r>
              </a:p>
              <a:p>
                <a:br>
                  <a:rPr lang="en-US" b="0" dirty="0"/>
                </a:br>
                <a:endParaRPr lang="en-US" b="0" dirty="0"/>
              </a:p>
              <a:p>
                <a:r>
                  <a:rPr lang="en-US" b="0" dirty="0"/>
                  <a:t>Key Takeaways</a:t>
                </a:r>
              </a:p>
              <a:p>
                <a:r>
                  <a:rPr lang="en-US" b="0" dirty="0"/>
                  <a:t>Frictional contact = realistic, stable, and physically meaningful.</a:t>
                </a:r>
              </a:p>
              <a:p>
                <a:r>
                  <a:rPr lang="en-US" b="0" dirty="0"/>
                  <a:t>Acts as energy dissipator → helps convergence.</a:t>
                </a:r>
              </a:p>
              <a:p>
                <a:r>
                  <a:rPr lang="en-US" b="0" dirty="0"/>
                  <a:t>Use Coulomb friction unless a more advanced model is needed.</a:t>
                </a:r>
              </a:p>
              <a:p>
                <a:r>
                  <a:rPr lang="en-US" b="0" dirty="0"/>
                  <a:t>Choose decay constant carefully if modeling velocity-dependent behavior.</a:t>
                </a:r>
              </a:p>
              <a:p>
                <a:endParaRPr lang="en-DE" b="0" dirty="0"/>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a:p>
        </p:txBody>
      </p:sp>
    </p:spTree>
    <p:extLst>
      <p:ext uri="{BB962C8B-B14F-4D97-AF65-F5344CB8AC3E}">
        <p14:creationId xmlns:p14="http://schemas.microsoft.com/office/powerpoint/2010/main" val="3443038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Overview</a:t>
            </a:r>
          </a:p>
          <a:p>
            <a:r>
              <a:rPr lang="en-US" b="0" dirty="0"/>
              <a:t>By default, the Contact Type in most solvers (e.g., Ansys Workbench) is set to Bonded.</a:t>
            </a:r>
          </a:p>
          <a:p>
            <a:r>
              <a:rPr lang="en-US" b="0" dirty="0"/>
              <a:t>The Bonded contact assumes that two surfaces remain </a:t>
            </a:r>
            <a:r>
              <a:rPr lang="en-US" b="0" i="1" dirty="0"/>
              <a:t>permanently attached</a:t>
            </a:r>
            <a:r>
              <a:rPr lang="en-US" b="0" dirty="0"/>
              <a:t> — no separation or sliding is allowed once the contact is established.</a:t>
            </a:r>
          </a:p>
          <a:p>
            <a:r>
              <a:rPr lang="en-US" b="0" dirty="0"/>
              <a:t>It is implemented using a penalty-based formulation, which relies on contact stiffness to keep the surfaces “closed” or joined.</a:t>
            </a:r>
          </a:p>
          <a:p>
            <a:endParaRPr lang="en-US" b="0" dirty="0"/>
          </a:p>
          <a:p>
            <a:r>
              <a:rPr lang="en-US" b="0" dirty="0"/>
              <a:t>How It Works</a:t>
            </a:r>
          </a:p>
          <a:p>
            <a:r>
              <a:rPr lang="en-US" b="0" dirty="0"/>
              <a:t>The solver introduces a penalty stiffness between the contact and target surfaces.</a:t>
            </a:r>
          </a:p>
          <a:p>
            <a:r>
              <a:rPr lang="en-US" b="0" dirty="0"/>
              <a:t>This stiffness penalizes any relative motion normal or tangential to the interface, effectively keeping the nodes together.</a:t>
            </a:r>
          </a:p>
          <a:p>
            <a:r>
              <a:rPr lang="en-US" b="0" dirty="0"/>
              <a:t>The quality of this enforcement depends on how well the contact stiffness and offset parameters are defined.</a:t>
            </a:r>
            <a:br>
              <a:rPr lang="en-US" b="0" dirty="0"/>
            </a:br>
            <a:endParaRPr lang="en-US" b="0" dirty="0"/>
          </a:p>
          <a:p>
            <a:r>
              <a:rPr lang="en-US" b="0" dirty="0"/>
              <a:t>Applicability</a:t>
            </a:r>
          </a:p>
          <a:p>
            <a:r>
              <a:rPr lang="en-US" b="0" dirty="0"/>
              <a:t>Bonded contact can be defined between:</a:t>
            </a:r>
          </a:p>
          <a:p>
            <a:pPr lvl="1"/>
            <a:r>
              <a:rPr lang="en-US" b="0" dirty="0"/>
              <a:t>Two flexible bodies (typical structural assemblies), or</a:t>
            </a:r>
          </a:p>
          <a:p>
            <a:pPr lvl="1"/>
            <a:r>
              <a:rPr lang="en-US" b="0" dirty="0"/>
              <a:t>A flexible body and a rigid body (e.g., mounting a component on a fixed support).</a:t>
            </a:r>
          </a:p>
          <a:p>
            <a:endParaRPr lang="en-US" b="0" dirty="0"/>
          </a:p>
          <a:p>
            <a:r>
              <a:rPr lang="en-US" b="0" dirty="0"/>
              <a:t>Node Association (Maximum Offset)</a:t>
            </a:r>
          </a:p>
          <a:p>
            <a:r>
              <a:rPr lang="en-US" b="0" dirty="0"/>
              <a:t>During contact detection, nodes on the contact surface are tied to the target surface if their distance is within the Maximum Offset value.</a:t>
            </a:r>
          </a:p>
          <a:p>
            <a:r>
              <a:rPr lang="en-US" b="0" dirty="0"/>
              <a:t>Default Maximum Offset: </a:t>
            </a:r>
            <a:r>
              <a:rPr lang="en-US" sz="1200" b="0" i="0" kern="1200" dirty="0">
                <a:solidFill>
                  <a:schemeClr val="tx1"/>
                </a:solidFill>
                <a:latin typeface="Calibri" panose="020F0502020204030204" pitchFamily="34" charset="0"/>
                <a:ea typeface="+mn-ea"/>
                <a:cs typeface="+mn-cs"/>
              </a:rPr>
              <a:t>1e-4 mm</a:t>
            </a:r>
            <a:endParaRPr lang="en-US" b="0" dirty="0"/>
          </a:p>
          <a:p>
            <a:pPr lvl="1"/>
            <a:r>
              <a:rPr lang="en-US" b="0" dirty="0"/>
              <a:t>This value is too small for most models and may cause the solver to miss valid contact pairs.</a:t>
            </a:r>
          </a:p>
          <a:p>
            <a:endParaRPr lang="en-US" b="0" dirty="0"/>
          </a:p>
          <a:p>
            <a:r>
              <a:rPr lang="en-US" b="0" dirty="0"/>
              <a:t>Setting an Appropriate Offset</a:t>
            </a:r>
          </a:p>
          <a:p>
            <a:r>
              <a:rPr lang="en-US" b="0" dirty="0"/>
              <a:t>Adjust the Maximum Offset to be 20–30% larger than the actual physical gap between parts.</a:t>
            </a:r>
          </a:p>
          <a:p>
            <a:pPr lvl="1"/>
            <a:r>
              <a:rPr lang="en-US" b="0" dirty="0"/>
              <a:t>Example: If the physical gap = 0.5 mm → set offset ≈ 0.6 mm.</a:t>
            </a:r>
          </a:p>
          <a:p>
            <a:r>
              <a:rPr lang="en-US" b="0" dirty="0"/>
              <a:t>Alternatively, if Maximum Offset = 0.0, the solver will use a default offset distance based on:</a:t>
            </a:r>
          </a:p>
          <a:p>
            <a:pPr lvl="1"/>
            <a:r>
              <a:rPr lang="en-US" b="0" dirty="0"/>
              <a:t>The element size and</a:t>
            </a:r>
          </a:p>
          <a:p>
            <a:pPr lvl="1"/>
            <a:r>
              <a:rPr lang="en-US" b="0" dirty="0"/>
              <a:t>The shell thickness (if applicable).</a:t>
            </a:r>
            <a:br>
              <a:rPr lang="en-US" b="0" dirty="0"/>
            </a:br>
            <a:endParaRPr lang="en-US" b="0" dirty="0"/>
          </a:p>
          <a:p>
            <a:r>
              <a:rPr lang="en-US" b="0" dirty="0"/>
              <a:t>Modeling Recommendations</a:t>
            </a:r>
          </a:p>
          <a:p>
            <a:r>
              <a:rPr lang="en-US" b="0" dirty="0"/>
              <a:t>Avoid large initial gaps.</a:t>
            </a:r>
            <a:br>
              <a:rPr lang="en-US" b="0" dirty="0"/>
            </a:br>
            <a:r>
              <a:rPr lang="en-US" b="0" dirty="0"/>
              <a:t>Large or unrealistic gaps can:</a:t>
            </a:r>
          </a:p>
          <a:p>
            <a:pPr lvl="1"/>
            <a:r>
              <a:rPr lang="en-US" b="0" dirty="0"/>
              <a:t>Cause contact detection errors.</a:t>
            </a:r>
          </a:p>
          <a:p>
            <a:pPr lvl="1"/>
            <a:r>
              <a:rPr lang="en-US" b="0" dirty="0"/>
              <a:t>Lead to unstable or inaccurate rigid body rotations.</a:t>
            </a:r>
          </a:p>
          <a:p>
            <a:pPr lvl="1"/>
            <a:r>
              <a:rPr lang="en-US" b="0" dirty="0"/>
              <a:t>Introduce unphysical moments due to incorrect offset geometry.</a:t>
            </a:r>
          </a:p>
          <a:p>
            <a:r>
              <a:rPr lang="en-US" b="0" dirty="0"/>
              <a:t>Always inspect the contact preview and verify contact regions visually before running the simulation.</a:t>
            </a:r>
          </a:p>
          <a:p>
            <a:endParaRPr lang="en-US" b="0" dirty="0"/>
          </a:p>
          <a:p>
            <a:r>
              <a:rPr lang="en-US" b="0" dirty="0"/>
              <a:t>Key Takeaways</a:t>
            </a:r>
          </a:p>
          <a:p>
            <a:r>
              <a:rPr lang="en-US" b="0" dirty="0"/>
              <a:t>Bonded contact = default, penalty-based, and useful for permanently joined interfaces.</a:t>
            </a:r>
          </a:p>
          <a:p>
            <a:r>
              <a:rPr lang="en-US" b="0" dirty="0"/>
              <a:t>Check and tune the Maximum Offset — default may be too small.</a:t>
            </a:r>
          </a:p>
          <a:p>
            <a:r>
              <a:rPr lang="en-US" b="0" dirty="0"/>
              <a:t>Avoid large gaps to ensure stable and accurate results.</a:t>
            </a:r>
          </a:p>
          <a:p>
            <a:r>
              <a:rPr lang="en-US" b="0" dirty="0"/>
              <a:t>Always verify contact behavior in pre-processing before solving.</a:t>
            </a:r>
          </a:p>
          <a:p>
            <a:endParaRPr lang="en-US" b="0"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a:p>
        </p:txBody>
      </p:sp>
    </p:spTree>
    <p:extLst>
      <p:ext uri="{BB962C8B-B14F-4D97-AF65-F5344CB8AC3E}">
        <p14:creationId xmlns:p14="http://schemas.microsoft.com/office/powerpoint/2010/main" val="6988895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 https://innovationspace.ansys.com/courses/wp-content/uploads/sites/5/2019/05/2.5.1-Introduction-on-contact_New_Template_Master.pdf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 https://ansyshelp.ansys.com/public/Views/Secured/corp/v251/en/pdf/ANSYS_Mechanical_APDL_Contact_Technology_Guide.pdf</a:t>
            </a:r>
          </a:p>
        </p:txBody>
      </p:sp>
      <p:sp>
        <p:nvSpPr>
          <p:cNvPr id="4" name="Slide Number Placeholder 3"/>
          <p:cNvSpPr>
            <a:spLocks noGrp="1"/>
          </p:cNvSpPr>
          <p:nvPr>
            <p:ph type="sldNum" sz="quarter" idx="5"/>
          </p:nvPr>
        </p:nvSpPr>
        <p:spPr/>
        <p:txBody>
          <a:bodyPr/>
          <a:lstStyle/>
          <a:p>
            <a:fld id="{27FDDAD7-A41A-4414-8211-C5E2AC7F93EC}" type="slidenum">
              <a:rPr lang="en-US" smtClean="0"/>
              <a:pPr/>
              <a:t>14</a:t>
            </a:fld>
            <a:endParaRPr lang="en-US"/>
          </a:p>
        </p:txBody>
      </p:sp>
    </p:spTree>
    <p:extLst>
      <p:ext uri="{BB962C8B-B14F-4D97-AF65-F5344CB8AC3E}">
        <p14:creationId xmlns:p14="http://schemas.microsoft.com/office/powerpoint/2010/main" val="11820273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32A8C-F2EC-6FB4-A34C-C98EC9FB3F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16B654-7A73-5BB8-74F1-F503901125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27F7B3-1D67-8EEF-BD5E-69BB67B2E391}"/>
              </a:ext>
            </a:extLst>
          </p:cNvPr>
          <p:cNvSpPr>
            <a:spLocks noGrp="1"/>
          </p:cNvSpPr>
          <p:nvPr>
            <p:ph type="body" idx="1"/>
          </p:nvPr>
        </p:nvSpPr>
        <p:spPr/>
        <p:txBody>
          <a:bodyPr/>
          <a:lstStyle/>
          <a:p>
            <a:r>
              <a:rPr lang="en-US" dirty="0"/>
              <a:t>Notes regarding the stress and deformation values:</a:t>
            </a:r>
          </a:p>
          <a:p>
            <a:endParaRPr lang="en-US" dirty="0"/>
          </a:p>
          <a:p>
            <a:r>
              <a:rPr lang="en-US" b="0" dirty="0"/>
              <a:t>When to use maximum (von-Mises) Stress</a:t>
            </a:r>
          </a:p>
          <a:p>
            <a:r>
              <a:rPr lang="en-US" b="0" dirty="0"/>
              <a:t>This is the highest stress value found among all displayed result points (usually at nodes, unless you select elemental results).</a:t>
            </a:r>
          </a:p>
          <a:p>
            <a:r>
              <a:rPr lang="en-US" b="0" dirty="0"/>
              <a:t>It tells you the worst-case local stress anywhere in your model at that specific time/frame.</a:t>
            </a:r>
          </a:p>
          <a:p>
            <a:r>
              <a:rPr lang="en-US" b="0" dirty="0"/>
              <a:t>It is highly localized — can come from one element, a single integration point, or a contact hotspot.</a:t>
            </a:r>
          </a:p>
          <a:p>
            <a:r>
              <a:rPr lang="en-US" b="0" dirty="0"/>
              <a:t>Physically, it identifies </a:t>
            </a:r>
            <a:r>
              <a:rPr lang="en-US" b="0" i="1" dirty="0"/>
              <a:t>where yielding or failure might start</a:t>
            </a:r>
            <a:r>
              <a:rPr lang="en-US" b="0" dirty="0"/>
              <a:t>, but can be sensitive to numerical noise.</a:t>
            </a:r>
          </a:p>
          <a:p>
            <a:r>
              <a:rPr lang="en-US" dirty="0"/>
              <a:t>Comparing peak impact response (like “where does yielding initiate”).</a:t>
            </a:r>
          </a:p>
          <a:p>
            <a:r>
              <a:rPr lang="en-US" dirty="0"/>
              <a:t>Safety or failure checks (compare to yield strength).</a:t>
            </a:r>
          </a:p>
          <a:p>
            <a:r>
              <a:rPr lang="en-US" dirty="0"/>
              <a:t>Evaluating whether your contact algorithm or mesh refinement affects local peaks.</a:t>
            </a:r>
          </a:p>
          <a:p>
            <a:endParaRPr lang="en-US" b="0" dirty="0"/>
          </a:p>
          <a:p>
            <a:endParaRPr lang="en-US" dirty="0"/>
          </a:p>
          <a:p>
            <a:r>
              <a:rPr lang="en-US" dirty="0"/>
              <a:t>Answer to question 1:</a:t>
            </a:r>
          </a:p>
          <a:p>
            <a:r>
              <a:rPr lang="en-US" b="0" dirty="0"/>
              <a:t>1. The impact is </a:t>
            </a:r>
            <a:r>
              <a:rPr lang="en-US" b="0" i="1" dirty="0"/>
              <a:t>dominated by normal (perpendicular) forces</a:t>
            </a:r>
            <a:br>
              <a:rPr lang="en-US" b="0" dirty="0"/>
            </a:br>
            <a:r>
              <a:rPr lang="en-US" b="0" dirty="0"/>
              <a:t>Most of the kinetic energy and momentum transfer occur in the normal direction — perpendicular to the plate surface.</a:t>
            </a:r>
          </a:p>
          <a:p>
            <a:r>
              <a:rPr lang="en-US" b="0" dirty="0"/>
              <a:t>The tangential (frictional) forces are much smaller because:</a:t>
            </a:r>
          </a:p>
          <a:p>
            <a:endParaRPr lang="en-US" b="0" dirty="0"/>
          </a:p>
          <a:p>
            <a:r>
              <a:rPr lang="en-US" b="0" dirty="0"/>
              <a:t> 2. The normal pressure dwarfs the tangential shear</a:t>
            </a:r>
          </a:p>
          <a:p>
            <a:r>
              <a:rPr lang="en-US" b="0" dirty="0"/>
              <a:t>Contact pressure during such an impact easily reaches hundreds of MPa to a few </a:t>
            </a:r>
            <a:r>
              <a:rPr lang="en-US" b="0" dirty="0" err="1"/>
              <a:t>GPa</a:t>
            </a:r>
            <a:r>
              <a:rPr lang="en-US" b="0" dirty="0"/>
              <a:t> </a:t>
            </a:r>
          </a:p>
          <a:p>
            <a:r>
              <a:rPr lang="en-US" b="0" dirty="0"/>
              <a:t>Even with </a:t>
            </a:r>
            <a:r>
              <a:rPr lang="el-GR" b="0" dirty="0"/>
              <a:t>μ = 0.3, </a:t>
            </a:r>
            <a:r>
              <a:rPr lang="en-US" b="0" dirty="0"/>
              <a:t>the tangential stress is only about 30 % of the normal pressure — and only acts over part of the contact area.</a:t>
            </a:r>
            <a:br>
              <a:rPr lang="en-US" b="0" dirty="0"/>
            </a:br>
            <a:r>
              <a:rPr lang="en-US" b="0" dirty="0"/>
              <a:t>The normal momentum exchange dominates both deformation and rebound.</a:t>
            </a:r>
          </a:p>
          <a:p>
            <a:endParaRPr lang="en-US" b="0" dirty="0"/>
          </a:p>
          <a:p>
            <a:r>
              <a:rPr lang="en-US" b="0" dirty="0"/>
              <a:t> 3. Very brief contact time = limited frictional slip</a:t>
            </a:r>
          </a:p>
          <a:p>
            <a:r>
              <a:rPr lang="en-US" b="0" dirty="0"/>
              <a:t>The impact lasts only microseconds, so there isn’t enough time for large tangential slip or heating.</a:t>
            </a:r>
            <a:br>
              <a:rPr lang="en-US" b="0" dirty="0"/>
            </a:br>
            <a:r>
              <a:rPr lang="en-US" b="0" dirty="0"/>
              <a:t>Frictional work scales roughly with contact time × tangential velocity × shear stress, all of which are small here.</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Answer to question 2:</a:t>
            </a:r>
          </a:p>
          <a:p>
            <a:r>
              <a:rPr lang="en-US" b="0" dirty="0"/>
              <a:t>Using contacts might slightly change some results due to the different formulation</a:t>
            </a:r>
          </a:p>
          <a:p>
            <a:endParaRPr lang="en-US" b="1" dirty="0"/>
          </a:p>
        </p:txBody>
      </p:sp>
      <p:sp>
        <p:nvSpPr>
          <p:cNvPr id="4" name="Slide Number Placeholder 3">
            <a:extLst>
              <a:ext uri="{FF2B5EF4-FFF2-40B4-BE49-F238E27FC236}">
                <a16:creationId xmlns:a16="http://schemas.microsoft.com/office/drawing/2014/main" id="{0646A2FD-8173-25EB-3002-017BF5C92A5F}"/>
              </a:ext>
            </a:extLst>
          </p:cNvPr>
          <p:cNvSpPr>
            <a:spLocks noGrp="1"/>
          </p:cNvSpPr>
          <p:nvPr>
            <p:ph type="sldNum" sz="quarter" idx="5"/>
          </p:nvPr>
        </p:nvSpPr>
        <p:spPr/>
        <p:txBody>
          <a:bodyPr/>
          <a:lstStyle/>
          <a:p>
            <a:fld id="{27FDDAD7-A41A-4414-8211-C5E2AC7F93EC}" type="slidenum">
              <a:rPr lang="en-US" smtClean="0"/>
              <a:pPr/>
              <a:t>19</a:t>
            </a:fld>
            <a:endParaRPr lang="en-US"/>
          </a:p>
        </p:txBody>
      </p:sp>
    </p:spTree>
    <p:extLst>
      <p:ext uri="{BB962C8B-B14F-4D97-AF65-F5344CB8AC3E}">
        <p14:creationId xmlns:p14="http://schemas.microsoft.com/office/powerpoint/2010/main" val="22275568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875FE-091C-3720-BA12-A22EFCB762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7FD553-775D-7E3A-2298-84FD922B50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27B163-47A0-2818-E42D-E4A0B1883EDF}"/>
              </a:ext>
            </a:extLst>
          </p:cNvPr>
          <p:cNvSpPr>
            <a:spLocks noGrp="1"/>
          </p:cNvSpPr>
          <p:nvPr>
            <p:ph type="body" idx="1"/>
          </p:nvPr>
        </p:nvSpPr>
        <p:spPr/>
        <p:txBody>
          <a:bodyPr/>
          <a:lstStyle/>
          <a:p>
            <a:endParaRPr lang="en-US" b="1"/>
          </a:p>
        </p:txBody>
      </p:sp>
      <p:sp>
        <p:nvSpPr>
          <p:cNvPr id="4" name="Slide Number Placeholder 3">
            <a:extLst>
              <a:ext uri="{FF2B5EF4-FFF2-40B4-BE49-F238E27FC236}">
                <a16:creationId xmlns:a16="http://schemas.microsoft.com/office/drawing/2014/main" id="{70AAD440-9E51-9550-E8B9-8C510B7EEB94}"/>
              </a:ext>
            </a:extLst>
          </p:cNvPr>
          <p:cNvSpPr>
            <a:spLocks noGrp="1"/>
          </p:cNvSpPr>
          <p:nvPr>
            <p:ph type="sldNum" sz="quarter" idx="5"/>
          </p:nvPr>
        </p:nvSpPr>
        <p:spPr/>
        <p:txBody>
          <a:bodyPr/>
          <a:lstStyle/>
          <a:p>
            <a:fld id="{27FDDAD7-A41A-4414-8211-C5E2AC7F93EC}" type="slidenum">
              <a:rPr lang="en-US" smtClean="0"/>
              <a:pPr/>
              <a:t>20</a:t>
            </a:fld>
            <a:endParaRPr lang="en-US"/>
          </a:p>
        </p:txBody>
      </p:sp>
    </p:spTree>
    <p:extLst>
      <p:ext uri="{BB962C8B-B14F-4D97-AF65-F5344CB8AC3E}">
        <p14:creationId xmlns:p14="http://schemas.microsoft.com/office/powerpoint/2010/main" val="862460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Answer to question 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impact is governed by normal pressure, not sliding → so frictional effects are negligible.</a:t>
            </a:r>
          </a:p>
          <a:p>
            <a:r>
              <a:rPr lang="en-US" b="0" dirty="0"/>
              <a:t>When a rigid ball hits a plate at high speed (100 m/s), most of the interaction is normal to the surface — the tangential (sliding) motion is small.</a:t>
            </a:r>
          </a:p>
          <a:p>
            <a:r>
              <a:rPr lang="en-US" b="0" dirty="0"/>
              <a:t>In both frictionless and frictional contact, the normal contact stiffness and penetration behavior dominate.</a:t>
            </a:r>
          </a:p>
          <a:p>
            <a:r>
              <a:rPr lang="en-US" b="0" dirty="0"/>
              <a:t>The friction coefficient only affects tangential motion (sliding resistance), not the normal impact.</a:t>
            </a:r>
          </a:p>
          <a:p>
            <a:r>
              <a:rPr lang="en-US" b="0" dirty="0"/>
              <a:t>Since the tangential velocity component is near zero (purely normal hit), friction doesn’t have a significant role — that’s why stress, deformation, and energy values are almost identical between the two.</a:t>
            </a:r>
          </a:p>
          <a:p>
            <a:r>
              <a:rPr lang="en-US" b="0" dirty="0"/>
              <a:t>Using Bonded contact is essentially not enforcing any contact here since, Bonded contact in LS-DYNA is meant to connect two surfaces so they move together.</a:t>
            </a:r>
          </a:p>
          <a:p>
            <a:r>
              <a:rPr lang="en-US" b="0" dirty="0"/>
              <a:t>But it cannot “stop penetration” if one surface is moving fast or is a solid body with high velocity — LS-DYNA needs a proper contact definition that can handle impact/penetration.</a:t>
            </a:r>
          </a:p>
          <a:p>
            <a:endParaRPr lang="en-US" b="0" dirty="0"/>
          </a:p>
          <a:p>
            <a:r>
              <a:rPr lang="en-US" b="1" dirty="0"/>
              <a:t>Answer to Question 2:</a:t>
            </a:r>
          </a:p>
          <a:p>
            <a:endParaRPr lang="en-US" b="1" dirty="0"/>
          </a:p>
          <a:p>
            <a:r>
              <a:rPr lang="en-US" b="0" dirty="0"/>
              <a:t>Why deformation and energies are nearly identical</a:t>
            </a:r>
          </a:p>
          <a:p>
            <a:r>
              <a:rPr lang="en-US" b="0" dirty="0"/>
              <a:t>The ball is rigid → almost all kinetic energy is transferred to the plate in the same way, regardless of subtle differences in the contact algorithm.</a:t>
            </a:r>
          </a:p>
          <a:p>
            <a:r>
              <a:rPr lang="en-US" b="0" dirty="0"/>
              <a:t>Deformation and internal energy integrate over the plate → they are dominated by the overall impact, not by small local differences.</a:t>
            </a:r>
          </a:p>
          <a:p>
            <a:br>
              <a:rPr lang="en-US" b="0" dirty="0"/>
            </a:br>
            <a:r>
              <a:rPr lang="en-US" b="0" dirty="0"/>
              <a:t>Why max von Mises stress differs</a:t>
            </a:r>
          </a:p>
          <a:p>
            <a:r>
              <a:rPr lang="en-US" b="0" dirty="0"/>
              <a:t>Max von Mises stress is local:</a:t>
            </a:r>
          </a:p>
          <a:p>
            <a:pPr lvl="1"/>
            <a:r>
              <a:rPr lang="en-US" b="0" dirty="0"/>
              <a:t>Occurs at the contact interface or at sharp gradients in the mesh.</a:t>
            </a:r>
          </a:p>
          <a:p>
            <a:pPr lvl="1"/>
            <a:r>
              <a:rPr lang="en-US" b="0" dirty="0"/>
              <a:t>Body Interaction uses averaged or approximate contact pressures, so it may slightly underestimate or overestimate the peak stress.</a:t>
            </a:r>
          </a:p>
          <a:p>
            <a:pPr lvl="1"/>
            <a:r>
              <a:rPr lang="en-US" b="0" dirty="0"/>
              <a:t>Frictional/frictionless contact resolves local contact pressures more accurately, producing a slightly higher or lower max stress.</a:t>
            </a:r>
          </a:p>
          <a:p>
            <a:r>
              <a:rPr lang="en-US" b="0" dirty="0"/>
              <a:t>For rigid-on-deformable impacts, using Body Interaction is fine if you only care about global quantities (deformation, energy).</a:t>
            </a:r>
          </a:p>
          <a:p>
            <a:r>
              <a:rPr lang="en-US" b="0" dirty="0"/>
              <a:t>For local stresses or failure predictions, you should use explicit contact — even frictionless — because it resolves the contact interface more accurately.</a:t>
            </a:r>
          </a:p>
          <a:p>
            <a:endParaRPr lang="en-US" b="0"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21</a:t>
            </a:fld>
            <a:endParaRPr lang="en-US"/>
          </a:p>
        </p:txBody>
      </p:sp>
    </p:spTree>
    <p:extLst>
      <p:ext uri="{BB962C8B-B14F-4D97-AF65-F5344CB8AC3E}">
        <p14:creationId xmlns:p14="http://schemas.microsoft.com/office/powerpoint/2010/main" val="26908261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53A59-7FE4-025F-8CDF-DB770638B5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7BAA66-6BFB-D093-5E11-265E279564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0C53C8-6DBA-2EE4-97B6-7C40EDE1D842}"/>
              </a:ext>
            </a:extLst>
          </p:cNvPr>
          <p:cNvSpPr>
            <a:spLocks noGrp="1"/>
          </p:cNvSpPr>
          <p:nvPr>
            <p:ph type="body" idx="1"/>
          </p:nvPr>
        </p:nvSpPr>
        <p:spPr/>
        <p:txBody>
          <a:bodyPr/>
          <a:lstStyle/>
          <a:p>
            <a:endParaRPr lang="en-US" b="1"/>
          </a:p>
        </p:txBody>
      </p:sp>
      <p:sp>
        <p:nvSpPr>
          <p:cNvPr id="4" name="Slide Number Placeholder 3">
            <a:extLst>
              <a:ext uri="{FF2B5EF4-FFF2-40B4-BE49-F238E27FC236}">
                <a16:creationId xmlns:a16="http://schemas.microsoft.com/office/drawing/2014/main" id="{C5799B2E-24E8-C78B-C6AB-2FEDE46CCD42}"/>
              </a:ext>
            </a:extLst>
          </p:cNvPr>
          <p:cNvSpPr>
            <a:spLocks noGrp="1"/>
          </p:cNvSpPr>
          <p:nvPr>
            <p:ph type="sldNum" sz="quarter" idx="5"/>
          </p:nvPr>
        </p:nvSpPr>
        <p:spPr/>
        <p:txBody>
          <a:bodyPr/>
          <a:lstStyle/>
          <a:p>
            <a:fld id="{27FDDAD7-A41A-4414-8211-C5E2AC7F93EC}" type="slidenum">
              <a:rPr lang="en-US" smtClean="0"/>
              <a:pPr/>
              <a:t>22</a:t>
            </a:fld>
            <a:endParaRPr lang="en-US"/>
          </a:p>
        </p:txBody>
      </p:sp>
    </p:spTree>
    <p:extLst>
      <p:ext uri="{BB962C8B-B14F-4D97-AF65-F5344CB8AC3E}">
        <p14:creationId xmlns:p14="http://schemas.microsoft.com/office/powerpoint/2010/main" val="26552341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Deformation, total kinetic energy, and total internal energy: very similar between Body Interaction and explicit Contact (differences typically small, &lt; ~5–10%) because these are global/integral quantities dominated by total momentum and energy transfer from the rigid ball to the plate.</a:t>
            </a:r>
          </a:p>
          <a:p>
            <a:r>
              <a:rPr lang="en-US" b="0" dirty="0"/>
              <a:t>Max von Mises stress (local): larger differences than the global quantities — expect explicit Contact (frictional) to show the largest local VM peaks, Body Interaction to be slightly different. Differences commonly range from a few percent up to ~10% (or more with coarse meshes or strong tangential</a:t>
            </a:r>
          </a:p>
          <a:p>
            <a:endParaRPr lang="en-US" b="0" dirty="0"/>
          </a:p>
          <a:p>
            <a:r>
              <a:rPr lang="en-US" b="0" dirty="0"/>
              <a:t>Oblique impact adds a tangential component of momentum. With friction:</a:t>
            </a:r>
          </a:p>
          <a:p>
            <a:r>
              <a:rPr lang="en-US" b="0" dirty="0"/>
              <a:t>More tangential force is transmitted into plate (shear), increasing local deviatoric stress → higher von Mises.</a:t>
            </a:r>
          </a:p>
          <a:p>
            <a:r>
              <a:rPr lang="en-US" b="0" dirty="0"/>
              <a:t>Friction converts some tangential translational KE into plate in</a:t>
            </a:r>
          </a:p>
          <a:p>
            <a:r>
              <a:rPr lang="en-US" b="0" dirty="0"/>
              <a:t>Max von Mises stress is controlled by local contact pressure distribution and shear stresses at the interface.</a:t>
            </a:r>
          </a:p>
          <a:p>
            <a:r>
              <a:rPr lang="en-US" b="0" dirty="0"/>
              <a:t>Explicit contact resolves contact pressure and, if frictional, frictional shear stress — creating localized stress concentrations and a possibly higher VM peak.</a:t>
            </a:r>
          </a:p>
          <a:p>
            <a:r>
              <a:rPr lang="en-US" b="0" dirty="0"/>
              <a:t>Body Interaction is a simplified enforcement. It typically approximates normal/tangential interactions and may average or smooth local pressures, so local peaks differ slightly.</a:t>
            </a:r>
          </a:p>
          <a:p>
            <a:r>
              <a:rPr lang="en-US" b="0" dirty="0"/>
              <a:t>ternal energy (local plasticity) and frictional heating — changing local VM more than global energies.</a:t>
            </a:r>
          </a:p>
          <a:p>
            <a:r>
              <a:rPr lang="en-US" b="0" dirty="0"/>
              <a:t>The rigid ball’s kinetic energy and the plate’s capacity to absorb energy are governed primarily by the normal component of the impact and the plate stiffness. Both Body Interaction and explicit Contact enforce momentum exchange so the integral energy absorption is similar.</a:t>
            </a:r>
          </a:p>
        </p:txBody>
      </p:sp>
      <p:sp>
        <p:nvSpPr>
          <p:cNvPr id="4" name="Slide Number Placeholder 3"/>
          <p:cNvSpPr>
            <a:spLocks noGrp="1"/>
          </p:cNvSpPr>
          <p:nvPr>
            <p:ph type="sldNum" sz="quarter" idx="5"/>
          </p:nvPr>
        </p:nvSpPr>
        <p:spPr/>
        <p:txBody>
          <a:bodyPr/>
          <a:lstStyle/>
          <a:p>
            <a:fld id="{27FDDAD7-A41A-4414-8211-C5E2AC7F93EC}" type="slidenum">
              <a:rPr lang="en-US" smtClean="0"/>
              <a:pPr/>
              <a:t>24</a:t>
            </a:fld>
            <a:endParaRPr lang="en-US"/>
          </a:p>
        </p:txBody>
      </p:sp>
    </p:spTree>
    <p:extLst>
      <p:ext uri="{BB962C8B-B14F-4D97-AF65-F5344CB8AC3E}">
        <p14:creationId xmlns:p14="http://schemas.microsoft.com/office/powerpoint/2010/main" val="29959849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b="1"/>
              <a:t>Key Concepts to Emphasize:</a:t>
            </a:r>
            <a:endParaRPr lang="en-US"/>
          </a:p>
          <a:p>
            <a:pPr>
              <a:buFont typeface="Arial" panose="020B0604020202020204" pitchFamily="34" charset="0"/>
              <a:buChar char="•"/>
            </a:pPr>
            <a:r>
              <a:rPr lang="en-US" b="1"/>
              <a:t>Purpose of Contact Property Objects:</a:t>
            </a:r>
            <a:br>
              <a:rPr lang="en-US"/>
            </a:br>
            <a:r>
              <a:rPr lang="en-US"/>
              <a:t>Used to go beyond default contact options and fine-tune how parts interact during simulation, particularly under nonlinear or high-deformation conditions.</a:t>
            </a:r>
          </a:p>
          <a:p>
            <a:pPr>
              <a:buFont typeface="Arial" panose="020B0604020202020204" pitchFamily="34" charset="0"/>
              <a:buChar char="•"/>
            </a:pPr>
            <a:r>
              <a:rPr lang="en-US" b="1"/>
              <a:t>Types of Contact Behaviors:</a:t>
            </a:r>
            <a:endParaRPr lang="en-US"/>
          </a:p>
          <a:p>
            <a:pPr marL="742950" lvl="1" indent="-285750">
              <a:buFont typeface="Arial" panose="020B0604020202020204" pitchFamily="34" charset="0"/>
              <a:buChar char="•"/>
            </a:pPr>
            <a:r>
              <a:rPr lang="en-US" b="1"/>
              <a:t>Eroding:</a:t>
            </a:r>
            <a:r>
              <a:rPr lang="en-US"/>
              <a:t> Useful when elements are expected to be deleted during failure.</a:t>
            </a:r>
          </a:p>
          <a:p>
            <a:pPr marL="742950" lvl="1" indent="-285750">
              <a:buFont typeface="Arial" panose="020B0604020202020204" pitchFamily="34" charset="0"/>
              <a:buChar char="•"/>
            </a:pPr>
            <a:r>
              <a:rPr lang="en-US" b="1"/>
              <a:t>Forming:</a:t>
            </a:r>
            <a:r>
              <a:rPr lang="en-US"/>
              <a:t> Designed for metal forming operations.</a:t>
            </a:r>
          </a:p>
          <a:p>
            <a:pPr marL="742950" lvl="1" indent="-285750">
              <a:buFont typeface="Arial" panose="020B0604020202020204" pitchFamily="34" charset="0"/>
              <a:buChar char="•"/>
            </a:pPr>
            <a:r>
              <a:rPr lang="en-US" b="1"/>
              <a:t>Interference and Mortar:</a:t>
            </a:r>
            <a:r>
              <a:rPr lang="en-US"/>
              <a:t> Provide alternatives for handling penetration and enforcing contact constraints with different numerical strategies.</a:t>
            </a:r>
          </a:p>
          <a:p>
            <a:pPr>
              <a:buFont typeface="Arial" panose="020B0604020202020204" pitchFamily="34" charset="0"/>
              <a:buChar char="•"/>
            </a:pPr>
            <a:r>
              <a:rPr lang="en-US" b="1"/>
              <a:t>Common Controls:</a:t>
            </a:r>
            <a:endParaRPr lang="en-US"/>
          </a:p>
          <a:p>
            <a:pPr marL="742950" lvl="1" indent="-285750">
              <a:buFont typeface="Arial" panose="020B0604020202020204" pitchFamily="34" charset="0"/>
              <a:buChar char="•"/>
            </a:pPr>
            <a:r>
              <a:rPr lang="en-US" b="1"/>
              <a:t>Birth/Death Options:</a:t>
            </a:r>
            <a:r>
              <a:rPr lang="en-US"/>
              <a:t> Enable or disable contact interactions at certain times during simulation.</a:t>
            </a:r>
          </a:p>
          <a:p>
            <a:pPr marL="742950" lvl="1" indent="-285750">
              <a:buFont typeface="Arial" panose="020B0604020202020204" pitchFamily="34" charset="0"/>
              <a:buChar char="•"/>
            </a:pPr>
            <a:r>
              <a:rPr lang="en-US" b="1"/>
              <a:t>Viscous Damping:</a:t>
            </a:r>
            <a:r>
              <a:rPr lang="en-US"/>
              <a:t> Adds numerical damping to stabilize contacts and reduce oscillations.</a:t>
            </a:r>
          </a:p>
          <a:p>
            <a:pPr>
              <a:buFont typeface="Arial" panose="020B0604020202020204" pitchFamily="34" charset="0"/>
              <a:buChar char="•"/>
            </a:pPr>
            <a:r>
              <a:rPr lang="en-US" b="1"/>
              <a:t>Advanced Controls:</a:t>
            </a:r>
            <a:endParaRPr lang="en-US"/>
          </a:p>
          <a:p>
            <a:pPr marL="742950" lvl="1" indent="-285750">
              <a:buFont typeface="Arial" panose="020B0604020202020204" pitchFamily="34" charset="0"/>
              <a:buChar char="•"/>
            </a:pPr>
            <a:r>
              <a:rPr lang="en-US" b="1"/>
              <a:t>Thickness Effects:</a:t>
            </a:r>
            <a:r>
              <a:rPr lang="en-US"/>
              <a:t> Account for the actual physical thickness of shell or solid parts in contact calculations, which can influence contact force distribution.</a:t>
            </a:r>
          </a:p>
          <a:p>
            <a:pPr>
              <a:buNone/>
            </a:pPr>
            <a:r>
              <a:rPr lang="en-US" b="1"/>
              <a:t>Teaching Tips:</a:t>
            </a:r>
            <a:endParaRPr lang="en-US"/>
          </a:p>
          <a:p>
            <a:pPr>
              <a:buFont typeface="Arial" panose="020B0604020202020204" pitchFamily="34" charset="0"/>
              <a:buChar char="•"/>
            </a:pPr>
            <a:r>
              <a:rPr lang="en-US"/>
              <a:t>Use a real-world example like </a:t>
            </a:r>
            <a:r>
              <a:rPr lang="en-US" b="1"/>
              <a:t>metal stamping</a:t>
            </a:r>
            <a:r>
              <a:rPr lang="en-US"/>
              <a:t> or </a:t>
            </a:r>
            <a:r>
              <a:rPr lang="en-US" b="1"/>
              <a:t>crash simulations</a:t>
            </a:r>
            <a:r>
              <a:rPr lang="en-US"/>
              <a:t> to demonstrate why adjusting contact settings is necessary.</a:t>
            </a:r>
          </a:p>
          <a:p>
            <a:pPr>
              <a:buFont typeface="Arial" panose="020B0604020202020204" pitchFamily="34" charset="0"/>
              <a:buChar char="•"/>
            </a:pPr>
            <a:r>
              <a:rPr lang="en-US"/>
              <a:t>Provide a side-by-side comparison of simulation results with and without advanced contact settings.</a:t>
            </a:r>
          </a:p>
          <a:p>
            <a:pPr>
              <a:buFont typeface="Arial" panose="020B0604020202020204" pitchFamily="34" charset="0"/>
              <a:buChar char="•"/>
            </a:pPr>
            <a:r>
              <a:rPr lang="en-US"/>
              <a:t>Emphasize the computational cost vs. accuracy trade-off when using detailed contact definitions.</a:t>
            </a:r>
          </a:p>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26</a:t>
            </a:fld>
            <a:endParaRPr lang="en-US"/>
          </a:p>
        </p:txBody>
      </p:sp>
    </p:spTree>
    <p:extLst>
      <p:ext uri="{BB962C8B-B14F-4D97-AF65-F5344CB8AC3E}">
        <p14:creationId xmlns:p14="http://schemas.microsoft.com/office/powerpoint/2010/main" val="36535395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Program Controlled</a:t>
            </a:r>
            <a:endParaRPr lang="en-US" dirty="0"/>
          </a:p>
          <a:p>
            <a:pPr lvl="1"/>
            <a:r>
              <a:rPr lang="en-US" dirty="0"/>
              <a:t>Default and most commonly used setting.</a:t>
            </a:r>
          </a:p>
          <a:p>
            <a:pPr lvl="1"/>
            <a:r>
              <a:rPr lang="en-US" dirty="0"/>
              <a:t>LS-DYNA automatically selects the most suitable contact formulation based on the model setup (e.g., surface-to-surface or node-to-surface).</a:t>
            </a:r>
          </a:p>
          <a:p>
            <a:pPr lvl="1"/>
            <a:r>
              <a:rPr lang="en-US" dirty="0"/>
              <a:t>Recommended for general use when you’re not sure which formulation to choose.</a:t>
            </a:r>
          </a:p>
          <a:p>
            <a:r>
              <a:rPr lang="en-US" b="1" dirty="0"/>
              <a:t>General</a:t>
            </a:r>
            <a:r>
              <a:rPr lang="en-US" dirty="0"/>
              <a:t> </a:t>
            </a:r>
            <a:r>
              <a:rPr lang="en-US" i="1" dirty="0"/>
              <a:t>(for beam-to-beam contact only)</a:t>
            </a:r>
            <a:endParaRPr lang="en-US" dirty="0"/>
          </a:p>
          <a:p>
            <a:pPr lvl="1"/>
            <a:r>
              <a:rPr lang="en-US" dirty="0"/>
              <a:t>Specialized contact type that handles </a:t>
            </a:r>
            <a:r>
              <a:rPr lang="en-US" b="1" dirty="0"/>
              <a:t>beam-to-beam</a:t>
            </a:r>
            <a:r>
              <a:rPr lang="en-US" dirty="0"/>
              <a:t> or </a:t>
            </a:r>
            <a:r>
              <a:rPr lang="en-US" b="1" dirty="0"/>
              <a:t>wire-like</a:t>
            </a:r>
            <a:r>
              <a:rPr lang="en-US" dirty="0"/>
              <a:t> interactions (e.g., cables, stents, reinforcement wires).</a:t>
            </a:r>
          </a:p>
          <a:p>
            <a:pPr lvl="1"/>
            <a:r>
              <a:rPr lang="en-US" dirty="0"/>
              <a:t>Uses an algorithm optimized for slender bodies where contact occurs along lines instead of surfaces.</a:t>
            </a:r>
          </a:p>
          <a:p>
            <a:r>
              <a:rPr lang="en-US" b="1" dirty="0"/>
              <a:t>Eroding</a:t>
            </a:r>
            <a:r>
              <a:rPr lang="en-US" dirty="0"/>
              <a:t> </a:t>
            </a:r>
            <a:r>
              <a:rPr lang="en-US" i="1" dirty="0"/>
              <a:t>(for element erosion only)</a:t>
            </a:r>
            <a:endParaRPr lang="en-US" dirty="0"/>
          </a:p>
          <a:p>
            <a:pPr lvl="1"/>
            <a:r>
              <a:rPr lang="en-US" dirty="0"/>
              <a:t>Used when elements may </a:t>
            </a:r>
            <a:r>
              <a:rPr lang="en-US" b="1" dirty="0"/>
              <a:t>fail or be deleted</a:t>
            </a:r>
            <a:r>
              <a:rPr lang="en-US" dirty="0"/>
              <a:t> during the simulation (such as in impact, blast, or fracture cases).</a:t>
            </a:r>
          </a:p>
          <a:p>
            <a:pPr lvl="1"/>
            <a:r>
              <a:rPr lang="en-US" dirty="0"/>
              <a:t>Automatically removes contact contributions from eroded elements, preventing instability or “ghost” forces.</a:t>
            </a:r>
          </a:p>
          <a:p>
            <a:r>
              <a:rPr lang="en-US" b="1" dirty="0"/>
              <a:t>Single Surface (= Program Controlled)</a:t>
            </a:r>
            <a:endParaRPr lang="en-US" dirty="0"/>
          </a:p>
          <a:p>
            <a:pPr lvl="1"/>
            <a:r>
              <a:rPr lang="en-US" dirty="0"/>
              <a:t>Equivalent to program-controlled single-surface contact, where multiple parts in a group can contact themselves or each other.</a:t>
            </a:r>
          </a:p>
          <a:p>
            <a:pPr lvl="1"/>
            <a:r>
              <a:rPr lang="en-US" dirty="0"/>
              <a:t>Useful in scenarios like </a:t>
            </a:r>
            <a:r>
              <a:rPr lang="en-US" b="1" dirty="0"/>
              <a:t>sheet metal folding</a:t>
            </a:r>
            <a:r>
              <a:rPr lang="en-US" dirty="0"/>
              <a:t> or </a:t>
            </a:r>
            <a:r>
              <a:rPr lang="en-US" b="1" dirty="0"/>
              <a:t>crash simulations</a:t>
            </a:r>
            <a:r>
              <a:rPr lang="en-US" dirty="0"/>
              <a:t> where surfaces can fold and re-contact.</a:t>
            </a:r>
          </a:p>
          <a:p>
            <a:r>
              <a:rPr lang="en-US" b="1" dirty="0"/>
              <a:t>Mortar</a:t>
            </a:r>
            <a:endParaRPr lang="en-US" dirty="0"/>
          </a:p>
          <a:p>
            <a:pPr lvl="1"/>
            <a:r>
              <a:rPr lang="en-US" dirty="0"/>
              <a:t>A </a:t>
            </a:r>
            <a:r>
              <a:rPr lang="en-US" b="1" dirty="0"/>
              <a:t>high-accuracy</a:t>
            </a:r>
            <a:r>
              <a:rPr lang="en-US" dirty="0"/>
              <a:t> contact formulation especially effective when using </a:t>
            </a:r>
            <a:r>
              <a:rPr lang="en-US" b="1" dirty="0"/>
              <a:t>higher-order elements</a:t>
            </a:r>
            <a:r>
              <a:rPr lang="en-US" dirty="0"/>
              <a:t> (like quadratic shells or solids).</a:t>
            </a:r>
          </a:p>
          <a:p>
            <a:pPr lvl="1"/>
            <a:r>
              <a:rPr lang="en-US" dirty="0"/>
              <a:t>Provides better </a:t>
            </a:r>
            <a:r>
              <a:rPr lang="en-US" b="1" dirty="0"/>
              <a:t>pressure continuity</a:t>
            </a:r>
            <a:r>
              <a:rPr lang="en-US" dirty="0"/>
              <a:t> and </a:t>
            </a:r>
            <a:r>
              <a:rPr lang="en-US" b="1" dirty="0"/>
              <a:t>less penetration error</a:t>
            </a:r>
            <a:r>
              <a:rPr lang="en-US" dirty="0"/>
              <a:t>, but at higher computational cost.</a:t>
            </a:r>
          </a:p>
          <a:p>
            <a:pPr lvl="1"/>
            <a:r>
              <a:rPr lang="en-US" dirty="0"/>
              <a:t>Recommended for precision-driven analyses or simulations involving curved or refined geometries.</a:t>
            </a:r>
          </a:p>
          <a:p>
            <a:br>
              <a:rPr lang="en-US" dirty="0"/>
            </a:br>
            <a:endParaRPr lang="en-US" dirty="0"/>
          </a:p>
          <a:p>
            <a:r>
              <a:rPr lang="en-US" b="1" dirty="0"/>
              <a:t>4. Formulation Keyword</a:t>
            </a:r>
          </a:p>
          <a:p>
            <a:r>
              <a:rPr lang="en-US" dirty="0"/>
              <a:t>When you select a </a:t>
            </a:r>
            <a:r>
              <a:rPr lang="en-US" b="1" dirty="0"/>
              <a:t>Contact Type</a:t>
            </a:r>
            <a:r>
              <a:rPr lang="en-US" dirty="0"/>
              <a:t>, LS-DYNA automatically sets the </a:t>
            </a:r>
            <a:r>
              <a:rPr lang="en-US" b="1" dirty="0"/>
              <a:t>Formulation</a:t>
            </a:r>
            <a:r>
              <a:rPr lang="en-US" dirty="0"/>
              <a:t>, which appears below it in the GUI.</a:t>
            </a:r>
          </a:p>
          <a:p>
            <a:r>
              <a:rPr lang="en-US" dirty="0"/>
              <a:t>This </a:t>
            </a:r>
            <a:r>
              <a:rPr lang="en-US" b="1" dirty="0"/>
              <a:t>Formulation</a:t>
            </a:r>
            <a:r>
              <a:rPr lang="en-US" dirty="0"/>
              <a:t> corresponds to the </a:t>
            </a:r>
            <a:r>
              <a:rPr lang="en-US" b="1" dirty="0"/>
              <a:t>keyword name</a:t>
            </a:r>
            <a:r>
              <a:rPr lang="en-US" dirty="0"/>
              <a:t> that LS-DYNA uses in the </a:t>
            </a:r>
            <a:r>
              <a:rPr lang="en-US" b="1" dirty="0"/>
              <a:t>input deck</a:t>
            </a:r>
            <a:r>
              <a:rPr lang="en-US" dirty="0"/>
              <a:t> (for example, </a:t>
            </a:r>
            <a:r>
              <a:rPr lang="en-US" sz="1200" b="0" i="0" kern="1200" dirty="0">
                <a:solidFill>
                  <a:schemeClr val="tx1"/>
                </a:solidFill>
                <a:latin typeface="Calibri" panose="020F0502020204030204" pitchFamily="34" charset="0"/>
                <a:ea typeface="+mn-ea"/>
                <a:cs typeface="+mn-cs"/>
              </a:rPr>
              <a:t>*CONTACT_AUTOMATIC_SURFACE_TO_SURFACE</a:t>
            </a:r>
            <a:r>
              <a:rPr lang="en-US" dirty="0"/>
              <a:t> or </a:t>
            </a:r>
            <a:r>
              <a:rPr lang="en-US" sz="1200" b="0" i="0" kern="1200" dirty="0">
                <a:solidFill>
                  <a:schemeClr val="tx1"/>
                </a:solidFill>
                <a:latin typeface="Calibri" panose="020F0502020204030204" pitchFamily="34" charset="0"/>
                <a:ea typeface="+mn-ea"/>
                <a:cs typeface="+mn-cs"/>
              </a:rPr>
              <a:t>*CONTACT_MORTAR</a:t>
            </a:r>
            <a:r>
              <a:rPr lang="en-US" dirty="0"/>
              <a:t>).</a:t>
            </a:r>
          </a:p>
          <a:p>
            <a:r>
              <a:rPr lang="en-US" dirty="0"/>
              <a:t>So, the GUI is essentially a front-end selector that determines which </a:t>
            </a:r>
            <a:r>
              <a:rPr lang="en-US" b="1" dirty="0"/>
              <a:t>contact keyword</a:t>
            </a:r>
            <a:r>
              <a:rPr lang="en-US" dirty="0"/>
              <a:t> LS-DYNA will use internally.</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27</a:t>
            </a:fld>
            <a:endParaRPr lang="en-US"/>
          </a:p>
        </p:txBody>
      </p:sp>
    </p:spTree>
    <p:extLst>
      <p:ext uri="{BB962C8B-B14F-4D97-AF65-F5344CB8AC3E}">
        <p14:creationId xmlns:p14="http://schemas.microsoft.com/office/powerpoint/2010/main" val="3570071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200" b="0" i="0">
              <a:solidFill>
                <a:srgbClr val="CC0000"/>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482321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modeling </a:t>
            </a:r>
            <a:r>
              <a:rPr lang="en-US" b="1" dirty="0"/>
              <a:t>frictional contact</a:t>
            </a:r>
            <a:r>
              <a:rPr lang="en-US" dirty="0"/>
              <a:t> in LS-DYNA, there are </a:t>
            </a:r>
            <a:r>
              <a:rPr lang="en-US" b="1" dirty="0"/>
              <a:t>four main types</a:t>
            </a:r>
            <a:r>
              <a:rPr lang="en-US" dirty="0"/>
              <a:t> you can choose from, each suited for different simulation scenarios:</a:t>
            </a:r>
          </a:p>
          <a:p>
            <a:r>
              <a:rPr lang="en-US" b="1" dirty="0"/>
              <a:t>Eroding Contact</a:t>
            </a:r>
            <a:r>
              <a:rPr lang="en-US" dirty="0"/>
              <a:t> – Used when one or both contacting bodies can undergo </a:t>
            </a:r>
            <a:r>
              <a:rPr lang="en-US" i="1" dirty="0"/>
              <a:t>element erosion</a:t>
            </a:r>
            <a:r>
              <a:rPr lang="en-US" dirty="0"/>
              <a:t> (e.g., in impact or failure simulations).</a:t>
            </a:r>
          </a:p>
          <a:p>
            <a:r>
              <a:rPr lang="en-US" b="1" dirty="0"/>
              <a:t>Forming Contact</a:t>
            </a:r>
            <a:r>
              <a:rPr lang="en-US" dirty="0"/>
              <a:t> – Designed for </a:t>
            </a:r>
            <a:r>
              <a:rPr lang="en-US" i="1" dirty="0"/>
              <a:t>metal forming processes</a:t>
            </a:r>
            <a:r>
              <a:rPr lang="en-US" dirty="0"/>
              <a:t> where a </a:t>
            </a:r>
            <a:r>
              <a:rPr lang="en-US" b="1" dirty="0"/>
              <a:t>flexible workpiece</a:t>
            </a:r>
            <a:r>
              <a:rPr lang="en-US" dirty="0"/>
              <a:t> interacts with </a:t>
            </a:r>
            <a:r>
              <a:rPr lang="en-US" b="1" dirty="0"/>
              <a:t>rigid tools</a:t>
            </a:r>
            <a:r>
              <a:rPr lang="en-US" dirty="0"/>
              <a:t>.</a:t>
            </a:r>
          </a:p>
          <a:p>
            <a:r>
              <a:rPr lang="en-US" b="1" dirty="0"/>
              <a:t>Interference Contact</a:t>
            </a:r>
            <a:r>
              <a:rPr lang="en-US" dirty="0"/>
              <a:t> – Handles </a:t>
            </a:r>
            <a:r>
              <a:rPr lang="en-US" i="1" dirty="0"/>
              <a:t>initial geometric interference</a:t>
            </a:r>
            <a:r>
              <a:rPr lang="en-US" dirty="0"/>
              <a:t> between parts, often used to simulate press-fit or preloaded assemblies.</a:t>
            </a:r>
          </a:p>
          <a:p>
            <a:r>
              <a:rPr lang="en-US" b="1" dirty="0"/>
              <a:t>Mortar Contact</a:t>
            </a:r>
            <a:r>
              <a:rPr lang="en-US" dirty="0"/>
              <a:t> – A more </a:t>
            </a:r>
            <a:r>
              <a:rPr lang="en-US" i="1" dirty="0"/>
              <a:t>mathematically accurate contact formulation</a:t>
            </a:r>
            <a:r>
              <a:rPr lang="en-US" dirty="0"/>
              <a:t> that provides smoother pressure distribution, especially for high-quality contact in structural applications.</a:t>
            </a:r>
          </a:p>
          <a:p>
            <a:endParaRPr lang="en-US" dirty="0"/>
          </a:p>
          <a:p>
            <a:r>
              <a:rPr lang="en-US" b="1" dirty="0"/>
              <a:t>2. Forming Contact Details</a:t>
            </a:r>
          </a:p>
          <a:p>
            <a:r>
              <a:rPr lang="en-US" dirty="0"/>
              <a:t>Forming contacts are particularly important in </a:t>
            </a:r>
            <a:r>
              <a:rPr lang="en-US" b="1" dirty="0"/>
              <a:t>sheet metal forming</a:t>
            </a:r>
            <a:r>
              <a:rPr lang="en-US" dirty="0"/>
              <a:t> and </a:t>
            </a:r>
            <a:r>
              <a:rPr lang="en-US" b="1" dirty="0"/>
              <a:t>adaptive meshing</a:t>
            </a:r>
            <a:r>
              <a:rPr lang="en-US" dirty="0"/>
              <a:t> scenarios.</a:t>
            </a:r>
          </a:p>
          <a:p>
            <a:r>
              <a:rPr lang="en-US" b="1" dirty="0"/>
              <a:t>Used in Forming Simulations:</a:t>
            </a:r>
            <a:br>
              <a:rPr lang="en-US" dirty="0"/>
            </a:br>
            <a:r>
              <a:rPr lang="en-US" dirty="0"/>
              <a:t>It’s the preferred option for operations like stamping, deep drawing, or bending where a </a:t>
            </a:r>
            <a:r>
              <a:rPr lang="en-US" b="1" dirty="0"/>
              <a:t>sheet or flexible body</a:t>
            </a:r>
            <a:r>
              <a:rPr lang="en-US" dirty="0"/>
              <a:t> is deformed by </a:t>
            </a:r>
            <a:r>
              <a:rPr lang="en-US" b="1" dirty="0"/>
              <a:t>rigid dies or punches</a:t>
            </a:r>
            <a:r>
              <a:rPr lang="en-US" dirty="0"/>
              <a:t>.</a:t>
            </a:r>
          </a:p>
          <a:p>
            <a:r>
              <a:rPr lang="en-US" b="1" dirty="0"/>
              <a:t>Supports Adaptive Mesh Refinement (AMR):</a:t>
            </a:r>
            <a:br>
              <a:rPr lang="en-US" dirty="0"/>
            </a:br>
            <a:r>
              <a:rPr lang="en-US" dirty="0"/>
              <a:t>If your model uses </a:t>
            </a:r>
            <a:r>
              <a:rPr lang="en-US" i="1" dirty="0"/>
              <a:t>adaptive meshing</a:t>
            </a:r>
            <a:r>
              <a:rPr lang="en-US" dirty="0"/>
              <a:t> for thin shells, forming contact must be used—other contact types are not compatible with AMR.</a:t>
            </a:r>
          </a:p>
          <a:p>
            <a:r>
              <a:rPr lang="en-US" b="1" dirty="0"/>
              <a:t>Ignores Tool Shell Thickness:</a:t>
            </a:r>
            <a:br>
              <a:rPr lang="en-US" dirty="0"/>
            </a:br>
            <a:r>
              <a:rPr lang="en-US" dirty="0"/>
              <a:t>The contact algorithm treats the tool as a surface with zero thickness, regardless of the actual mesh. This is particularly useful when using </a:t>
            </a:r>
            <a:r>
              <a:rPr lang="en-US" b="1" dirty="0"/>
              <a:t>rigid shell tools</a:t>
            </a:r>
            <a:r>
              <a:rPr lang="en-US" dirty="0"/>
              <a:t>, but forming contact can also be used with </a:t>
            </a:r>
            <a:r>
              <a:rPr lang="en-US" b="1" dirty="0"/>
              <a:t>solid tools</a:t>
            </a:r>
            <a:r>
              <a:rPr lang="en-US" dirty="0"/>
              <a:t>.</a:t>
            </a:r>
          </a:p>
          <a:p>
            <a:r>
              <a:rPr lang="en-US" b="1" dirty="0"/>
              <a:t>Tool Surface Normal Orientation:</a:t>
            </a:r>
            <a:br>
              <a:rPr lang="en-US" dirty="0"/>
            </a:br>
            <a:r>
              <a:rPr lang="en-US" dirty="0"/>
              <a:t>Always make sure the </a:t>
            </a:r>
            <a:r>
              <a:rPr lang="en-US" b="1" dirty="0"/>
              <a:t>tool’s surface normal points toward the workpiece</a:t>
            </a:r>
            <a:r>
              <a:rPr lang="en-US" dirty="0"/>
              <a:t>.</a:t>
            </a:r>
          </a:p>
          <a:p>
            <a:pPr lvl="1"/>
            <a:r>
              <a:rPr lang="en-US" dirty="0"/>
              <a:t>This ensures correct contact detection and force transfer.</a:t>
            </a:r>
          </a:p>
          <a:p>
            <a:pPr lvl="1"/>
            <a:r>
              <a:rPr lang="en-US" dirty="0"/>
              <a:t>Remember that the </a:t>
            </a:r>
            <a:r>
              <a:rPr lang="en-US" i="1" dirty="0"/>
              <a:t>segment orientation</a:t>
            </a:r>
            <a:r>
              <a:rPr lang="en-US" dirty="0"/>
              <a:t> depends on this normal direction—if it’s reversed, contact may fail.</a:t>
            </a:r>
          </a:p>
          <a:p>
            <a:r>
              <a:rPr lang="en-US" b="1" dirty="0"/>
              <a:t>Asymmetric (One-Way) Contact:</a:t>
            </a:r>
            <a:br>
              <a:rPr lang="en-US" dirty="0"/>
            </a:br>
            <a:r>
              <a:rPr lang="en-US" dirty="0"/>
              <a:t>Recommended for forming simulations where only the </a:t>
            </a:r>
            <a:r>
              <a:rPr lang="en-US" b="1" dirty="0"/>
              <a:t>tool acts on the workpiece</a:t>
            </a:r>
            <a:r>
              <a:rPr lang="en-US" dirty="0"/>
              <a:t>, not the other way around.</a:t>
            </a:r>
          </a:p>
          <a:p>
            <a:pPr lvl="1"/>
            <a:r>
              <a:rPr lang="en-US" dirty="0"/>
              <a:t>For example, a rigid die can press the sheet, but the sheet shouldn’t influence the die motion.</a:t>
            </a:r>
          </a:p>
          <a:p>
            <a:pPr lvl="1"/>
            <a:r>
              <a:rPr lang="en-US" dirty="0"/>
              <a:t>This helps reduce unnecessary computation and avoids numerical instabilities.</a:t>
            </a:r>
          </a:p>
          <a:p>
            <a:r>
              <a:rPr lang="en-US" b="1" dirty="0"/>
              <a:t>Friction and Damping Settings</a:t>
            </a:r>
          </a:p>
          <a:p>
            <a:r>
              <a:rPr lang="en-US" b="1" dirty="0"/>
              <a:t>Viscous Damping:</a:t>
            </a:r>
            <a:br>
              <a:rPr lang="en-US" dirty="0"/>
            </a:br>
            <a:r>
              <a:rPr lang="en-US" dirty="0"/>
              <a:t>In forming simulations, some </a:t>
            </a:r>
            <a:r>
              <a:rPr lang="en-US" i="1" dirty="0"/>
              <a:t>viscous damping</a:t>
            </a:r>
            <a:r>
              <a:rPr lang="en-US" dirty="0"/>
              <a:t> is often applied to stabilize sliding and reduce oscillations during contact.</a:t>
            </a:r>
          </a:p>
          <a:p>
            <a:pPr lvl="1"/>
            <a:r>
              <a:rPr lang="en-US" dirty="0"/>
              <a:t>Typical </a:t>
            </a:r>
            <a:r>
              <a:rPr lang="en-US" b="1" dirty="0"/>
              <a:t>damping ratio:</a:t>
            </a:r>
            <a:r>
              <a:rPr lang="en-US" dirty="0"/>
              <a:t> </a:t>
            </a:r>
            <a:r>
              <a:rPr lang="en-US" b="1" dirty="0"/>
              <a:t>20%</a:t>
            </a:r>
            <a:endParaRPr lang="en-US" dirty="0"/>
          </a:p>
          <a:p>
            <a:pPr lvl="1"/>
            <a:r>
              <a:rPr lang="en-US" dirty="0"/>
              <a:t>It helps damp the </a:t>
            </a:r>
            <a:r>
              <a:rPr lang="en-US" i="1" dirty="0"/>
              <a:t>sliding motion</a:t>
            </a:r>
            <a:r>
              <a:rPr lang="en-US" dirty="0"/>
              <a:t> between contact and target surfaces.</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28</a:t>
            </a:fld>
            <a:endParaRPr lang="en-US"/>
          </a:p>
        </p:txBody>
      </p:sp>
    </p:spTree>
    <p:extLst>
      <p:ext uri="{BB962C8B-B14F-4D97-AF65-F5344CB8AC3E}">
        <p14:creationId xmlns:p14="http://schemas.microsoft.com/office/powerpoint/2010/main" val="3972019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31</a:t>
            </a:fld>
            <a:endParaRPr lang="en-US"/>
          </a:p>
        </p:txBody>
      </p:sp>
    </p:spTree>
    <p:extLst>
      <p:ext uri="{BB962C8B-B14F-4D97-AF65-F5344CB8AC3E}">
        <p14:creationId xmlns:p14="http://schemas.microsoft.com/office/powerpoint/2010/main" val="6616468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Upon plotting the contact forces using the Body Interaction Option versus the frictional contact, we see a slight difference between the peak values of the contact forces. This could be attributed to the differences in the contact formulation and numerical treatment between the two output options. Body Interaction output often reports interaction-level forces (integrated over contact couples and influenced by contact smoothing, penalty/contact stiffness, and master-slave selection), whereas the frictional contact output reports local contact forces computed from the friction law at contact integration points.</a:t>
            </a:r>
          </a:p>
          <a:p>
            <a:r>
              <a:rPr lang="en-US"/>
              <a:t>Step-by-step processes to plot these forces for both scenarios and the output results are shown in the next 2 slides</a:t>
            </a:r>
          </a:p>
        </p:txBody>
      </p:sp>
      <p:sp>
        <p:nvSpPr>
          <p:cNvPr id="4" name="Slide Number Placeholder 3"/>
          <p:cNvSpPr>
            <a:spLocks noGrp="1"/>
          </p:cNvSpPr>
          <p:nvPr>
            <p:ph type="sldNum" sz="quarter" idx="5"/>
          </p:nvPr>
        </p:nvSpPr>
        <p:spPr/>
        <p:txBody>
          <a:bodyPr/>
          <a:lstStyle/>
          <a:p>
            <a:fld id="{27FDDAD7-A41A-4414-8211-C5E2AC7F93EC}" type="slidenum">
              <a:rPr lang="en-US" smtClean="0"/>
              <a:pPr/>
              <a:t>32</a:t>
            </a:fld>
            <a:endParaRPr lang="en-US"/>
          </a:p>
        </p:txBody>
      </p:sp>
    </p:spTree>
    <p:extLst>
      <p:ext uri="{BB962C8B-B14F-4D97-AF65-F5344CB8AC3E}">
        <p14:creationId xmlns:p14="http://schemas.microsoft.com/office/powerpoint/2010/main" val="41272147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FDF28-EA5E-29F7-3D5B-26AFFC44CE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B2B1F8-18D3-6101-30C2-1E05142B90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DE8352-2D2E-36AE-0A30-5F4519CF9FB8}"/>
              </a:ext>
            </a:extLst>
          </p:cNvPr>
          <p:cNvSpPr>
            <a:spLocks noGrp="1"/>
          </p:cNvSpPr>
          <p:nvPr>
            <p:ph type="body" idx="1"/>
          </p:nvPr>
        </p:nvSpPr>
        <p:spPr/>
        <p:txBody>
          <a:bodyPr/>
          <a:lstStyle/>
          <a:p>
            <a:r>
              <a:rPr lang="en-US"/>
              <a:t>Question 1: </a:t>
            </a:r>
          </a:p>
          <a:p>
            <a:r>
              <a:rPr lang="en-US"/>
              <a:t>✅ </a:t>
            </a:r>
            <a:r>
              <a:rPr lang="en-US" b="1"/>
              <a:t>Correct Answer:</a:t>
            </a:r>
            <a:r>
              <a:rPr lang="en-US"/>
              <a:t> </a:t>
            </a:r>
            <a:r>
              <a:rPr lang="en-US" b="1"/>
              <a:t>C</a:t>
            </a:r>
            <a:br>
              <a:rPr lang="en-US"/>
            </a:br>
            <a:r>
              <a:rPr lang="en-US" b="1"/>
              <a:t>Explanation:</a:t>
            </a:r>
            <a:endParaRPr lang="en-US"/>
          </a:p>
          <a:p>
            <a:r>
              <a:rPr lang="en-US"/>
              <a:t>Penalty stiffness controls penetration. Too low → large penetrations (inaccuracy); too high → numerical oscillations and very small time steps (instability).</a:t>
            </a:r>
          </a:p>
          <a:p>
            <a:endParaRPr lang="en-US"/>
          </a:p>
          <a:p>
            <a:r>
              <a:rPr lang="en-US"/>
              <a:t>Question 2:</a:t>
            </a:r>
          </a:p>
          <a:p>
            <a:r>
              <a:rPr lang="en-US"/>
              <a:t>✅ </a:t>
            </a:r>
            <a:r>
              <a:rPr lang="en-US" b="1"/>
              <a:t>Correct Answer:</a:t>
            </a:r>
            <a:r>
              <a:rPr lang="en-US"/>
              <a:t> </a:t>
            </a:r>
            <a:r>
              <a:rPr lang="en-US" b="1"/>
              <a:t>B</a:t>
            </a:r>
            <a:br>
              <a:rPr lang="en-US"/>
            </a:br>
            <a:r>
              <a:rPr lang="en-US" b="1"/>
              <a:t>Explanation:</a:t>
            </a:r>
            <a:endParaRPr lang="en-US"/>
          </a:p>
          <a:p>
            <a:r>
              <a:rPr lang="en-US"/>
              <a:t>The Explicit Dynamics module uses </a:t>
            </a:r>
            <a:r>
              <a:rPr lang="en-US" i="1"/>
              <a:t>Body Interactions</a:t>
            </a:r>
            <a:r>
              <a:rPr lang="en-US"/>
              <a:t> as the default connection type, automatically detecting contact between bodies, though this can be computationally expensive.</a:t>
            </a:r>
          </a:p>
          <a:p>
            <a:endParaRPr lang="en-US" b="0"/>
          </a:p>
          <a:p>
            <a:r>
              <a:rPr lang="en-US"/>
              <a:t>Question 3:</a:t>
            </a:r>
          </a:p>
          <a:p>
            <a:r>
              <a:rPr lang="en-US"/>
              <a:t>✅ </a:t>
            </a:r>
            <a:r>
              <a:rPr lang="en-US" b="1"/>
              <a:t>Correct Answer:</a:t>
            </a:r>
            <a:r>
              <a:rPr lang="en-US"/>
              <a:t> </a:t>
            </a:r>
            <a:r>
              <a:rPr lang="en-US" b="1"/>
              <a:t>B</a:t>
            </a:r>
            <a:br>
              <a:rPr lang="en-US"/>
            </a:br>
            <a:r>
              <a:rPr lang="en-US" b="1"/>
              <a:t>Explanation:</a:t>
            </a:r>
            <a:endParaRPr lang="en-US"/>
          </a:p>
          <a:p>
            <a:r>
              <a:rPr lang="en-US"/>
              <a:t>Unstable contacts often result from poor stiffness tuning or incorrect master/slave assignment. Reducing penalty stiffness and reviewing contact/target setup usually helps stabilize the model.</a:t>
            </a:r>
            <a:endParaRPr lang="en-US" b="0"/>
          </a:p>
        </p:txBody>
      </p:sp>
      <p:sp>
        <p:nvSpPr>
          <p:cNvPr id="4" name="Slide Number Placeholder 3">
            <a:extLst>
              <a:ext uri="{FF2B5EF4-FFF2-40B4-BE49-F238E27FC236}">
                <a16:creationId xmlns:a16="http://schemas.microsoft.com/office/drawing/2014/main" id="{E370B6AB-57DF-956A-4FF9-C4A6EA08B03A}"/>
              </a:ext>
            </a:extLst>
          </p:cNvPr>
          <p:cNvSpPr>
            <a:spLocks noGrp="1"/>
          </p:cNvSpPr>
          <p:nvPr>
            <p:ph type="sldNum" sz="quarter" idx="5"/>
          </p:nvPr>
        </p:nvSpPr>
        <p:spPr/>
        <p:txBody>
          <a:bodyPr/>
          <a:lstStyle/>
          <a:p>
            <a:fld id="{27FDDAD7-A41A-4414-8211-C5E2AC7F93EC}" type="slidenum">
              <a:rPr lang="en-US" smtClean="0"/>
              <a:pPr/>
              <a:t>37</a:t>
            </a:fld>
            <a:endParaRPr lang="en-US"/>
          </a:p>
        </p:txBody>
      </p:sp>
    </p:spTree>
    <p:extLst>
      <p:ext uri="{BB962C8B-B14F-4D97-AF65-F5344CB8AC3E}">
        <p14:creationId xmlns:p14="http://schemas.microsoft.com/office/powerpoint/2010/main" val="41148019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err="1"/>
              <a:t>Bndout</a:t>
            </a:r>
            <a:r>
              <a:rPr lang="de-DE" baseline="0"/>
              <a:t> geht nicht? </a:t>
            </a:r>
          </a:p>
          <a:p>
            <a:r>
              <a:rPr lang="de-DE" baseline="0"/>
              <a:t>Letztlich sollte man </a:t>
            </a:r>
            <a:r>
              <a:rPr lang="de-DE" baseline="0" err="1"/>
              <a:t>postprocessing</a:t>
            </a:r>
            <a:r>
              <a:rPr lang="de-DE" baseline="0"/>
              <a:t> in LSPP machen.</a:t>
            </a:r>
          </a:p>
          <a:p>
            <a:endParaRPr lang="de-DE"/>
          </a:p>
        </p:txBody>
      </p:sp>
    </p:spTree>
    <p:extLst>
      <p:ext uri="{BB962C8B-B14F-4D97-AF65-F5344CB8AC3E}">
        <p14:creationId xmlns:p14="http://schemas.microsoft.com/office/powerpoint/2010/main" val="32293974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r>
              <a:rPr lang="en-US" b="1" dirty="0"/>
              <a:t>Displaying Time History from LS-DYNA ASCII Files</a:t>
            </a:r>
          </a:p>
          <a:p>
            <a:r>
              <a:rPr lang="en-US" b="1" dirty="0"/>
              <a:t>Key Points:</a:t>
            </a:r>
          </a:p>
          <a:p>
            <a:r>
              <a:rPr lang="en-US" b="1" dirty="0"/>
              <a:t>Inserting LS-DYNA ASCII results </a:t>
            </a:r>
            <a:r>
              <a:rPr lang="en-US" b="1" i="1" dirty="0"/>
              <a:t>after</a:t>
            </a:r>
            <a:r>
              <a:rPr lang="en-US" b="1" dirty="0"/>
              <a:t> the solution:</a:t>
            </a:r>
            <a:endParaRPr lang="en-US" dirty="0"/>
          </a:p>
          <a:p>
            <a:pPr lvl="1"/>
            <a:r>
              <a:rPr lang="en-US" dirty="0"/>
              <a:t>Some LS-DYNA results can only be postprocessed if you planned ahead before solving.</a:t>
            </a:r>
          </a:p>
          <a:p>
            <a:pPr lvl="1"/>
            <a:r>
              <a:rPr lang="en-US" dirty="0"/>
              <a:t>You must define a </a:t>
            </a:r>
            <a:r>
              <a:rPr lang="en-US" b="1" dirty="0"/>
              <a:t>Result Tracker (LS-DYNA Pre)</a:t>
            </a:r>
            <a:r>
              <a:rPr lang="en-US" dirty="0"/>
              <a:t> </a:t>
            </a:r>
            <a:r>
              <a:rPr lang="en-US" i="1" dirty="0"/>
              <a:t>before</a:t>
            </a:r>
            <a:r>
              <a:rPr lang="en-US" dirty="0"/>
              <a:t> running the simulation.</a:t>
            </a:r>
          </a:p>
          <a:p>
            <a:pPr lvl="1"/>
            <a:r>
              <a:rPr lang="en-US" dirty="0"/>
              <a:t>This step ensures that the solver writes out the required time history data (like node displacement, velocity, etc.) to the appropriate files.</a:t>
            </a:r>
          </a:p>
          <a:p>
            <a:r>
              <a:rPr lang="en-US" b="1" dirty="0"/>
              <a:t>What Data is Needed:</a:t>
            </a:r>
            <a:endParaRPr lang="en-US" dirty="0"/>
          </a:p>
          <a:p>
            <a:pPr lvl="1"/>
            <a:r>
              <a:rPr lang="en-US" dirty="0"/>
              <a:t>Time history data is stored in the </a:t>
            </a:r>
            <a:r>
              <a:rPr lang="en-US" b="1" dirty="0"/>
              <a:t>NODOUT</a:t>
            </a:r>
            <a:r>
              <a:rPr lang="en-US" dirty="0"/>
              <a:t> file.</a:t>
            </a:r>
          </a:p>
          <a:p>
            <a:pPr lvl="1"/>
            <a:r>
              <a:rPr lang="en-US" dirty="0"/>
              <a:t>The NODOUT file contains:</a:t>
            </a:r>
          </a:p>
          <a:p>
            <a:pPr lvl="2"/>
            <a:r>
              <a:rPr lang="en-US" b="1" dirty="0"/>
              <a:t>Deformation (Displacement)</a:t>
            </a:r>
            <a:endParaRPr lang="en-US" dirty="0"/>
          </a:p>
          <a:p>
            <a:pPr lvl="2"/>
            <a:r>
              <a:rPr lang="en-US" b="1" dirty="0"/>
              <a:t>Position</a:t>
            </a:r>
            <a:endParaRPr lang="en-US" dirty="0"/>
          </a:p>
          <a:p>
            <a:pPr lvl="2"/>
            <a:r>
              <a:rPr lang="en-US" b="1" dirty="0"/>
              <a:t>Velocity</a:t>
            </a:r>
            <a:endParaRPr lang="en-US" dirty="0"/>
          </a:p>
          <a:p>
            <a:pPr lvl="2"/>
            <a:r>
              <a:rPr lang="en-US" b="1" dirty="0"/>
              <a:t>Acceleration</a:t>
            </a:r>
            <a:endParaRPr lang="en-US" dirty="0"/>
          </a:p>
          <a:p>
            <a:r>
              <a:rPr lang="en-US" b="1" dirty="0"/>
              <a:t>Filtering Noisy Results:</a:t>
            </a:r>
            <a:endParaRPr lang="en-US" dirty="0"/>
          </a:p>
          <a:p>
            <a:pPr lvl="1"/>
            <a:r>
              <a:rPr lang="en-US" dirty="0"/>
              <a:t>Results such as </a:t>
            </a:r>
            <a:r>
              <a:rPr lang="en-US" b="1" dirty="0"/>
              <a:t>acceleration</a:t>
            </a:r>
            <a:r>
              <a:rPr lang="en-US" dirty="0"/>
              <a:t> and </a:t>
            </a:r>
            <a:r>
              <a:rPr lang="en-US" b="1" dirty="0"/>
              <a:t>forces</a:t>
            </a:r>
            <a:r>
              <a:rPr lang="en-US" dirty="0"/>
              <a:t> can be quite noisy.</a:t>
            </a:r>
          </a:p>
          <a:p>
            <a:pPr lvl="1"/>
            <a:r>
              <a:rPr lang="en-US" dirty="0"/>
              <a:t>To manage this, apply a </a:t>
            </a:r>
            <a:r>
              <a:rPr lang="en-US" b="1" dirty="0"/>
              <a:t>Butterworth filter</a:t>
            </a:r>
            <a:r>
              <a:rPr lang="en-US" dirty="0"/>
              <a:t> (a type of signal filter that smooths out noise while preserving the signal).</a:t>
            </a:r>
          </a:p>
          <a:p>
            <a:pPr lvl="1"/>
            <a:r>
              <a:rPr lang="en-US" dirty="0"/>
              <a:t>Filter settings include:</a:t>
            </a:r>
          </a:p>
          <a:p>
            <a:pPr lvl="2"/>
            <a:r>
              <a:rPr lang="en-US" b="1" dirty="0"/>
              <a:t>Type</a:t>
            </a:r>
            <a:r>
              <a:rPr lang="en-US" dirty="0"/>
              <a:t>: Butterworth</a:t>
            </a:r>
          </a:p>
          <a:p>
            <a:pPr lvl="2"/>
            <a:r>
              <a:rPr lang="en-US" b="1" dirty="0"/>
              <a:t>Cut Frequency</a:t>
            </a:r>
            <a:r>
              <a:rPr lang="en-US" dirty="0"/>
              <a:t>: e.g., 2000 Hz</a:t>
            </a:r>
          </a:p>
          <a:p>
            <a:endParaRPr lang="de-DE" dirty="0"/>
          </a:p>
        </p:txBody>
      </p:sp>
    </p:spTree>
    <p:extLst>
      <p:ext uri="{BB962C8B-B14F-4D97-AF65-F5344CB8AC3E}">
        <p14:creationId xmlns:p14="http://schemas.microsoft.com/office/powerpoint/2010/main" val="13124908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Tree>
    <p:extLst>
      <p:ext uri="{BB962C8B-B14F-4D97-AF65-F5344CB8AC3E}">
        <p14:creationId xmlns:p14="http://schemas.microsoft.com/office/powerpoint/2010/main" val="18893491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Ansys Mechanical software interpolates and/or smooths results between output frames when playing an animation. If the animation has more frames than you have actual solution output steps, the software creates intermediate geometry states — which can make the plate look like it deforms </a:t>
            </a:r>
            <a:r>
              <a:rPr lang="en-US" i="1" dirty="0"/>
              <a:t>before</a:t>
            </a:r>
            <a:r>
              <a:rPr lang="en-US" dirty="0"/>
              <a:t> the ball contacts it. Reducing/increasing frames to match the actual output frequency removes the interpolated (fake) frames and the early deformation disappears.</a:t>
            </a:r>
          </a:p>
          <a:p>
            <a:endParaRPr lang="en-US" dirty="0"/>
          </a:p>
          <a:p>
            <a:r>
              <a:rPr lang="en-US" dirty="0"/>
              <a:t>Looking at the animation, we see when the “distributed” option is chosen on animation pane, the number of frames might be at 100 and hence the deformation happens before the ball physically touches the plate. Keep in mind that the plate </a:t>
            </a:r>
            <a:r>
              <a:rPr lang="en-US" i="1" dirty="0"/>
              <a:t>is not actually deforming before impact</a:t>
            </a:r>
            <a:r>
              <a:rPr lang="en-US" dirty="0"/>
              <a:t> — it’s a </a:t>
            </a:r>
            <a:r>
              <a:rPr lang="en-US" b="1" dirty="0"/>
              <a:t>visual artifact</a:t>
            </a:r>
            <a:r>
              <a:rPr lang="en-US" dirty="0"/>
              <a:t> from explicit contact enforcement &amp; animation smoothing.</a:t>
            </a:r>
          </a:p>
          <a:p>
            <a:r>
              <a:rPr lang="en-US" dirty="0"/>
              <a:t>However, changing the setting to “Results set” will automatically picks the appropriate number of frames which shows the physical phenomenon as it should happen in reality.</a:t>
            </a:r>
          </a:p>
        </p:txBody>
      </p:sp>
      <p:sp>
        <p:nvSpPr>
          <p:cNvPr id="4" name="Slide Number Placeholder 3"/>
          <p:cNvSpPr>
            <a:spLocks noGrp="1"/>
          </p:cNvSpPr>
          <p:nvPr>
            <p:ph type="sldNum" sz="quarter" idx="5"/>
          </p:nvPr>
        </p:nvSpPr>
        <p:spPr/>
        <p:txBody>
          <a:bodyPr/>
          <a:lstStyle/>
          <a:p>
            <a:fld id="{27FDDAD7-A41A-4414-8211-C5E2AC7F93EC}" type="slidenum">
              <a:rPr lang="en-US" smtClean="0"/>
              <a:pPr/>
              <a:t>46</a:t>
            </a:fld>
            <a:endParaRPr lang="en-US"/>
          </a:p>
        </p:txBody>
      </p:sp>
    </p:spTree>
    <p:extLst>
      <p:ext uri="{BB962C8B-B14F-4D97-AF65-F5344CB8AC3E}">
        <p14:creationId xmlns:p14="http://schemas.microsoft.com/office/powerpoint/2010/main" val="11565379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8A76A1-B381-89FB-1017-0D988ACFFC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A2134B-92AD-8DF5-FC19-0F9DBE1625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3DD3CC-400C-A2AA-B7F4-CA5C1640584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DF319B5-9422-3A2B-5D4D-DE14663E2360}"/>
              </a:ext>
            </a:extLst>
          </p:cNvPr>
          <p:cNvSpPr>
            <a:spLocks noGrp="1"/>
          </p:cNvSpPr>
          <p:nvPr>
            <p:ph type="sldNum" sz="quarter" idx="5"/>
          </p:nvPr>
        </p:nvSpPr>
        <p:spPr/>
        <p:txBody>
          <a:bodyPr/>
          <a:lstStyle/>
          <a:p>
            <a:fld id="{22A8BA24-D475-4DC4-ACF5-CA2288C8819C}" type="slidenum">
              <a:rPr lang="en-US" smtClean="0"/>
              <a:t>48</a:t>
            </a:fld>
            <a:endParaRPr lang="en-US"/>
          </a:p>
        </p:txBody>
      </p:sp>
    </p:spTree>
    <p:extLst>
      <p:ext uri="{BB962C8B-B14F-4D97-AF65-F5344CB8AC3E}">
        <p14:creationId xmlns:p14="http://schemas.microsoft.com/office/powerpoint/2010/main" val="33556801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Ansys LS-DYNA is capable of doing implicit and explicit analysis, but it’s best known for it’s explicit dynamic modeling capabilities. If a load is applied very slowly, the acceleration (inertia) and damping effects become negligible, allowing the dynamic equation to reduce to a quasi-static form. This is why slow processes—like metal forming, creep, or gradual structural loading—are ideal candidates for quasi-static analysis. Dynamic simulations require very small time steps to satisfy the Courant-Friedrichs-Lewy (CFL) condition for numerical stability, which can make them computationally expensive. In contrast, quasi-static simulations allow for larger time steps through techniques like mass scaling or implicit solvers, but to preserve accuracy, loads must be applied very gradually, often resulting in longer total run times.</a:t>
            </a:r>
          </a:p>
        </p:txBody>
      </p:sp>
      <p:sp>
        <p:nvSpPr>
          <p:cNvPr id="4" name="Slide Number Placeholder 3"/>
          <p:cNvSpPr>
            <a:spLocks noGrp="1"/>
          </p:cNvSpPr>
          <p:nvPr>
            <p:ph type="sldNum" sz="quarter" idx="5"/>
          </p:nvPr>
        </p:nvSpPr>
        <p:spPr/>
        <p:txBody>
          <a:bodyPr/>
          <a:lstStyle/>
          <a:p>
            <a:fld id="{27FDDAD7-A41A-4414-8211-C5E2AC7F93EC}" type="slidenum">
              <a:rPr lang="en-US" smtClean="0"/>
              <a:pPr/>
              <a:t>49</a:t>
            </a:fld>
            <a:endParaRPr lang="en-US"/>
          </a:p>
        </p:txBody>
      </p:sp>
    </p:spTree>
    <p:extLst>
      <p:ext uri="{BB962C8B-B14F-4D97-AF65-F5344CB8AC3E}">
        <p14:creationId xmlns:p14="http://schemas.microsoft.com/office/powerpoint/2010/main" val="1536637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16798" indent="-275692"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02766"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543873"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1984980"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426086"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867193"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308299"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749406"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0" fontAlgn="auto" latinLnBrk="0" hangingPunct="0">
              <a:lnSpc>
                <a:spcPct val="100000"/>
              </a:lnSpc>
              <a:spcBef>
                <a:spcPct val="0"/>
              </a:spcBef>
              <a:spcAft>
                <a:spcPct val="0"/>
              </a:spcAft>
              <a:buClrTx/>
              <a:buSzTx/>
              <a:buFontTx/>
              <a:buNone/>
              <a:tabLst/>
              <a:defRPr/>
            </a:pPr>
            <a:fld id="{0E79FD66-A7CF-41BF-AD4F-6D6F5E3643FA}" type="slidenum">
              <a:rPr kumimoji="0" lang="en-GB"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0" fontAlgn="auto" latinLnBrk="0" hangingPunct="0">
                <a:lnSpc>
                  <a:spcPct val="100000"/>
                </a:lnSpc>
                <a:spcBef>
                  <a:spcPct val="0"/>
                </a:spcBef>
                <a:spcAft>
                  <a:spcPct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8675" name="Rectangle 2"/>
          <p:cNvSpPr>
            <a:spLocks noGrp="1" noRot="1" noChangeAspect="1" noChangeArrowheads="1" noTextEdit="1"/>
          </p:cNvSpPr>
          <p:nvPr>
            <p:ph type="sldImg"/>
          </p:nvPr>
        </p:nvSpPr>
        <p:spPr>
          <a:xfrm>
            <a:off x="2697163" y="509588"/>
            <a:ext cx="4533900" cy="2551112"/>
          </a:xfrm>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n-GB" sz="900" b="0" i="0"/>
          </a:p>
        </p:txBody>
      </p:sp>
    </p:spTree>
    <p:extLst>
      <p:ext uri="{BB962C8B-B14F-4D97-AF65-F5344CB8AC3E}">
        <p14:creationId xmlns:p14="http://schemas.microsoft.com/office/powerpoint/2010/main" val="28638698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b="0" dirty="0"/>
              <a:t>This slide explains how quasi-static solutions can be obtained from the general equation of motion by carefully controlling the load application rate.</a:t>
            </a:r>
          </a:p>
          <a:p>
            <a:pPr>
              <a:buFont typeface="Arial" panose="020B0604020202020204" pitchFamily="34" charset="0"/>
              <a:buChar char="•"/>
            </a:pPr>
            <a:r>
              <a:rPr lang="en-US" b="0" dirty="0"/>
              <a:t>If a load is applied very slowly, the acceleration (inertia) and damping effects become negligible, allowing the dynamic equation to reduce to a quasi-static form. This is why slow processes—like metal forming, creep, or gradual structural loading—are ideal candidates for quasi-static analysis.</a:t>
            </a:r>
          </a:p>
          <a:p>
            <a:pPr>
              <a:buFont typeface="Arial" panose="020B0604020202020204" pitchFamily="34" charset="0"/>
              <a:buChar char="•"/>
            </a:pPr>
            <a:r>
              <a:rPr lang="en-US" b="0" dirty="0"/>
              <a:t>Key point: You’re still solving the equation of motion, but under conditions where inertial forces (𝑀𝑎) are nearly zero, so the solution resembles that of a static analysis.</a:t>
            </a:r>
          </a:p>
          <a:p>
            <a:pPr>
              <a:buFont typeface="Arial" panose="020B0604020202020204" pitchFamily="34" charset="0"/>
              <a:buChar char="•"/>
            </a:pPr>
            <a:r>
              <a:rPr lang="en-US" b="0" dirty="0"/>
              <a:t>Dynamic simulations require very small time steps to satisfy the Courant-Friedrichs-Lewy (CFL) condition for numerical stability, which can make them computationally expensive.</a:t>
            </a:r>
          </a:p>
          <a:p>
            <a:pPr>
              <a:buFont typeface="Arial" panose="020B0604020202020204" pitchFamily="34" charset="0"/>
              <a:buChar char="•"/>
            </a:pPr>
            <a:r>
              <a:rPr lang="en-US" b="0" dirty="0"/>
              <a:t>In contrast, quasi-static simulations allow for larger time steps through techniques like mass scaling or implicit solvers, but to preserve accuracy, loads must be applied very gradually, often resulting in longer total run times.</a:t>
            </a:r>
          </a:p>
          <a:p>
            <a:pPr>
              <a:buFont typeface="Arial" panose="020B0604020202020204" pitchFamily="34" charset="0"/>
              <a:buChar char="•"/>
            </a:pPr>
            <a:r>
              <a:rPr lang="en-US" b="0" dirty="0"/>
              <a:t>One risk of using a dynamic simulation for a slow process is that it can introduce artificial oscillations or instability, which do not reflect the true physical behavior—this could mislead interpretation of the results.</a:t>
            </a:r>
          </a:p>
          <a:p>
            <a:pPr>
              <a:buFont typeface="Arial" panose="020B0604020202020204" pitchFamily="34" charset="0"/>
              <a:buChar char="•"/>
            </a:pPr>
            <a:r>
              <a:rPr lang="en-US" b="0" dirty="0"/>
              <a:t>Also note that dynamic problems often involve large deformations or complex contact interactions, which can be less stable than quasi-static problems, especially if using explicit solvers.</a:t>
            </a:r>
          </a:p>
          <a:p>
            <a:endParaRPr lang="en-US" b="0"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50</a:t>
            </a:fld>
            <a:endParaRPr lang="en-US"/>
          </a:p>
        </p:txBody>
      </p:sp>
    </p:spTree>
    <p:extLst>
      <p:ext uri="{BB962C8B-B14F-4D97-AF65-F5344CB8AC3E}">
        <p14:creationId xmlns:p14="http://schemas.microsoft.com/office/powerpoint/2010/main" val="12437265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https://www.sciencedirect.com/science/article/pii/S0379711217302473</a:t>
            </a:r>
          </a:p>
          <a:p>
            <a:r>
              <a:rPr lang="en-US" dirty="0"/>
              <a:t>Note: While several  resources may indicate that it’s appropriate to have Kinetic Energy / Internal Energy ratio between 5-10 % for the analysis to be verified as quasi static, we should keep in mind that this could be different for different applications and analysis types and to be on the safe side, one should consider 2% as the safe lower benchmark to evaluate the energy ratio results.</a:t>
            </a:r>
          </a:p>
          <a:p>
            <a:endParaRPr lang="en-US" dirty="0"/>
          </a:p>
        </p:txBody>
      </p:sp>
      <p:sp>
        <p:nvSpPr>
          <p:cNvPr id="4" name="Slide Number Placeholder 3"/>
          <p:cNvSpPr>
            <a:spLocks noGrp="1"/>
          </p:cNvSpPr>
          <p:nvPr>
            <p:ph type="sldNum" sz="quarter" idx="5"/>
          </p:nvPr>
        </p:nvSpPr>
        <p:spPr/>
        <p:txBody>
          <a:bodyPr/>
          <a:lstStyle/>
          <a:p>
            <a:fld id="{5924B8F1-6459-4367-B3AA-0F798E81FECD}" type="slidenum">
              <a:rPr lang="en-US" smtClean="0"/>
              <a:t>51</a:t>
            </a:fld>
            <a:endParaRPr lang="en-US"/>
          </a:p>
        </p:txBody>
      </p:sp>
    </p:spTree>
    <p:extLst>
      <p:ext uri="{BB962C8B-B14F-4D97-AF65-F5344CB8AC3E}">
        <p14:creationId xmlns:p14="http://schemas.microsoft.com/office/powerpoint/2010/main" val="33004411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None/>
            </a:pPr>
            <a:r>
              <a:rPr lang="en-US" b="0" dirty="0"/>
              <a:t>This slide shows how the rate of load application impacts the distribution of kinetic and internal energy in a simulation.</a:t>
            </a:r>
          </a:p>
          <a:p>
            <a:pPr>
              <a:buFont typeface="Arial" panose="020B0604020202020204" pitchFamily="34" charset="0"/>
              <a:buChar char="•"/>
            </a:pPr>
            <a:r>
              <a:rPr lang="en-US" b="0" dirty="0"/>
              <a:t>On the left, we have a graph where the load was applied too quickly.</a:t>
            </a:r>
          </a:p>
          <a:p>
            <a:pPr marL="742950" lvl="1" indent="-285750">
              <a:buFont typeface="Arial" panose="020B0604020202020204" pitchFamily="34" charset="0"/>
              <a:buChar char="•"/>
            </a:pPr>
            <a:r>
              <a:rPr lang="en-US" b="0" dirty="0"/>
              <a:t>Notice the significant spikes in kinetic energy throughout the simulation. These are a result of inertia effects becoming prominent due to fast loading.</a:t>
            </a:r>
          </a:p>
          <a:p>
            <a:pPr marL="742950" lvl="1" indent="-285750">
              <a:buFont typeface="Arial" panose="020B0604020202020204" pitchFamily="34" charset="0"/>
              <a:buChar char="•"/>
            </a:pPr>
            <a:r>
              <a:rPr lang="en-US" b="0" dirty="0"/>
              <a:t>The kinetic/internal energy ratio in this case exceeds 2-5%, which means the system is experiencing dynamic behavior, not quasi-static. These oscillations can distort the physical accuracy of the results. While 5% can also be considered a threshold for quasi static, it’s best to run the data against the 2% threshold.</a:t>
            </a:r>
          </a:p>
          <a:p>
            <a:pPr>
              <a:buFont typeface="Arial" panose="020B0604020202020204" pitchFamily="34" charset="0"/>
              <a:buChar char="•"/>
            </a:pPr>
            <a:r>
              <a:rPr lang="en-US" b="0" dirty="0"/>
              <a:t>On the right, the graph corresponds to a simulation where the load was applied very slowly.</a:t>
            </a:r>
          </a:p>
          <a:p>
            <a:pPr marL="742950" lvl="1" indent="-285750">
              <a:buFont typeface="Arial" panose="020B0604020202020204" pitchFamily="34" charset="0"/>
              <a:buChar char="•"/>
            </a:pPr>
            <a:r>
              <a:rPr lang="en-US" b="0" dirty="0"/>
              <a:t>Here, the kinetic energy remains minimal—just a small fraction of the internal energy throughout the process.</a:t>
            </a:r>
          </a:p>
          <a:p>
            <a:pPr marL="742950" lvl="1" indent="-285750">
              <a:buFont typeface="Arial" panose="020B0604020202020204" pitchFamily="34" charset="0"/>
              <a:buChar char="•"/>
            </a:pPr>
            <a:r>
              <a:rPr lang="en-US" b="0" dirty="0"/>
              <a:t>The energy ratio stays below 1%, which is a key indicator that quasi-static conditions are satisfied and inertial effects are negligible.</a:t>
            </a:r>
          </a:p>
          <a:p>
            <a:pPr>
              <a:buFont typeface="Arial" panose="020B0604020202020204" pitchFamily="34" charset="0"/>
              <a:buChar char="•"/>
            </a:pPr>
            <a:r>
              <a:rPr lang="en-US" b="0" dirty="0"/>
              <a:t>This contrast clearly demonstrates the importance of monitoring energy plots to assess the nature of your simulation. If you're targeting a quasi-static response:</a:t>
            </a:r>
          </a:p>
          <a:p>
            <a:pPr marL="742950" lvl="1" indent="-285750">
              <a:buFont typeface="Arial" panose="020B0604020202020204" pitchFamily="34" charset="0"/>
              <a:buChar char="•"/>
            </a:pPr>
            <a:r>
              <a:rPr lang="en-US" b="0" dirty="0"/>
              <a:t>Make sure the kinetic energy remains much lower than the internal energy.</a:t>
            </a:r>
          </a:p>
          <a:p>
            <a:pPr marL="742950" lvl="1" indent="-285750">
              <a:buFont typeface="Arial" panose="020B0604020202020204" pitchFamily="34" charset="0"/>
              <a:buChar char="•"/>
            </a:pPr>
            <a:r>
              <a:rPr lang="en-US" b="0" dirty="0"/>
              <a:t>If you see energy spikes like in the left plot, consider slowing the load application or using mass scaling/implicit solvers to dampen dynamic effects.</a:t>
            </a:r>
          </a:p>
          <a:p>
            <a:endParaRPr lang="en-US" b="0"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52</a:t>
            </a:fld>
            <a:endParaRPr lang="en-US"/>
          </a:p>
        </p:txBody>
      </p:sp>
    </p:spTree>
    <p:extLst>
      <p:ext uri="{BB962C8B-B14F-4D97-AF65-F5344CB8AC3E}">
        <p14:creationId xmlns:p14="http://schemas.microsoft.com/office/powerpoint/2010/main" val="6686339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b="0"/>
              <a:t>In a static or quasi-static analysis, the applied loads and the reaction forces should be in equilibrium. Any difference between them is due to inertia forces, which are characteristic of dynamic behavior.</a:t>
            </a:r>
          </a:p>
          <a:p>
            <a:pPr>
              <a:buFont typeface="Arial" panose="020B0604020202020204" pitchFamily="34" charset="0"/>
              <a:buChar char="•"/>
            </a:pPr>
            <a:r>
              <a:rPr lang="en-US" b="0"/>
              <a:t>Since we're using explicit dynamics to approximate a quasi-static response, we need to scale the time appropriately. That means choosing a sufficiently long end time to apply the load slowly, helping to suppress inertia effects.</a:t>
            </a:r>
          </a:p>
          <a:p>
            <a:pPr>
              <a:buFont typeface="Arial" panose="020B0604020202020204" pitchFamily="34" charset="0"/>
              <a:buChar char="•"/>
            </a:pPr>
            <a:r>
              <a:rPr lang="en-US" b="0"/>
              <a:t>The end time must be carefully selected by the user to achieve two goals:</a:t>
            </a:r>
          </a:p>
          <a:p>
            <a:pPr marL="742950" lvl="1" indent="-285750">
              <a:buFont typeface="Arial" panose="020B0604020202020204" pitchFamily="34" charset="0"/>
              <a:buChar char="•"/>
            </a:pPr>
            <a:r>
              <a:rPr lang="en-US" b="0"/>
              <a:t>Reduce or eliminate dynamic effects (like oscillations or energy spikes).</a:t>
            </a:r>
          </a:p>
          <a:p>
            <a:pPr marL="742950" lvl="1" indent="-285750">
              <a:buFont typeface="Arial" panose="020B0604020202020204" pitchFamily="34" charset="0"/>
              <a:buChar char="•"/>
            </a:pPr>
            <a:r>
              <a:rPr lang="en-US" b="0"/>
              <a:t>Keep simulation runtime efficient—not too long, but long enough to avoid artificial dynamics.</a:t>
            </a:r>
          </a:p>
          <a:p>
            <a:pPr>
              <a:buFont typeface="Arial" panose="020B0604020202020204" pitchFamily="34" charset="0"/>
              <a:buChar char="•"/>
            </a:pPr>
            <a:r>
              <a:rPr lang="en-US" b="0"/>
              <a:t>But how do we verify that our simulation truly behaved quasi-statically?</a:t>
            </a:r>
          </a:p>
          <a:p>
            <a:pPr marL="742950" lvl="1" indent="-285750">
              <a:buFont typeface="Arial" panose="020B0604020202020204" pitchFamily="34" charset="0"/>
              <a:buChar char="•"/>
            </a:pPr>
            <a:r>
              <a:rPr lang="en-US" b="0"/>
              <a:t>First, check that the kinetic energy stays below 5% of the internal energy for most of the simulation time—this is a strong indicator that inertia is negligible.</a:t>
            </a:r>
          </a:p>
          <a:p>
            <a:pPr marL="742950" lvl="1" indent="-285750">
              <a:buFont typeface="Arial" panose="020B0604020202020204" pitchFamily="34" charset="0"/>
              <a:buChar char="•"/>
            </a:pPr>
            <a:r>
              <a:rPr lang="en-US" b="0"/>
              <a:t>Second, check that the sum of applied and reaction forces are in balance across all directions (x, y, and z). Imbalance suggests the presence of inertia forces, i.e., a more dynamic response.</a:t>
            </a:r>
          </a:p>
          <a:p>
            <a:pPr>
              <a:buFont typeface="Arial" panose="020B0604020202020204" pitchFamily="34" charset="0"/>
              <a:buChar char="•"/>
            </a:pPr>
            <a:r>
              <a:rPr lang="en-US" b="0"/>
              <a:t>Finally, the most definitive check is to re-run the simulation with a longer end time. If the results don't change significantly, it confirms that quasi-static conditions were achieved in your original run.</a:t>
            </a:r>
          </a:p>
          <a:p>
            <a:endParaRPr lang="en-US" b="0"/>
          </a:p>
        </p:txBody>
      </p:sp>
      <p:sp>
        <p:nvSpPr>
          <p:cNvPr id="4" name="Slide Number Placeholder 3"/>
          <p:cNvSpPr>
            <a:spLocks noGrp="1"/>
          </p:cNvSpPr>
          <p:nvPr>
            <p:ph type="sldNum" sz="quarter" idx="5"/>
          </p:nvPr>
        </p:nvSpPr>
        <p:spPr/>
        <p:txBody>
          <a:bodyPr/>
          <a:lstStyle/>
          <a:p>
            <a:fld id="{27FDDAD7-A41A-4414-8211-C5E2AC7F93EC}" type="slidenum">
              <a:rPr lang="en-US" smtClean="0"/>
              <a:pPr/>
              <a:t>53</a:t>
            </a:fld>
            <a:endParaRPr lang="en-US"/>
          </a:p>
        </p:txBody>
      </p:sp>
    </p:spTree>
    <p:extLst>
      <p:ext uri="{BB962C8B-B14F-4D97-AF65-F5344CB8AC3E}">
        <p14:creationId xmlns:p14="http://schemas.microsoft.com/office/powerpoint/2010/main" val="764901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Simulation of two nested tubes which are hit by an impactor with an initial velocity of  30 m/s.</a:t>
            </a:r>
            <a:endParaRPr lang="en-US" baseline="30000" dirty="0"/>
          </a:p>
          <a:p>
            <a:r>
              <a:rPr lang="en-US" dirty="0"/>
              <a:t>Two nested tubes are hit by an impactor with an initial velocity of  30 m/s</a:t>
            </a:r>
            <a:endParaRPr lang="en-US" baseline="30000" dirty="0"/>
          </a:p>
          <a:p>
            <a:pPr lvl="1"/>
            <a:r>
              <a:rPr lang="en-US" dirty="0"/>
              <a:t>Tubes are connected at the outer ends through caps</a:t>
            </a:r>
          </a:p>
          <a:p>
            <a:pPr lvl="1"/>
            <a:r>
              <a:rPr lang="en-US" dirty="0"/>
              <a:t>Supported by rotatable cylinders (3-Point Bending)</a:t>
            </a:r>
          </a:p>
          <a:p>
            <a:r>
              <a:rPr lang="en-US" dirty="0"/>
              <a:t>Symmetry used</a:t>
            </a:r>
          </a:p>
          <a:p>
            <a:endParaRPr lang="en-US" dirty="0"/>
          </a:p>
          <a:p>
            <a:r>
              <a:rPr lang="en-US" dirty="0"/>
              <a:t>Loading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displacement of -300 mm, duration of 0.50 s, and ramp duration of 0.05 s creating a step load</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54</a:t>
            </a:fld>
            <a:endParaRPr lang="en-US"/>
          </a:p>
        </p:txBody>
      </p:sp>
    </p:spTree>
    <p:extLst>
      <p:ext uri="{BB962C8B-B14F-4D97-AF65-F5344CB8AC3E}">
        <p14:creationId xmlns:p14="http://schemas.microsoft.com/office/powerpoint/2010/main" val="16325257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b="0"/>
              <a:t>This slide explores how to simulate sheet metal punching using Ansys Explicit Dynamics, with a focus on capturing quasi-static behavior.</a:t>
            </a:r>
          </a:p>
          <a:p>
            <a:pPr>
              <a:buNone/>
            </a:pPr>
            <a:r>
              <a:rPr lang="en-US" b="0"/>
              <a:t>The goal of the analysis is to represent gradual deformation without introducing artificial dynamics.</a:t>
            </a:r>
          </a:p>
          <a:p>
            <a:pPr>
              <a:buNone/>
            </a:pPr>
            <a:r>
              <a:rPr lang="en-US" b="0"/>
              <a:t>Key recommendation: apply displacement slowly using velocity or load curves to avoid large inertia forces. This helps maintain a low kinetic-to-internal energy ratio—under 1% is ideal.</a:t>
            </a:r>
          </a:p>
          <a:p>
            <a:pPr>
              <a:buNone/>
            </a:pPr>
            <a:r>
              <a:rPr lang="en-US" b="0"/>
              <a:t>When using explicit solvers for inherently slow processes (like punching or forming), time control and mass scaling are essential tools for increasing timestep size and reducing computational time.</a:t>
            </a:r>
          </a:p>
          <a:p>
            <a:pPr>
              <a:buNone/>
            </a:pPr>
            <a:r>
              <a:rPr lang="en-US" b="0"/>
              <a:t>Watch for hourglass modes, mesh quality, and energy imbalance, which can distort results.</a:t>
            </a:r>
          </a:p>
          <a:p>
            <a:r>
              <a:rPr lang="en-US" b="0"/>
              <a:t>Damping or soft contact parameters may be useful for stabilizing the simulation if oscillations occur.</a:t>
            </a:r>
          </a:p>
          <a:p>
            <a:endParaRPr lang="en-US" b="0"/>
          </a:p>
        </p:txBody>
      </p:sp>
      <p:sp>
        <p:nvSpPr>
          <p:cNvPr id="4" name="Slide Number Placeholder 3"/>
          <p:cNvSpPr>
            <a:spLocks noGrp="1"/>
          </p:cNvSpPr>
          <p:nvPr>
            <p:ph type="sldNum" sz="quarter" idx="5"/>
          </p:nvPr>
        </p:nvSpPr>
        <p:spPr/>
        <p:txBody>
          <a:bodyPr/>
          <a:lstStyle/>
          <a:p>
            <a:fld id="{27FDDAD7-A41A-4414-8211-C5E2AC7F93EC}" type="slidenum">
              <a:rPr lang="en-US" smtClean="0"/>
              <a:pPr/>
              <a:t>55</a:t>
            </a:fld>
            <a:endParaRPr lang="en-US"/>
          </a:p>
        </p:txBody>
      </p:sp>
    </p:spTree>
    <p:extLst>
      <p:ext uri="{BB962C8B-B14F-4D97-AF65-F5344CB8AC3E}">
        <p14:creationId xmlns:p14="http://schemas.microsoft.com/office/powerpoint/2010/main" val="17161935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59</a:t>
            </a:fld>
            <a:endParaRPr lang="en-US"/>
          </a:p>
        </p:txBody>
      </p:sp>
    </p:spTree>
    <p:extLst>
      <p:ext uri="{BB962C8B-B14F-4D97-AF65-F5344CB8AC3E}">
        <p14:creationId xmlns:p14="http://schemas.microsoft.com/office/powerpoint/2010/main" val="35575202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Students to use the given velocity profile and increasing end time to 0.06 times and then look at kinetic/internal energy.</a:t>
            </a:r>
          </a:p>
          <a:p>
            <a:r>
              <a:rPr lang="en-US"/>
              <a:t>Then they can start increasing the time to 0.6 s and 3 seconds and adjusting the velocity profile values accordingly.</a:t>
            </a:r>
          </a:p>
          <a:p>
            <a:r>
              <a:rPr lang="en-US"/>
              <a:t>The velocity profiles and sample force equilibrium and KE/IE graphs are provided in next slides</a:t>
            </a:r>
          </a:p>
        </p:txBody>
      </p:sp>
      <p:sp>
        <p:nvSpPr>
          <p:cNvPr id="4" name="Slide Number Placeholder 3"/>
          <p:cNvSpPr>
            <a:spLocks noGrp="1"/>
          </p:cNvSpPr>
          <p:nvPr>
            <p:ph type="sldNum" sz="quarter" idx="5"/>
          </p:nvPr>
        </p:nvSpPr>
        <p:spPr/>
        <p:txBody>
          <a:bodyPr/>
          <a:lstStyle/>
          <a:p>
            <a:fld id="{27FDDAD7-A41A-4414-8211-C5E2AC7F93EC}" type="slidenum">
              <a:rPr lang="en-US" smtClean="0"/>
              <a:pPr/>
              <a:t>61</a:t>
            </a:fld>
            <a:endParaRPr lang="en-US"/>
          </a:p>
        </p:txBody>
      </p:sp>
    </p:spTree>
    <p:extLst>
      <p:ext uri="{BB962C8B-B14F-4D97-AF65-F5344CB8AC3E}">
        <p14:creationId xmlns:p14="http://schemas.microsoft.com/office/powerpoint/2010/main" val="7123914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graphs show the contact force equilibrium and KE/IE rations for three different durations, t = 0.06 s, t= 0.6 s, and t = 3 s.</a:t>
            </a:r>
          </a:p>
          <a:p>
            <a:endParaRPr lang="en-US" dirty="0"/>
          </a:p>
          <a:p>
            <a:r>
              <a:rPr lang="en-US" dirty="0"/>
              <a:t>We have used a smoother ramping of velocity to avoid sudden jumps and changes in velocity compared to the original profile</a:t>
            </a:r>
          </a:p>
          <a:p>
            <a:r>
              <a:rPr lang="en-US" dirty="0"/>
              <a:t>As observed, increasing the duration and using a smoother ramping of velocity has helped with force equilibrium and the KE/IE ratio.</a:t>
            </a:r>
          </a:p>
          <a:p>
            <a:r>
              <a:rPr lang="en-US" dirty="0"/>
              <a:t>This shows how quasi static analysis for such a dynamic loading can be achieved using smoother ramping of velocity and increasing the final velocity</a:t>
            </a:r>
          </a:p>
          <a:p>
            <a:endParaRPr lang="en-US" dirty="0"/>
          </a:p>
          <a:p>
            <a:r>
              <a:rPr lang="en-US" b="1" dirty="0"/>
              <a:t>Column A – Force Equilibrium</a:t>
            </a:r>
          </a:p>
          <a:p>
            <a:r>
              <a:rPr lang="en-US" dirty="0"/>
              <a:t>As we see in the graphs in column A, we look at the force equilibrium between the punch and the can versus can and the ground. As the loading starts to get to be applied slower and have smoother transitions in the loading pattern, the force equilibrium shows more static behavior confirming that quasi static conditions are more dominant. </a:t>
            </a:r>
          </a:p>
          <a:p>
            <a:endParaRPr lang="en-US" dirty="0"/>
          </a:p>
          <a:p>
            <a:r>
              <a:rPr lang="en-US" b="1" dirty="0"/>
              <a:t>Column B: Kinetic Energy (KE) Versus Internal energy (IE) results</a:t>
            </a:r>
          </a:p>
          <a:p>
            <a:r>
              <a:rPr lang="en-US" b="0" dirty="0"/>
              <a:t>In this column, we observe the kinetic energy and internal energy graphs for all 3 loading scenarios. We can clearly see that in the first scenario (slow loading) on the top, the kinetic energy shows some significant values at the bottom and hence not meeting the criteria of KE/IE &lt;2%. However, as the loading becomes slower, we observe that the criteria is met.</a:t>
            </a:r>
          </a:p>
          <a:p>
            <a:endParaRPr lang="en-US" b="1" dirty="0"/>
          </a:p>
          <a:p>
            <a:r>
              <a:rPr lang="en-US" b="1" dirty="0"/>
              <a:t>Column C: </a:t>
            </a:r>
            <a:r>
              <a:rPr lang="en-US" sz="1200" b="1" dirty="0"/>
              <a:t>KE/IE Ratio – Zoomed in and Rescaled</a:t>
            </a:r>
          </a:p>
          <a:p>
            <a:r>
              <a:rPr lang="en-US" sz="1200" b="0" dirty="0"/>
              <a:t>In this column, we established a graph that shows the RATIO of KE/IE to confirm that it is under 2%. We adjusted the axis values and, in a way, “zoomed in” so this will be more visible. </a:t>
            </a:r>
          </a:p>
          <a:p>
            <a:r>
              <a:rPr lang="en-US" sz="1200" b="0" dirty="0"/>
              <a:t>In the slow loading scenario (t = 0.06 s) , we can see that a significant part of analysis (about 25%) have KE/IE&gt; 2% and hence further slowing down is needed. However, as we make the analysis slower, we can see how we reach KE/IE &lt;2% for most of the analysis.</a:t>
            </a:r>
          </a:p>
          <a:p>
            <a:endParaRPr lang="en-US" sz="1200" b="0" dirty="0"/>
          </a:p>
          <a:p>
            <a:r>
              <a:rPr lang="en-US" sz="1200" b="0" dirty="0"/>
              <a:t>However, the reason we still needed to do a slowest loading scenario (t = 1.2 s) is that the force equilibrium is not quite matching in the slower loading scenario (t = 0.6 s)</a:t>
            </a:r>
            <a:endParaRPr lang="en-US" b="0" dirty="0"/>
          </a:p>
          <a:p>
            <a:endParaRPr lang="en-US" b="1"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63</a:t>
            </a:fld>
            <a:endParaRPr lang="en-US"/>
          </a:p>
        </p:txBody>
      </p:sp>
    </p:spTree>
    <p:extLst>
      <p:ext uri="{BB962C8B-B14F-4D97-AF65-F5344CB8AC3E}">
        <p14:creationId xmlns:p14="http://schemas.microsoft.com/office/powerpoint/2010/main" val="6496034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F5DCD-917E-2D33-F69F-5C5F1735DA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82577D-C2E0-7F8E-6A2D-E6EA8EEF14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FDC55F-D3F0-97A9-7D16-E8418E7DFFB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3BEDF32-C8DC-F91B-CFC3-BCE74F2EB0B3}"/>
              </a:ext>
            </a:extLst>
          </p:cNvPr>
          <p:cNvSpPr>
            <a:spLocks noGrp="1"/>
          </p:cNvSpPr>
          <p:nvPr>
            <p:ph type="sldNum" sz="quarter" idx="5"/>
          </p:nvPr>
        </p:nvSpPr>
        <p:spPr/>
        <p:txBody>
          <a:bodyPr/>
          <a:lstStyle/>
          <a:p>
            <a:fld id="{27FDDAD7-A41A-4414-8211-C5E2AC7F93EC}" type="slidenum">
              <a:rPr lang="en-US" smtClean="0"/>
              <a:pPr/>
              <a:t>64</a:t>
            </a:fld>
            <a:endParaRPr lang="en-US"/>
          </a:p>
        </p:txBody>
      </p:sp>
    </p:spTree>
    <p:extLst>
      <p:ext uri="{BB962C8B-B14F-4D97-AF65-F5344CB8AC3E}">
        <p14:creationId xmlns:p14="http://schemas.microsoft.com/office/powerpoint/2010/main" val="819760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a:p>
        </p:txBody>
      </p:sp>
    </p:spTree>
    <p:extLst>
      <p:ext uri="{BB962C8B-B14F-4D97-AF65-F5344CB8AC3E}">
        <p14:creationId xmlns:p14="http://schemas.microsoft.com/office/powerpoint/2010/main" val="20245153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Question 1: </a:t>
            </a:r>
          </a:p>
          <a:p>
            <a:r>
              <a:rPr lang="en-US"/>
              <a:t>✅ </a:t>
            </a:r>
            <a:r>
              <a:rPr lang="en-US" b="1"/>
              <a:t>Correct Answer:</a:t>
            </a:r>
            <a:r>
              <a:rPr lang="en-US"/>
              <a:t> </a:t>
            </a:r>
            <a:r>
              <a:rPr lang="en-US" b="1"/>
              <a:t>B</a:t>
            </a:r>
            <a:br>
              <a:rPr lang="en-US"/>
            </a:br>
            <a:r>
              <a:rPr lang="en-US" b="1"/>
              <a:t>Explanation:</a:t>
            </a:r>
            <a:endParaRPr lang="en-US"/>
          </a:p>
          <a:p>
            <a:r>
              <a:rPr lang="en-US"/>
              <a:t>Kinetic energy should remain below 2% of internal energy for most of the simulation time.</a:t>
            </a:r>
          </a:p>
          <a:p>
            <a:endParaRPr lang="en-US"/>
          </a:p>
          <a:p>
            <a:r>
              <a:rPr lang="en-US"/>
              <a:t>Question 2:</a:t>
            </a:r>
          </a:p>
          <a:p>
            <a:r>
              <a:rPr lang="en-US"/>
              <a:t>✅ </a:t>
            </a:r>
            <a:r>
              <a:rPr lang="en-US" b="1"/>
              <a:t>Correct Answer:</a:t>
            </a:r>
            <a:r>
              <a:rPr lang="en-US"/>
              <a:t> </a:t>
            </a:r>
            <a:r>
              <a:rPr lang="en-US" b="1"/>
              <a:t>B</a:t>
            </a:r>
            <a:br>
              <a:rPr lang="en-US"/>
            </a:br>
            <a:r>
              <a:rPr lang="en-US" b="1"/>
              <a:t>Explanation:</a:t>
            </a:r>
            <a:endParaRPr lang="en-US"/>
          </a:p>
          <a:p>
            <a:r>
              <a:rPr lang="en-US" b="0"/>
              <a:t>It avoids unnecessary oscillations, allows larger time steps, and is more stable</a:t>
            </a:r>
          </a:p>
          <a:p>
            <a:endParaRPr lang="en-US" b="0"/>
          </a:p>
          <a:p>
            <a:r>
              <a:rPr lang="en-US"/>
              <a:t>Question 3:</a:t>
            </a:r>
          </a:p>
          <a:p>
            <a:r>
              <a:rPr lang="en-US"/>
              <a:t>✅ </a:t>
            </a:r>
            <a:r>
              <a:rPr lang="en-US" b="1"/>
              <a:t>Correct Answer:</a:t>
            </a:r>
            <a:r>
              <a:rPr lang="en-US"/>
              <a:t> </a:t>
            </a:r>
            <a:r>
              <a:rPr lang="en-US" b="1"/>
              <a:t>C</a:t>
            </a:r>
            <a:br>
              <a:rPr lang="en-US"/>
            </a:br>
            <a:r>
              <a:rPr lang="en-US" b="1"/>
              <a:t>Explanation:</a:t>
            </a:r>
            <a:endParaRPr lang="en-US"/>
          </a:p>
          <a:p>
            <a:r>
              <a:rPr lang="en-US"/>
              <a:t>Using smooth loading curves and ramping up velocity gradually</a:t>
            </a:r>
            <a:endParaRPr lang="en-US" b="0"/>
          </a:p>
        </p:txBody>
      </p:sp>
      <p:sp>
        <p:nvSpPr>
          <p:cNvPr id="4" name="Slide Number Placeholder 3"/>
          <p:cNvSpPr>
            <a:spLocks noGrp="1"/>
          </p:cNvSpPr>
          <p:nvPr>
            <p:ph type="sldNum" sz="quarter" idx="5"/>
          </p:nvPr>
        </p:nvSpPr>
        <p:spPr/>
        <p:txBody>
          <a:bodyPr/>
          <a:lstStyle/>
          <a:p>
            <a:fld id="{27FDDAD7-A41A-4414-8211-C5E2AC7F93EC}" type="slidenum">
              <a:rPr lang="en-US" smtClean="0"/>
              <a:pPr/>
              <a:t>65</a:t>
            </a:fld>
            <a:endParaRPr lang="en-US"/>
          </a:p>
        </p:txBody>
      </p:sp>
    </p:spTree>
    <p:extLst>
      <p:ext uri="{BB962C8B-B14F-4D97-AF65-F5344CB8AC3E}">
        <p14:creationId xmlns:p14="http://schemas.microsoft.com/office/powerpoint/2010/main" val="23925802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Feedback Survey link for copy-paste method </a:t>
            </a:r>
            <a:r>
              <a:rPr lang="en-US">
                <a:sym typeface="Wingdings" panose="05000000000000000000" pitchFamily="2" charset="2"/>
              </a:rPr>
              <a:t> </a:t>
            </a:r>
            <a:r>
              <a:rPr lang="en-US"/>
              <a:t>https://ansys.typeform.com/to/jcattJI5</a:t>
            </a:r>
          </a:p>
        </p:txBody>
      </p:sp>
      <p:sp>
        <p:nvSpPr>
          <p:cNvPr id="4" name="Slide Number Placeholder 3"/>
          <p:cNvSpPr>
            <a:spLocks noGrp="1"/>
          </p:cNvSpPr>
          <p:nvPr>
            <p:ph type="sldNum" sz="quarter" idx="5"/>
          </p:nvPr>
        </p:nvSpPr>
        <p:spPr/>
        <p:txBody>
          <a:bodyPr/>
          <a:lstStyle/>
          <a:p>
            <a:fld id="{27FDDAD7-A41A-4414-8211-C5E2AC7F93EC}" type="slidenum">
              <a:rPr lang="en-US" smtClean="0"/>
              <a:pPr/>
              <a:t>66</a:t>
            </a:fld>
            <a:endParaRPr lang="en-US"/>
          </a:p>
        </p:txBody>
      </p:sp>
    </p:spTree>
    <p:extLst>
      <p:ext uri="{BB962C8B-B14F-4D97-AF65-F5344CB8AC3E}">
        <p14:creationId xmlns:p14="http://schemas.microsoft.com/office/powerpoint/2010/main" val="2775380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[1] </a:t>
            </a:r>
            <a:r>
              <a:rPr lang="en-US" sz="1200" b="0" i="0" kern="1200" dirty="0">
                <a:solidFill>
                  <a:schemeClr val="tx1"/>
                </a:solidFill>
                <a:effectLst/>
                <a:latin typeface="Calibri" panose="020F0502020204030204" pitchFamily="34" charset="0"/>
                <a:ea typeface="+mn-ea"/>
                <a:cs typeface="+mn-cs"/>
              </a:rPr>
              <a:t>https://ansyshelp.ansys.com/account/secured?returnurl=/Views/Secured/corp/v252/en/wb_sim/ds_contact_theory.html?q=penalty%20stiffness</a:t>
            </a:r>
            <a:endParaRPr lang="en-US" dirty="0"/>
          </a:p>
          <a:p>
            <a:pPr>
              <a:buFont typeface="Arial" panose="020B0604020202020204" pitchFamily="34" charset="0"/>
              <a:buChar char="•"/>
            </a:pPr>
            <a:endParaRPr lang="en-US" dirty="0"/>
          </a:p>
          <a:p>
            <a:pPr>
              <a:buFont typeface="Arial" panose="020B0604020202020204" pitchFamily="34" charset="0"/>
              <a:buChar char="•"/>
            </a:pPr>
            <a:r>
              <a:rPr lang="en-US" dirty="0"/>
              <a:t>In explicit dynamics, </a:t>
            </a:r>
            <a:r>
              <a:rPr lang="en-US" b="1" dirty="0"/>
              <a:t>contacts between bodies</a:t>
            </a:r>
            <a:r>
              <a:rPr lang="en-US" dirty="0"/>
              <a:t> are modeled using a </a:t>
            </a:r>
            <a:r>
              <a:rPr lang="en-US" b="1" dirty="0"/>
              <a:t>penalty-based approach</a:t>
            </a:r>
            <a:r>
              <a:rPr lang="en-US" dirty="0"/>
              <a:t>.</a:t>
            </a:r>
          </a:p>
          <a:p>
            <a:pPr>
              <a:buFont typeface="Arial" panose="020B0604020202020204" pitchFamily="34" charset="0"/>
              <a:buChar char="•"/>
            </a:pPr>
            <a:r>
              <a:rPr lang="en-US" dirty="0"/>
              <a:t>When two parts come into contact, a </a:t>
            </a:r>
            <a:r>
              <a:rPr lang="en-US" b="1" dirty="0"/>
              <a:t>force (F)</a:t>
            </a:r>
            <a:r>
              <a:rPr lang="en-US" dirty="0"/>
              <a:t> is applied based on the </a:t>
            </a:r>
            <a:r>
              <a:rPr lang="en-US" b="1" dirty="0"/>
              <a:t>amount of penetration (g)</a:t>
            </a:r>
            <a:r>
              <a:rPr lang="en-US" dirty="0"/>
              <a:t> between a node and an element face.</a:t>
            </a:r>
          </a:p>
          <a:p>
            <a:pPr>
              <a:buFont typeface="Arial" panose="020B0604020202020204" pitchFamily="34" charset="0"/>
              <a:buChar char="•"/>
            </a:pPr>
            <a:r>
              <a:rPr lang="en-US" dirty="0"/>
              <a:t>This contact force acts like a </a:t>
            </a:r>
            <a:r>
              <a:rPr lang="en-US" b="1" dirty="0"/>
              <a:t>stiff spring</a:t>
            </a:r>
            <a:r>
              <a:rPr lang="en-US" dirty="0"/>
              <a:t> (with stiffness </a:t>
            </a:r>
            <a:r>
              <a:rPr lang="en-US" i="1" dirty="0"/>
              <a:t>k</a:t>
            </a:r>
            <a:r>
              <a:rPr lang="en-US" dirty="0"/>
              <a:t>) to resist penetration. But this spring is artificial—it doesn't physically exist; it's just a numerical mechanism.</a:t>
            </a:r>
          </a:p>
          <a:p>
            <a:pPr>
              <a:buFont typeface="Arial" panose="020B0604020202020204" pitchFamily="34" charset="0"/>
              <a:buChar char="•"/>
            </a:pPr>
            <a:r>
              <a:rPr lang="en-US" b="1" dirty="0"/>
              <a:t>Low contact stiffness</a:t>
            </a:r>
            <a:r>
              <a:rPr lang="en-US" dirty="0"/>
              <a:t> can lead to </a:t>
            </a:r>
            <a:r>
              <a:rPr lang="en-US" b="1" dirty="0"/>
              <a:t>excessive penetration</a:t>
            </a:r>
            <a:r>
              <a:rPr lang="en-US" dirty="0"/>
              <a:t>, compromising accuracy. However, </a:t>
            </a:r>
            <a:r>
              <a:rPr lang="en-US" b="1" dirty="0"/>
              <a:t>too high a stiffness</a:t>
            </a:r>
            <a:r>
              <a:rPr lang="en-US" dirty="0"/>
              <a:t> results in </a:t>
            </a:r>
            <a:r>
              <a:rPr lang="en-US" b="1" dirty="0"/>
              <a:t>high-frequency oscillations</a:t>
            </a:r>
            <a:r>
              <a:rPr lang="en-US" dirty="0"/>
              <a:t>, which can destabilize the simulation.</a:t>
            </a:r>
          </a:p>
          <a:p>
            <a:pPr>
              <a:buFont typeface="Arial" panose="020B0604020202020204" pitchFamily="34" charset="0"/>
              <a:buChar char="•"/>
            </a:pPr>
            <a:r>
              <a:rPr lang="en-US" dirty="0"/>
              <a:t>The </a:t>
            </a:r>
            <a:r>
              <a:rPr lang="en-US" b="1" dirty="0"/>
              <a:t>explicit time step size</a:t>
            </a:r>
            <a:r>
              <a:rPr lang="en-US" dirty="0"/>
              <a:t> places an upper limit on contact stiffness—higher stiffness requires smaller time steps for stability.</a:t>
            </a:r>
          </a:p>
          <a:p>
            <a:pPr>
              <a:buFont typeface="Arial" panose="020B0604020202020204" pitchFamily="34" charset="0"/>
              <a:buChar char="•"/>
            </a:pPr>
            <a:r>
              <a:rPr lang="en-US" dirty="0"/>
              <a:t>Choosing the right </a:t>
            </a:r>
            <a:r>
              <a:rPr lang="en-US" b="1" dirty="0"/>
              <a:t>penalty stiffness</a:t>
            </a:r>
            <a:r>
              <a:rPr lang="en-US" dirty="0"/>
              <a:t> is a balance between accuracy and computational efficiency.</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a:p>
        </p:txBody>
      </p:sp>
    </p:spTree>
    <p:extLst>
      <p:ext uri="{BB962C8B-B14F-4D97-AF65-F5344CB8AC3E}">
        <p14:creationId xmlns:p14="http://schemas.microsoft.com/office/powerpoint/2010/main" val="235594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460375" y="719138"/>
            <a:ext cx="6400800" cy="3600450"/>
          </a:xfrm>
          <a:ln/>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731629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 https://ansyshelp.ansys.com/public/account/secured?returnurl=/Views/Secured/corp/v252/en/wb_sim/ds_Contact_Definition.html</a:t>
            </a:r>
            <a:endParaRPr lang="en-US" sz="1200" dirty="0"/>
          </a:p>
          <a:p>
            <a:r>
              <a:rPr lang="en-US" dirty="0"/>
              <a:t>[2] https://www.bing.com/videos/search?q=different+contact+types+in+Ansys+Mechanical&amp;view=detail&amp;mid=07676B9A6C62531608C107676B9A6C62531608C1&amp;FORM=VIRE</a:t>
            </a:r>
          </a:p>
          <a:p>
            <a:r>
              <a:rPr lang="en-US" dirty="0"/>
              <a:t>[3] https://www.bing.com/videos/search?q=different+contact+types+in+Ansys+Mechanical&amp;view=detail&amp;mid=5F43CFD3F61EB1D6A3B05F43CFD3F61EB1D6A3B0&amp;FORM=VIRE</a:t>
            </a:r>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a:p>
        </p:txBody>
      </p:sp>
    </p:spTree>
    <p:extLst>
      <p:ext uri="{BB962C8B-B14F-4D97-AF65-F5344CB8AC3E}">
        <p14:creationId xmlns:p14="http://schemas.microsoft.com/office/powerpoint/2010/main" val="13830073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a:t>In Explicit Dynamics, the </a:t>
            </a:r>
            <a:r>
              <a:rPr lang="en-US" b="1"/>
              <a:t>solver automatically detects contact</a:t>
            </a:r>
            <a:r>
              <a:rPr lang="en-US"/>
              <a:t> between nodes and faces across all bodies in the model—this is powerful but can be </a:t>
            </a:r>
            <a:r>
              <a:rPr lang="en-US" b="1"/>
              <a:t>computationally expensive</a:t>
            </a:r>
            <a:r>
              <a:rPr lang="en-US"/>
              <a:t>.</a:t>
            </a:r>
          </a:p>
          <a:p>
            <a:pPr>
              <a:buNone/>
            </a:pPr>
            <a:r>
              <a:rPr lang="en-US"/>
              <a:t>By default, </a:t>
            </a:r>
            <a:r>
              <a:rPr lang="en-US" b="1"/>
              <a:t>all bodies</a:t>
            </a:r>
            <a:r>
              <a:rPr lang="en-US"/>
              <a:t> are included in contact detection. For large or complex assemblies, it’s best practice to </a:t>
            </a:r>
            <a:r>
              <a:rPr lang="en-US" b="1"/>
              <a:t>manually scope</a:t>
            </a:r>
            <a:r>
              <a:rPr lang="en-US"/>
              <a:t> contact to regions where interaction is expected.</a:t>
            </a:r>
          </a:p>
          <a:p>
            <a:pPr>
              <a:buNone/>
            </a:pPr>
            <a:r>
              <a:rPr lang="en-US"/>
              <a:t>Default contact behavior is </a:t>
            </a:r>
            <a:r>
              <a:rPr lang="en-US" b="1"/>
              <a:t>frictionless</a:t>
            </a:r>
            <a:r>
              <a:rPr lang="en-US"/>
              <a:t>, but </a:t>
            </a:r>
            <a:r>
              <a:rPr lang="en-US" b="1"/>
              <a:t>frictional contact</a:t>
            </a:r>
            <a:r>
              <a:rPr lang="en-US"/>
              <a:t> is typically more realistic for physical simulations.</a:t>
            </a:r>
          </a:p>
          <a:p>
            <a:pPr>
              <a:buNone/>
            </a:pPr>
            <a:r>
              <a:rPr lang="en-US" b="1"/>
              <a:t>Reinforcement contact</a:t>
            </a:r>
            <a:r>
              <a:rPr lang="en-US"/>
              <a:t> is used in special cases like </a:t>
            </a:r>
            <a:r>
              <a:rPr lang="en-US" b="1"/>
              <a:t>concrete or tire modeling</a:t>
            </a:r>
            <a:r>
              <a:rPr lang="en-US"/>
              <a:t>, connecting line bodies (like rebar or cords) to solids. Line mesh should match the solid mesh size for accuracy.</a:t>
            </a:r>
          </a:p>
          <a:p>
            <a:r>
              <a:rPr lang="en-US" b="1"/>
              <a:t>Bonded contact</a:t>
            </a:r>
            <a:r>
              <a:rPr lang="en-US"/>
              <a:t>, though listed, is </a:t>
            </a:r>
            <a:r>
              <a:rPr lang="en-US" b="1"/>
              <a:t>not supported</a:t>
            </a:r>
            <a:r>
              <a:rPr lang="en-US"/>
              <a:t> in Explicit Dynamics.</a:t>
            </a:r>
          </a:p>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a:p>
        </p:txBody>
      </p:sp>
    </p:spTree>
    <p:extLst>
      <p:ext uri="{BB962C8B-B14F-4D97-AF65-F5344CB8AC3E}">
        <p14:creationId xmlns:p14="http://schemas.microsoft.com/office/powerpoint/2010/main" val="165814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Contact Enforcement Methods in Ansys Mechanical Software</a:t>
            </a:r>
          </a:p>
          <a:p>
            <a:r>
              <a:rPr lang="en-US" dirty="0"/>
              <a:t>These methods control how contact constraints are enforced between surfaces:</a:t>
            </a:r>
          </a:p>
          <a:p>
            <a:r>
              <a:rPr lang="en-US" b="1" dirty="0"/>
              <a:t>Penalty Method</a:t>
            </a:r>
            <a:endParaRPr lang="en-US" dirty="0"/>
          </a:p>
          <a:p>
            <a:pPr lvl="1"/>
            <a:r>
              <a:rPr lang="en-US" dirty="0"/>
              <a:t>Allows small penetration between contact surfaces.</a:t>
            </a:r>
          </a:p>
          <a:p>
            <a:pPr lvl="1"/>
            <a:r>
              <a:rPr lang="en-US" dirty="0"/>
              <a:t>Contact force = penetration × contact stiffness.</a:t>
            </a:r>
          </a:p>
          <a:p>
            <a:pPr lvl="1"/>
            <a:r>
              <a:rPr lang="en-US" dirty="0"/>
              <a:t>Fast and stable, suitable for most nonlinear and explicit problems.</a:t>
            </a:r>
          </a:p>
          <a:p>
            <a:pPr lvl="1"/>
            <a:r>
              <a:rPr lang="en-US" dirty="0"/>
              <a:t>Commonly used in </a:t>
            </a:r>
            <a:r>
              <a:rPr lang="en-US" i="1" dirty="0"/>
              <a:t>Explicit Dynamics (LS-DYNA)</a:t>
            </a:r>
            <a:r>
              <a:rPr lang="en-US" dirty="0"/>
              <a:t>.</a:t>
            </a:r>
          </a:p>
          <a:p>
            <a:r>
              <a:rPr lang="en-US" b="1" dirty="0"/>
              <a:t>Augmented Lagrange</a:t>
            </a:r>
            <a:endParaRPr lang="en-US" dirty="0"/>
          </a:p>
          <a:p>
            <a:pPr lvl="1"/>
            <a:r>
              <a:rPr lang="en-US" dirty="0"/>
              <a:t>Iteratively adjusts contact pressure to minimize penetration.</a:t>
            </a:r>
          </a:p>
          <a:p>
            <a:pPr lvl="1"/>
            <a:r>
              <a:rPr lang="en-US" dirty="0"/>
              <a:t>More accurate than penalty but with slightly higher computational cost.</a:t>
            </a:r>
          </a:p>
          <a:p>
            <a:pPr lvl="1"/>
            <a:r>
              <a:rPr lang="en-US" dirty="0"/>
              <a:t>Useful for static or quasi-static contact problems where convergence matters.</a:t>
            </a:r>
          </a:p>
          <a:p>
            <a:r>
              <a:rPr lang="en-US" b="1" dirty="0"/>
              <a:t>Normal Lagrange</a:t>
            </a:r>
            <a:endParaRPr lang="en-US" dirty="0"/>
          </a:p>
          <a:p>
            <a:pPr lvl="1"/>
            <a:r>
              <a:rPr lang="en-US" dirty="0"/>
              <a:t>Enforces zero penetration strictly by introducing additional constraint equations.</a:t>
            </a:r>
          </a:p>
          <a:p>
            <a:pPr lvl="1"/>
            <a:r>
              <a:rPr lang="en-US" dirty="0"/>
              <a:t>No penetration, but can increase system size and reduce numerical stability.</a:t>
            </a:r>
          </a:p>
          <a:p>
            <a:pPr lvl="1"/>
            <a:r>
              <a:rPr lang="en-US" dirty="0"/>
              <a:t>Best for small deformation or linear contact cases.</a:t>
            </a:r>
          </a:p>
          <a:p>
            <a:r>
              <a:rPr lang="en-US" b="1" dirty="0"/>
              <a:t>Pure Lagrange (or Full Lagrange Multiplier)</a:t>
            </a:r>
            <a:endParaRPr lang="en-US" dirty="0"/>
          </a:p>
          <a:p>
            <a:pPr lvl="1"/>
            <a:r>
              <a:rPr lang="en-US" dirty="0"/>
              <a:t>Enforces both normal and tangential contact constraints exactly.</a:t>
            </a:r>
          </a:p>
          <a:p>
            <a:pPr lvl="1"/>
            <a:r>
              <a:rPr lang="en-US" dirty="0"/>
              <a:t>Very accurate but computationally expensive and prone to convergence issues.</a:t>
            </a:r>
          </a:p>
          <a:p>
            <a:pPr lvl="1"/>
            <a:r>
              <a:rPr lang="en-US" dirty="0"/>
              <a:t>Rarely used in large deformation or impact analyses.</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11</a:t>
            </a:fld>
            <a:endParaRPr lang="en-US"/>
          </a:p>
        </p:txBody>
      </p:sp>
    </p:spTree>
    <p:extLst>
      <p:ext uri="{BB962C8B-B14F-4D97-AF65-F5344CB8AC3E}">
        <p14:creationId xmlns:p14="http://schemas.microsoft.com/office/powerpoint/2010/main" val="2813428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hyperlink" Target="http://www.ansys.com/education-resources" TargetMode="External"/><Relationship Id="rId2" Type="http://schemas.openxmlformats.org/officeDocument/2006/relationships/hyperlink" Target="https://www.ansys.com/academic/terms-and-conditions" TargetMode="External"/><Relationship Id="rId1" Type="http://schemas.openxmlformats.org/officeDocument/2006/relationships/slideMaster" Target="../slideMasters/slideMaster1.xml"/><Relationship Id="rId4" Type="http://schemas.openxmlformats.org/officeDocument/2006/relationships/hyperlink" Target="mailto:education@ansys.com" TargetMode="Externa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ansys.sharepoint.com/sites/AcademicDevelopmentTeam/Lists/Content%20Development%20Pipeline/AllItems.aspx" TargetMode="External"/><Relationship Id="rId2" Type="http://schemas.openxmlformats.org/officeDocument/2006/relationships/hyperlink" Target="https://ansys-my.sharepoint.com/:f:/r/personal/kaitlin_tyler_ansys_com/Documents/Digital%20Learning%20Content/1.%20AERs/00.%20MARKETING%20REVIEW%20SUBMISSION%20FOLDER?csf=1&amp;web=1&amp;e=VCK0Fc"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390268284"/>
      </p:ext>
    </p:extLst>
  </p:cSld>
  <p:clrMapOvr>
    <a:masterClrMapping/>
  </p:clrMapOvr>
  <p:extLst>
    <p:ext uri="{DCECCB84-F9BA-43D5-87BE-67443E8EF086}">
      <p15:sldGuideLst xmlns:p15="http://schemas.microsoft.com/office/powerpoint/2012/main">
        <p15:guide id="3" orient="horz" pos="1584" userDrawn="1">
          <p15:clr>
            <a:srgbClr val="FBAE40"/>
          </p15:clr>
        </p15:guide>
        <p15:guide id="4"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11487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30407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56273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0948901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799053"/>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2026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The full Academic Terms &amp; Conditions can be found using </a:t>
            </a:r>
            <a:r>
              <a:rPr lang="en-US" sz="1400" i="0" kern="1200" dirty="0">
                <a:solidFill>
                  <a:srgbClr val="201F1E"/>
                </a:solidFill>
                <a:effectLst/>
                <a:latin typeface="+mn-lt"/>
                <a:ea typeface="Times New Roman" panose="02020603050405020304" pitchFamily="18" charset="0"/>
                <a:cs typeface="Times New Roman" panose="02020603050405020304" pitchFamily="18" charset="0"/>
                <a:hlinkClick r:id="rId2"/>
              </a:rPr>
              <a:t>this link</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engineering and design concepts via Ansys software.</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3"/>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4"/>
              </a:rPr>
              <a:t>education@ansys.com</a:t>
            </a:r>
            <a:endParaRPr lang="en-US" sz="1400" b="0" i="0" u="none" strike="noStrike" baseline="0" dirty="0">
              <a:solidFill>
                <a:srgbClr val="0000FF"/>
              </a:solidFill>
              <a:latin typeface="Calibri" panose="020F0502020204030204" pitchFamily="34" charset="0"/>
            </a:endParaRPr>
          </a:p>
          <a:p>
            <a:endParaRPr lang="en-US" sz="1600" dirty="0">
              <a:latin typeface="+mj-lt"/>
            </a:endParaRPr>
          </a:p>
        </p:txBody>
      </p:sp>
    </p:spTree>
    <p:extLst>
      <p:ext uri="{BB962C8B-B14F-4D97-AF65-F5344CB8AC3E}">
        <p14:creationId xmlns:p14="http://schemas.microsoft.com/office/powerpoint/2010/main" val="25671762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970377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cSld name="Section Header">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400EB2E1-BA5A-B78B-9AF8-9CE1C05C89C6}"/>
              </a:ext>
            </a:extLst>
          </p:cNvPr>
          <p:cNvSpPr/>
          <p:nvPr userDrawn="1"/>
        </p:nvSpPr>
        <p:spPr>
          <a:xfrm>
            <a:off x="2530" y="-3101"/>
            <a:ext cx="2708271" cy="6537951"/>
          </a:xfrm>
          <a:custGeom>
            <a:avLst/>
            <a:gdLst>
              <a:gd name="connsiteX0" fmla="*/ 0 w 2708271"/>
              <a:gd name="connsiteY0" fmla="*/ 0 h 6537951"/>
              <a:gd name="connsiteX1" fmla="*/ 0 w 2708271"/>
              <a:gd name="connsiteY1" fmla="*/ 6537952 h 6537951"/>
              <a:gd name="connsiteX2" fmla="*/ 2708272 w 2708271"/>
              <a:gd name="connsiteY2" fmla="*/ 0 h 6537951"/>
            </a:gdLst>
            <a:ahLst/>
            <a:cxnLst>
              <a:cxn ang="0">
                <a:pos x="connsiteX0" y="connsiteY0"/>
              </a:cxn>
              <a:cxn ang="0">
                <a:pos x="connsiteX1" y="connsiteY1"/>
              </a:cxn>
              <a:cxn ang="0">
                <a:pos x="connsiteX2" y="connsiteY2"/>
              </a:cxn>
            </a:cxnLst>
            <a:rect l="l" t="t" r="r" b="b"/>
            <a:pathLst>
              <a:path w="2708271" h="6537951">
                <a:moveTo>
                  <a:pt x="0" y="0"/>
                </a:moveTo>
                <a:lnTo>
                  <a:pt x="0" y="6537952"/>
                </a:lnTo>
                <a:lnTo>
                  <a:pt x="2708272" y="0"/>
                </a:lnTo>
                <a:close/>
              </a:path>
            </a:pathLst>
          </a:custGeom>
          <a:gradFill>
            <a:gsLst>
              <a:gs pos="0">
                <a:srgbClr val="D9D8D6"/>
              </a:gs>
              <a:gs pos="100000">
                <a:srgbClr val="FFFFFF">
                  <a:alpha val="0"/>
                </a:srgbClr>
              </a:gs>
            </a:gsLst>
            <a:lin ang="5400000" scaled="1"/>
          </a:gradFill>
          <a:ln w="634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4E208484-F16C-2E61-42F6-5CCE368D4C24}"/>
              </a:ext>
            </a:extLst>
          </p:cNvPr>
          <p:cNvSpPr/>
          <p:nvPr userDrawn="1"/>
        </p:nvSpPr>
        <p:spPr>
          <a:xfrm>
            <a:off x="9481163" y="316938"/>
            <a:ext cx="2708271" cy="6537951"/>
          </a:xfrm>
          <a:custGeom>
            <a:avLst/>
            <a:gdLst>
              <a:gd name="connsiteX0" fmla="*/ 2708272 w 2708271"/>
              <a:gd name="connsiteY0" fmla="*/ 6537952 h 6537951"/>
              <a:gd name="connsiteX1" fmla="*/ 2708272 w 2708271"/>
              <a:gd name="connsiteY1" fmla="*/ 0 h 6537951"/>
              <a:gd name="connsiteX2" fmla="*/ 0 w 2708271"/>
              <a:gd name="connsiteY2" fmla="*/ 6537952 h 6537951"/>
            </a:gdLst>
            <a:ahLst/>
            <a:cxnLst>
              <a:cxn ang="0">
                <a:pos x="connsiteX0" y="connsiteY0"/>
              </a:cxn>
              <a:cxn ang="0">
                <a:pos x="connsiteX1" y="connsiteY1"/>
              </a:cxn>
              <a:cxn ang="0">
                <a:pos x="connsiteX2" y="connsiteY2"/>
              </a:cxn>
            </a:cxnLst>
            <a:rect l="l" t="t" r="r" b="b"/>
            <a:pathLst>
              <a:path w="2708271" h="6537951">
                <a:moveTo>
                  <a:pt x="2708272" y="6537952"/>
                </a:moveTo>
                <a:lnTo>
                  <a:pt x="2708272" y="0"/>
                </a:lnTo>
                <a:lnTo>
                  <a:pt x="0" y="6537952"/>
                </a:lnTo>
                <a:close/>
              </a:path>
            </a:pathLst>
          </a:custGeom>
          <a:gradFill>
            <a:gsLst>
              <a:gs pos="0">
                <a:srgbClr val="D9D8D6"/>
              </a:gs>
              <a:gs pos="57290">
                <a:srgbClr val="FFFFFF">
                  <a:alpha val="0"/>
                </a:srgbClr>
              </a:gs>
            </a:gsLst>
            <a:lin ang="16200000" scaled="1"/>
          </a:gradFill>
          <a:ln w="6345" cap="flat">
            <a:noFill/>
            <a:prstDash val="solid"/>
            <a:miter/>
          </a:ln>
        </p:spPr>
        <p:txBody>
          <a:bodyPr rtlCol="0" anchor="ctr"/>
          <a:lstStyle/>
          <a:p>
            <a:endParaRPr lang="en-US"/>
          </a:p>
        </p:txBody>
      </p:sp>
      <p:sp>
        <p:nvSpPr>
          <p:cNvPr id="2" name="Title 1"/>
          <p:cNvSpPr>
            <a:spLocks noGrp="1"/>
          </p:cNvSpPr>
          <p:nvPr userDrawn="1">
            <p:ph type="title"/>
          </p:nvPr>
        </p:nvSpPr>
        <p:spPr>
          <a:xfrm>
            <a:off x="1066800" y="3047999"/>
            <a:ext cx="10058400" cy="1524001"/>
          </a:xfrm>
        </p:spPr>
        <p:txBody>
          <a:bodyPr anchor="t" anchorCtr="0"/>
          <a:lstStyle>
            <a:lvl1pPr algn="ctr">
              <a:defRPr sz="4400">
                <a:solidFill>
                  <a:schemeClr val="tx1"/>
                </a:solidFill>
              </a:defRPr>
            </a:lvl1pPr>
          </a:lstStyle>
          <a:p>
            <a:r>
              <a:rPr lang="en-US"/>
              <a:t>Click to edit Master title style</a:t>
            </a:r>
          </a:p>
        </p:txBody>
      </p:sp>
      <p:sp>
        <p:nvSpPr>
          <p:cNvPr id="3" name="Text Placeholder 2"/>
          <p:cNvSpPr>
            <a:spLocks noGrp="1"/>
          </p:cNvSpPr>
          <p:nvPr userDrawn="1">
            <p:ph type="body" idx="1"/>
          </p:nvPr>
        </p:nvSpPr>
        <p:spPr>
          <a:xfrm>
            <a:off x="2713327" y="4970463"/>
            <a:ext cx="6766053" cy="744537"/>
          </a:xfrm>
        </p:spPr>
        <p:txBody>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TextBox 8">
            <a:extLst>
              <a:ext uri="{FF2B5EF4-FFF2-40B4-BE49-F238E27FC236}">
                <a16:creationId xmlns:a16="http://schemas.microsoft.com/office/drawing/2014/main" id="{BF64FD8F-300F-2774-61A4-6A1CA239C933}"/>
              </a:ext>
            </a:extLst>
          </p:cNvPr>
          <p:cNvSpPr txBox="1"/>
          <p:nvPr userDrawn="1"/>
        </p:nvSpPr>
        <p:spPr>
          <a:xfrm>
            <a:off x="3351015" y="6515620"/>
            <a:ext cx="5486400" cy="189980"/>
          </a:xfrm>
          <a:prstGeom prst="rect">
            <a:avLst/>
          </a:prstGeom>
          <a:noFill/>
        </p:spPr>
        <p:txBody>
          <a:bodyPr wrap="square" lIns="0" tIns="0" rIns="0" bIns="0" rtlCol="0" anchor="b">
            <a:noAutofit/>
          </a:bodyPr>
          <a:lstStyle/>
          <a:p>
            <a:pPr algn="ctr"/>
            <a:r>
              <a:rPr lang="en-US" sz="1000" dirty="0">
                <a:solidFill>
                  <a:srgbClr val="999999"/>
                </a:solidFill>
              </a:rPr>
              <a:t>©</a:t>
            </a:r>
            <a:fld id="{C9B44192-EA88-A449-9D23-2AE65D60B789}" type="datetimeyyyy">
              <a:rPr lang="en-US" sz="1000" smtClean="0">
                <a:solidFill>
                  <a:srgbClr val="999999"/>
                </a:solidFill>
              </a:rPr>
              <a:t>2026</a:t>
            </a:fld>
            <a:r>
              <a:rPr lang="en-US" sz="1000" dirty="0">
                <a:solidFill>
                  <a:srgbClr val="999999"/>
                </a:solidFill>
              </a:rPr>
              <a:t> ANSYS, Inc.</a:t>
            </a:r>
          </a:p>
        </p:txBody>
      </p:sp>
      <p:pic>
        <p:nvPicPr>
          <p:cNvPr id="5" name="Picture 4">
            <a:extLst>
              <a:ext uri="{FF2B5EF4-FFF2-40B4-BE49-F238E27FC236}">
                <a16:creationId xmlns:a16="http://schemas.microsoft.com/office/drawing/2014/main" id="{0B545D9B-ED8B-2866-D826-5843B2DEBE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07178" y="1225269"/>
            <a:ext cx="1777645" cy="914400"/>
          </a:xfrm>
          <a:prstGeom prst="rect">
            <a:avLst/>
          </a:prstGeom>
        </p:spPr>
      </p:pic>
    </p:spTree>
    <p:extLst>
      <p:ext uri="{BB962C8B-B14F-4D97-AF65-F5344CB8AC3E}">
        <p14:creationId xmlns:p14="http://schemas.microsoft.com/office/powerpoint/2010/main" val="39429133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385842" y="1143000"/>
            <a:ext cx="11196558" cy="5334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3802056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295400"/>
            <a:ext cx="1097280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0684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5419420"/>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a:p>
        </p:txBody>
      </p:sp>
    </p:spTree>
    <p:extLst>
      <p:ext uri="{BB962C8B-B14F-4D97-AF65-F5344CB8AC3E}">
        <p14:creationId xmlns:p14="http://schemas.microsoft.com/office/powerpoint/2010/main" val="1101846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hecklis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EF18AD-72D0-A088-8C9C-E0ED35491A8D}"/>
              </a:ext>
            </a:extLst>
          </p:cNvPr>
          <p:cNvSpPr>
            <a:spLocks noGrp="1"/>
          </p:cNvSpPr>
          <p:nvPr>
            <p:ph type="sldNum" sz="quarter" idx="10"/>
          </p:nvPr>
        </p:nvSpPr>
        <p:spPr/>
        <p:txBody>
          <a:bodyPr/>
          <a:lstStyle/>
          <a:p>
            <a:fld id="{F0D23093-2AB0-F74C-B865-1A12A15B650E}" type="slidenum">
              <a:rPr lang="en-US" smtClean="0"/>
              <a:pPr/>
              <a:t>‹#›</a:t>
            </a:fld>
            <a:endParaRPr lang="en-US"/>
          </a:p>
        </p:txBody>
      </p:sp>
      <p:sp>
        <p:nvSpPr>
          <p:cNvPr id="50" name="TextBox 49">
            <a:extLst>
              <a:ext uri="{FF2B5EF4-FFF2-40B4-BE49-F238E27FC236}">
                <a16:creationId xmlns:a16="http://schemas.microsoft.com/office/drawing/2014/main" id="{0FF5CC29-E70A-42E0-E10D-676414208801}"/>
              </a:ext>
            </a:extLst>
          </p:cNvPr>
          <p:cNvSpPr txBox="1"/>
          <p:nvPr/>
        </p:nvSpPr>
        <p:spPr>
          <a:xfrm>
            <a:off x="533400" y="207005"/>
            <a:ext cx="9144000" cy="584775"/>
          </a:xfrm>
          <a:prstGeom prst="rect">
            <a:avLst/>
          </a:prstGeom>
          <a:noFill/>
        </p:spPr>
        <p:txBody>
          <a:bodyPr wrap="square">
            <a:spAutoFit/>
          </a:bodyPr>
          <a:lstStyle/>
          <a:p>
            <a:r>
              <a:rPr lang="en-US" sz="3200" dirty="0"/>
              <a:t>Resource Submission Checklist &amp; Process</a:t>
            </a:r>
          </a:p>
        </p:txBody>
      </p:sp>
      <p:grpSp>
        <p:nvGrpSpPr>
          <p:cNvPr id="46" name="Group 45">
            <a:extLst>
              <a:ext uri="{FF2B5EF4-FFF2-40B4-BE49-F238E27FC236}">
                <a16:creationId xmlns:a16="http://schemas.microsoft.com/office/drawing/2014/main" id="{D38A8E9C-12A4-7ED4-C180-3666143E5674}"/>
              </a:ext>
            </a:extLst>
          </p:cNvPr>
          <p:cNvGrpSpPr/>
          <p:nvPr/>
        </p:nvGrpSpPr>
        <p:grpSpPr>
          <a:xfrm>
            <a:off x="468573" y="2008728"/>
            <a:ext cx="3505200" cy="369332"/>
            <a:chOff x="533400" y="1115298"/>
            <a:chExt cx="3505200" cy="369332"/>
          </a:xfrm>
        </p:grpSpPr>
        <p:sp>
          <p:nvSpPr>
            <p:cNvPr id="47" name="Rectangle 46">
              <a:extLst>
                <a:ext uri="{FF2B5EF4-FFF2-40B4-BE49-F238E27FC236}">
                  <a16:creationId xmlns:a16="http://schemas.microsoft.com/office/drawing/2014/main" id="{B17A6E40-190B-2212-058B-0C1AA1829582}"/>
                </a:ext>
              </a:extLst>
            </p:cNvPr>
            <p:cNvSpPr/>
            <p:nvPr/>
          </p:nvSpPr>
          <p:spPr>
            <a:xfrm>
              <a:off x="533400" y="114300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8" name="TextBox 47">
              <a:extLst>
                <a:ext uri="{FF2B5EF4-FFF2-40B4-BE49-F238E27FC236}">
                  <a16:creationId xmlns:a16="http://schemas.microsoft.com/office/drawing/2014/main" id="{FC66C7B7-CC7B-3EB2-A5A4-38F2B646F8DC}"/>
                </a:ext>
              </a:extLst>
            </p:cNvPr>
            <p:cNvSpPr txBox="1"/>
            <p:nvPr/>
          </p:nvSpPr>
          <p:spPr>
            <a:xfrm>
              <a:off x="1078900" y="1115298"/>
              <a:ext cx="2959700" cy="369332"/>
            </a:xfrm>
            <a:prstGeom prst="rect">
              <a:avLst/>
            </a:prstGeom>
            <a:noFill/>
          </p:spPr>
          <p:txBody>
            <a:bodyPr wrap="square" rtlCol="0">
              <a:spAutoFit/>
            </a:bodyPr>
            <a:lstStyle/>
            <a:p>
              <a:r>
                <a:rPr lang="en-US" dirty="0"/>
                <a:t>Resource final draft</a:t>
              </a:r>
            </a:p>
          </p:txBody>
        </p:sp>
      </p:grpSp>
      <p:grpSp>
        <p:nvGrpSpPr>
          <p:cNvPr id="49" name="Group 48">
            <a:extLst>
              <a:ext uri="{FF2B5EF4-FFF2-40B4-BE49-F238E27FC236}">
                <a16:creationId xmlns:a16="http://schemas.microsoft.com/office/drawing/2014/main" id="{50E7B9E5-9A29-516E-0BC4-AF3DDB21EA8E}"/>
              </a:ext>
            </a:extLst>
          </p:cNvPr>
          <p:cNvGrpSpPr/>
          <p:nvPr/>
        </p:nvGrpSpPr>
        <p:grpSpPr>
          <a:xfrm>
            <a:off x="468573" y="2966086"/>
            <a:ext cx="5480554" cy="584775"/>
            <a:chOff x="533400" y="2981374"/>
            <a:chExt cx="5480554" cy="584775"/>
          </a:xfrm>
        </p:grpSpPr>
        <p:sp>
          <p:nvSpPr>
            <p:cNvPr id="51" name="Rectangle 50">
              <a:extLst>
                <a:ext uri="{FF2B5EF4-FFF2-40B4-BE49-F238E27FC236}">
                  <a16:creationId xmlns:a16="http://schemas.microsoft.com/office/drawing/2014/main" id="{304D57DD-30EB-6AF5-051D-31705F3C7A97}"/>
                </a:ext>
              </a:extLst>
            </p:cNvPr>
            <p:cNvSpPr/>
            <p:nvPr/>
          </p:nvSpPr>
          <p:spPr>
            <a:xfrm>
              <a:off x="533400" y="312136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2" name="TextBox 51">
              <a:extLst>
                <a:ext uri="{FF2B5EF4-FFF2-40B4-BE49-F238E27FC236}">
                  <a16:creationId xmlns:a16="http://schemas.microsoft.com/office/drawing/2014/main" id="{30702621-5FDF-11A0-51A1-C4B919B7F21F}"/>
                </a:ext>
              </a:extLst>
            </p:cNvPr>
            <p:cNvSpPr txBox="1"/>
            <p:nvPr/>
          </p:nvSpPr>
          <p:spPr>
            <a:xfrm>
              <a:off x="1073054" y="2981374"/>
              <a:ext cx="4940900" cy="584775"/>
            </a:xfrm>
            <a:prstGeom prst="rect">
              <a:avLst/>
            </a:prstGeom>
            <a:noFill/>
          </p:spPr>
          <p:txBody>
            <a:bodyPr wrap="square" rtlCol="0">
              <a:spAutoFit/>
            </a:bodyPr>
            <a:lstStyle/>
            <a:p>
              <a:r>
                <a:rPr lang="en-US" dirty="0"/>
                <a:t>Resource development software files </a:t>
              </a:r>
              <a:br>
                <a:rPr lang="en-US" dirty="0"/>
              </a:br>
              <a:r>
                <a:rPr lang="en-US" sz="1400" dirty="0">
                  <a:solidFill>
                    <a:schemeClr val="bg1">
                      <a:lumMod val="50000"/>
                    </a:schemeClr>
                  </a:solidFill>
                </a:rPr>
                <a:t>(make clear if any should be uploaded with resource document)</a:t>
              </a:r>
              <a:r>
                <a:rPr lang="en-US" sz="1400" dirty="0"/>
                <a:t> </a:t>
              </a:r>
              <a:endParaRPr lang="en-US" dirty="0">
                <a:solidFill>
                  <a:schemeClr val="bg1">
                    <a:lumMod val="50000"/>
                  </a:schemeClr>
                </a:solidFill>
              </a:endParaRPr>
            </a:p>
          </p:txBody>
        </p:sp>
      </p:grpSp>
      <p:grpSp>
        <p:nvGrpSpPr>
          <p:cNvPr id="53" name="Group 52">
            <a:extLst>
              <a:ext uri="{FF2B5EF4-FFF2-40B4-BE49-F238E27FC236}">
                <a16:creationId xmlns:a16="http://schemas.microsoft.com/office/drawing/2014/main" id="{11A9581D-1B18-28F4-ED06-4F450E17480A}"/>
              </a:ext>
            </a:extLst>
          </p:cNvPr>
          <p:cNvGrpSpPr/>
          <p:nvPr/>
        </p:nvGrpSpPr>
        <p:grpSpPr>
          <a:xfrm>
            <a:off x="468573" y="3613194"/>
            <a:ext cx="2286000" cy="369332"/>
            <a:chOff x="533400" y="3627060"/>
            <a:chExt cx="2286000" cy="369332"/>
          </a:xfrm>
        </p:grpSpPr>
        <p:sp>
          <p:nvSpPr>
            <p:cNvPr id="54" name="Rectangle 53">
              <a:extLst>
                <a:ext uri="{FF2B5EF4-FFF2-40B4-BE49-F238E27FC236}">
                  <a16:creationId xmlns:a16="http://schemas.microsoft.com/office/drawing/2014/main" id="{049168FB-0DF7-11B7-D7A1-F606575ED0BB}"/>
                </a:ext>
              </a:extLst>
            </p:cNvPr>
            <p:cNvSpPr/>
            <p:nvPr/>
          </p:nvSpPr>
          <p:spPr>
            <a:xfrm>
              <a:off x="533400" y="3657034"/>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5" name="TextBox 54">
              <a:extLst>
                <a:ext uri="{FF2B5EF4-FFF2-40B4-BE49-F238E27FC236}">
                  <a16:creationId xmlns:a16="http://schemas.microsoft.com/office/drawing/2014/main" id="{460B5F0D-BE7C-331B-A066-7D63F511BA7E}"/>
                </a:ext>
              </a:extLst>
            </p:cNvPr>
            <p:cNvSpPr txBox="1"/>
            <p:nvPr/>
          </p:nvSpPr>
          <p:spPr>
            <a:xfrm>
              <a:off x="1078900" y="3627060"/>
              <a:ext cx="1740500" cy="369332"/>
            </a:xfrm>
            <a:prstGeom prst="rect">
              <a:avLst/>
            </a:prstGeom>
            <a:noFill/>
          </p:spPr>
          <p:txBody>
            <a:bodyPr wrap="square" rtlCol="0">
              <a:spAutoFit/>
            </a:bodyPr>
            <a:lstStyle/>
            <a:p>
              <a:r>
                <a:rPr lang="en-US" dirty="0"/>
                <a:t>Webpage image</a:t>
              </a:r>
              <a:endParaRPr lang="en-US" dirty="0">
                <a:solidFill>
                  <a:schemeClr val="bg1">
                    <a:lumMod val="50000"/>
                  </a:schemeClr>
                </a:solidFill>
              </a:endParaRPr>
            </a:p>
          </p:txBody>
        </p:sp>
      </p:grpSp>
      <p:grpSp>
        <p:nvGrpSpPr>
          <p:cNvPr id="56" name="Group 55">
            <a:extLst>
              <a:ext uri="{FF2B5EF4-FFF2-40B4-BE49-F238E27FC236}">
                <a16:creationId xmlns:a16="http://schemas.microsoft.com/office/drawing/2014/main" id="{E207857D-BAEF-8CEC-9A64-0BF09E4C47A9}"/>
              </a:ext>
            </a:extLst>
          </p:cNvPr>
          <p:cNvGrpSpPr/>
          <p:nvPr/>
        </p:nvGrpSpPr>
        <p:grpSpPr>
          <a:xfrm>
            <a:off x="468573" y="4682836"/>
            <a:ext cx="4876800" cy="369332"/>
            <a:chOff x="533400" y="4659868"/>
            <a:chExt cx="4876800" cy="369332"/>
          </a:xfrm>
        </p:grpSpPr>
        <p:sp>
          <p:nvSpPr>
            <p:cNvPr id="57" name="Rectangle 56">
              <a:extLst>
                <a:ext uri="{FF2B5EF4-FFF2-40B4-BE49-F238E27FC236}">
                  <a16:creationId xmlns:a16="http://schemas.microsoft.com/office/drawing/2014/main" id="{C477D265-6D03-A75F-F36A-D9D3AD81D1EC}"/>
                </a:ext>
              </a:extLst>
            </p:cNvPr>
            <p:cNvSpPr/>
            <p:nvPr/>
          </p:nvSpPr>
          <p:spPr>
            <a:xfrm>
              <a:off x="533400" y="468757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8" name="TextBox 57">
              <a:extLst>
                <a:ext uri="{FF2B5EF4-FFF2-40B4-BE49-F238E27FC236}">
                  <a16:creationId xmlns:a16="http://schemas.microsoft.com/office/drawing/2014/main" id="{DDBD2DE5-7ADC-9B87-F7E9-7816CC4CD2FC}"/>
                </a:ext>
              </a:extLst>
            </p:cNvPr>
            <p:cNvSpPr txBox="1"/>
            <p:nvPr/>
          </p:nvSpPr>
          <p:spPr>
            <a:xfrm>
              <a:off x="1078900" y="4659868"/>
              <a:ext cx="4331300" cy="369332"/>
            </a:xfrm>
            <a:prstGeom prst="rect">
              <a:avLst/>
            </a:prstGeom>
            <a:noFill/>
          </p:spPr>
          <p:txBody>
            <a:bodyPr wrap="square" rtlCol="0">
              <a:spAutoFit/>
            </a:bodyPr>
            <a:lstStyle/>
            <a:p>
              <a:r>
                <a:rPr lang="en-US" dirty="0"/>
                <a:t>Completed Marketing content document</a:t>
              </a:r>
            </a:p>
          </p:txBody>
        </p:sp>
      </p:grpSp>
      <p:grpSp>
        <p:nvGrpSpPr>
          <p:cNvPr id="59" name="Group 58">
            <a:extLst>
              <a:ext uri="{FF2B5EF4-FFF2-40B4-BE49-F238E27FC236}">
                <a16:creationId xmlns:a16="http://schemas.microsoft.com/office/drawing/2014/main" id="{6A2DF809-2E23-6342-6A4F-49B1267C68AF}"/>
              </a:ext>
            </a:extLst>
          </p:cNvPr>
          <p:cNvGrpSpPr/>
          <p:nvPr/>
        </p:nvGrpSpPr>
        <p:grpSpPr>
          <a:xfrm>
            <a:off x="462727" y="4148016"/>
            <a:ext cx="3053846" cy="369332"/>
            <a:chOff x="527554" y="4126468"/>
            <a:chExt cx="3053846" cy="369332"/>
          </a:xfrm>
        </p:grpSpPr>
        <p:sp>
          <p:nvSpPr>
            <p:cNvPr id="60" name="Rectangle 59">
              <a:extLst>
                <a:ext uri="{FF2B5EF4-FFF2-40B4-BE49-F238E27FC236}">
                  <a16:creationId xmlns:a16="http://schemas.microsoft.com/office/drawing/2014/main" id="{ACBE5440-0725-4562-AE15-F4B63E227F13}"/>
                </a:ext>
              </a:extLst>
            </p:cNvPr>
            <p:cNvSpPr/>
            <p:nvPr/>
          </p:nvSpPr>
          <p:spPr>
            <a:xfrm>
              <a:off x="527554" y="415644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1" name="TextBox 60">
              <a:extLst>
                <a:ext uri="{FF2B5EF4-FFF2-40B4-BE49-F238E27FC236}">
                  <a16:creationId xmlns:a16="http://schemas.microsoft.com/office/drawing/2014/main" id="{80357AA4-7044-478C-0D71-7B9C2C6E6198}"/>
                </a:ext>
              </a:extLst>
            </p:cNvPr>
            <p:cNvSpPr txBox="1"/>
            <p:nvPr/>
          </p:nvSpPr>
          <p:spPr>
            <a:xfrm>
              <a:off x="1073054" y="4126468"/>
              <a:ext cx="2508346" cy="369332"/>
            </a:xfrm>
            <a:prstGeom prst="rect">
              <a:avLst/>
            </a:prstGeom>
            <a:noFill/>
          </p:spPr>
          <p:txBody>
            <a:bodyPr wrap="square" rtlCol="0">
              <a:spAutoFit/>
            </a:bodyPr>
            <a:lstStyle/>
            <a:p>
              <a:r>
                <a:rPr lang="en-US" dirty="0"/>
                <a:t>Webpage thumbnail</a:t>
              </a:r>
              <a:endParaRPr lang="en-US" dirty="0">
                <a:solidFill>
                  <a:schemeClr val="bg1">
                    <a:lumMod val="50000"/>
                  </a:schemeClr>
                </a:solidFill>
              </a:endParaRPr>
            </a:p>
          </p:txBody>
        </p:sp>
      </p:grpSp>
      <p:grpSp>
        <p:nvGrpSpPr>
          <p:cNvPr id="62" name="Group 61">
            <a:extLst>
              <a:ext uri="{FF2B5EF4-FFF2-40B4-BE49-F238E27FC236}">
                <a16:creationId xmlns:a16="http://schemas.microsoft.com/office/drawing/2014/main" id="{2B5C0236-FDCE-B566-20A0-E963B5BE3C57}"/>
              </a:ext>
            </a:extLst>
          </p:cNvPr>
          <p:cNvGrpSpPr/>
          <p:nvPr/>
        </p:nvGrpSpPr>
        <p:grpSpPr>
          <a:xfrm>
            <a:off x="462727" y="2543550"/>
            <a:ext cx="5181600" cy="369332"/>
            <a:chOff x="527554" y="1613590"/>
            <a:chExt cx="5181600" cy="369332"/>
          </a:xfrm>
        </p:grpSpPr>
        <p:sp>
          <p:nvSpPr>
            <p:cNvPr id="63" name="Rectangle 62">
              <a:extLst>
                <a:ext uri="{FF2B5EF4-FFF2-40B4-BE49-F238E27FC236}">
                  <a16:creationId xmlns:a16="http://schemas.microsoft.com/office/drawing/2014/main" id="{512B41CD-F9C9-BEC8-A055-9A8341B426FB}"/>
                </a:ext>
              </a:extLst>
            </p:cNvPr>
            <p:cNvSpPr/>
            <p:nvPr/>
          </p:nvSpPr>
          <p:spPr>
            <a:xfrm>
              <a:off x="527554" y="164129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4" name="TextBox 63">
              <a:extLst>
                <a:ext uri="{FF2B5EF4-FFF2-40B4-BE49-F238E27FC236}">
                  <a16:creationId xmlns:a16="http://schemas.microsoft.com/office/drawing/2014/main" id="{DE124438-81B7-C3DD-5DD6-D85DB2B5C82E}"/>
                </a:ext>
              </a:extLst>
            </p:cNvPr>
            <p:cNvSpPr txBox="1"/>
            <p:nvPr/>
          </p:nvSpPr>
          <p:spPr>
            <a:xfrm>
              <a:off x="1073054" y="1613590"/>
              <a:ext cx="4636100" cy="369332"/>
            </a:xfrm>
            <a:prstGeom prst="rect">
              <a:avLst/>
            </a:prstGeom>
            <a:noFill/>
          </p:spPr>
          <p:txBody>
            <a:bodyPr wrap="square" rtlCol="0">
              <a:spAutoFit/>
            </a:bodyPr>
            <a:lstStyle/>
            <a:p>
              <a:r>
                <a:rPr lang="en-US" dirty="0"/>
                <a:t>Resource image files </a:t>
              </a:r>
              <a:r>
                <a:rPr lang="en-US" sz="1400" dirty="0">
                  <a:solidFill>
                    <a:schemeClr val="bg1">
                      <a:lumMod val="50000"/>
                    </a:schemeClr>
                  </a:solidFill>
                </a:rPr>
                <a:t>(saved as individual image files)</a:t>
              </a:r>
              <a:endParaRPr lang="en-US" dirty="0">
                <a:solidFill>
                  <a:schemeClr val="bg1">
                    <a:lumMod val="50000"/>
                  </a:schemeClr>
                </a:solidFill>
              </a:endParaRPr>
            </a:p>
          </p:txBody>
        </p:sp>
      </p:grpSp>
      <p:sp>
        <p:nvSpPr>
          <p:cNvPr id="65" name="TextBox 64">
            <a:extLst>
              <a:ext uri="{FF2B5EF4-FFF2-40B4-BE49-F238E27FC236}">
                <a16:creationId xmlns:a16="http://schemas.microsoft.com/office/drawing/2014/main" id="{BFBB3727-3036-A630-B788-3ACAD34DCCF2}"/>
              </a:ext>
            </a:extLst>
          </p:cNvPr>
          <p:cNvSpPr txBox="1"/>
          <p:nvPr/>
        </p:nvSpPr>
        <p:spPr>
          <a:xfrm>
            <a:off x="316172" y="1336294"/>
            <a:ext cx="4800600" cy="461665"/>
          </a:xfrm>
          <a:prstGeom prst="rect">
            <a:avLst/>
          </a:prstGeom>
          <a:noFill/>
        </p:spPr>
        <p:txBody>
          <a:bodyPr wrap="square" rtlCol="0">
            <a:spAutoFit/>
          </a:bodyPr>
          <a:lstStyle/>
          <a:p>
            <a:r>
              <a:rPr lang="en-US" sz="2400" b="1" dirty="0"/>
              <a:t>Submission Checklist</a:t>
            </a:r>
          </a:p>
        </p:txBody>
      </p:sp>
      <p:sp>
        <p:nvSpPr>
          <p:cNvPr id="66" name="TextBox 65">
            <a:extLst>
              <a:ext uri="{FF2B5EF4-FFF2-40B4-BE49-F238E27FC236}">
                <a16:creationId xmlns:a16="http://schemas.microsoft.com/office/drawing/2014/main" id="{7311843B-6C86-FA4E-224E-5636CD47B497}"/>
              </a:ext>
            </a:extLst>
          </p:cNvPr>
          <p:cNvSpPr txBox="1"/>
          <p:nvPr/>
        </p:nvSpPr>
        <p:spPr>
          <a:xfrm>
            <a:off x="6564572" y="1336294"/>
            <a:ext cx="5398827" cy="461665"/>
          </a:xfrm>
          <a:prstGeom prst="rect">
            <a:avLst/>
          </a:prstGeom>
          <a:noFill/>
        </p:spPr>
        <p:txBody>
          <a:bodyPr wrap="square" rtlCol="0">
            <a:spAutoFit/>
          </a:bodyPr>
          <a:lstStyle/>
          <a:p>
            <a:r>
              <a:rPr lang="en-US" sz="2400" b="1" dirty="0"/>
              <a:t>Submission Process </a:t>
            </a:r>
          </a:p>
        </p:txBody>
      </p:sp>
      <p:sp>
        <p:nvSpPr>
          <p:cNvPr id="67" name="TextBox 66">
            <a:extLst>
              <a:ext uri="{FF2B5EF4-FFF2-40B4-BE49-F238E27FC236}">
                <a16:creationId xmlns:a16="http://schemas.microsoft.com/office/drawing/2014/main" id="{9C253D1A-C7DC-E4EE-81E9-EB3D351E2048}"/>
              </a:ext>
            </a:extLst>
          </p:cNvPr>
          <p:cNvSpPr txBox="1"/>
          <p:nvPr/>
        </p:nvSpPr>
        <p:spPr>
          <a:xfrm>
            <a:off x="6640773" y="1981200"/>
            <a:ext cx="5181600" cy="3139321"/>
          </a:xfrm>
          <a:prstGeom prst="rect">
            <a:avLst/>
          </a:prstGeom>
          <a:noFill/>
        </p:spPr>
        <p:txBody>
          <a:bodyPr wrap="square" rtlCol="0">
            <a:spAutoFit/>
          </a:bodyPr>
          <a:lstStyle/>
          <a:p>
            <a:pPr marL="342900" indent="-342900">
              <a:buAutoNum type="arabicPeriod"/>
            </a:pPr>
            <a:r>
              <a:rPr lang="en-US" dirty="0"/>
              <a:t>Upload contents of checklist to </a:t>
            </a:r>
            <a:br>
              <a:rPr lang="en-US" dirty="0"/>
            </a:br>
            <a:r>
              <a:rPr lang="en-US" dirty="0">
                <a:hlinkClick r:id="rId2"/>
              </a:rPr>
              <a:t>Marketing Review Submission Folder</a:t>
            </a:r>
            <a:endParaRPr lang="en-US" dirty="0"/>
          </a:p>
          <a:p>
            <a:pPr marL="800100" lvl="1" indent="-342900">
              <a:buFont typeface="Arial" panose="020B0604020202020204" pitchFamily="34" charset="0"/>
              <a:buChar char="•"/>
            </a:pPr>
            <a:endParaRPr lang="en-US" dirty="0"/>
          </a:p>
          <a:p>
            <a:pPr marL="800100" lvl="1" indent="-342900">
              <a:buFont typeface="Arial" panose="020B0604020202020204" pitchFamily="34" charset="0"/>
              <a:buChar char="•"/>
            </a:pPr>
            <a:r>
              <a:rPr lang="en-US" dirty="0"/>
              <a:t>Create a subfolder for your resource</a:t>
            </a:r>
            <a:r>
              <a:rPr lang="en-US" dirty="0">
                <a:sym typeface="Wingdings" panose="05000000000000000000" pitchFamily="2" charset="2"/>
              </a:rPr>
              <a:t> unique name identifier</a:t>
            </a:r>
          </a:p>
          <a:p>
            <a:pPr marL="342900" indent="-342900">
              <a:buAutoNum type="arabicPeriod"/>
            </a:pPr>
            <a:endParaRPr lang="en-US" dirty="0">
              <a:sym typeface="Wingdings" panose="05000000000000000000" pitchFamily="2" charset="2"/>
            </a:endParaRPr>
          </a:p>
          <a:p>
            <a:pPr marL="342900" indent="-342900">
              <a:buAutoNum type="arabicPeriod"/>
            </a:pPr>
            <a:r>
              <a:rPr lang="en-US" dirty="0">
                <a:sym typeface="Wingdings" panose="05000000000000000000" pitchFamily="2" charset="2"/>
              </a:rPr>
              <a:t>Change </a:t>
            </a:r>
            <a:r>
              <a:rPr lang="en-US" dirty="0">
                <a:sym typeface="Wingdings" panose="05000000000000000000" pitchFamily="2" charset="2"/>
                <a:hlinkClick r:id="rId3"/>
              </a:rPr>
              <a:t>Resource Pipeline Status </a:t>
            </a:r>
            <a:r>
              <a:rPr lang="en-US" dirty="0">
                <a:sym typeface="Wingdings" panose="05000000000000000000" pitchFamily="2" charset="2"/>
              </a:rPr>
              <a:t>from </a:t>
            </a:r>
            <a:br>
              <a:rPr lang="en-US" dirty="0">
                <a:sym typeface="Wingdings" panose="05000000000000000000" pitchFamily="2" charset="2"/>
              </a:rPr>
            </a:br>
            <a:r>
              <a:rPr lang="en-US" dirty="0">
                <a:sym typeface="Wingdings" panose="05000000000000000000" pitchFamily="2" charset="2"/>
              </a:rPr>
              <a:t>3. Technical Review to 2. Marketing Review</a:t>
            </a:r>
          </a:p>
          <a:p>
            <a:pPr marL="800100" lvl="1" indent="-342900">
              <a:buFont typeface="Arial" panose="020B0604020202020204" pitchFamily="34" charset="0"/>
              <a:buChar char="•"/>
            </a:pPr>
            <a:endParaRPr lang="en-US" dirty="0">
              <a:sym typeface="Wingdings" panose="05000000000000000000" pitchFamily="2" charset="2"/>
            </a:endParaRPr>
          </a:p>
          <a:p>
            <a:pPr marL="800100" lvl="1" indent="-342900">
              <a:buFont typeface="Arial" panose="020B0604020202020204" pitchFamily="34" charset="0"/>
              <a:buChar char="•"/>
            </a:pPr>
            <a:r>
              <a:rPr lang="en-US" dirty="0">
                <a:sym typeface="Wingdings" panose="05000000000000000000" pitchFamily="2" charset="2"/>
              </a:rPr>
              <a:t>Sends automated email to Kaitlin &amp; Kylie that content is ready for review</a:t>
            </a:r>
            <a:endParaRPr lang="en-US" dirty="0"/>
          </a:p>
        </p:txBody>
      </p:sp>
    </p:spTree>
    <p:extLst>
      <p:ext uri="{BB962C8B-B14F-4D97-AF65-F5344CB8AC3E}">
        <p14:creationId xmlns:p14="http://schemas.microsoft.com/office/powerpoint/2010/main" val="2406189821"/>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216800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577950D-36E6-4AFE-0C8C-F2B1E401FA2D}"/>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18789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3161235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7878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1316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9DDD0D-54CB-CEA3-0BD7-DB5F45703C63}"/>
              </a:ext>
              <a:ext uri="{C183D7F6-B498-43B3-948B-1728B52AA6E4}">
                <adec:decorative xmlns:adec="http://schemas.microsoft.com/office/drawing/2017/decorative" val="1"/>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11658600" y="6324600"/>
            <a:ext cx="368300" cy="238960"/>
          </a:xfrm>
          <a:prstGeom prst="rect">
            <a:avLst/>
          </a:prstGeom>
        </p:spPr>
        <p:txBody>
          <a:bodyPr vert="horz" lIns="91440" tIns="45720" rIns="91440" bIns="45720" rtlCol="0" anchor="ctr"/>
          <a:lstStyle>
            <a:lvl1pPr algn="l">
              <a:defRPr sz="700" b="0" i="0">
                <a:solidFill>
                  <a:schemeClr val="bg1"/>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5410200" y="6611779"/>
            <a:ext cx="1371600" cy="246221"/>
          </a:xfrm>
          <a:prstGeom prst="rect">
            <a:avLst/>
          </a:prstGeom>
          <a:noFill/>
        </p:spPr>
        <p:txBody>
          <a:bodyPr wrap="square" rtlCol="0">
            <a:spAutoFit/>
          </a:bodyPr>
          <a:lstStyle/>
          <a:p>
            <a:r>
              <a:rPr lang="en-US" sz="1000" dirty="0">
                <a:solidFill>
                  <a:schemeClr val="tx2"/>
                </a:solidFill>
              </a:rPr>
              <a:t>©2026 ANSYS, Inc.</a:t>
            </a:r>
          </a:p>
        </p:txBody>
      </p:sp>
    </p:spTree>
    <p:extLst>
      <p:ext uri="{BB962C8B-B14F-4D97-AF65-F5344CB8AC3E}">
        <p14:creationId xmlns:p14="http://schemas.microsoft.com/office/powerpoint/2010/main" val="134978943"/>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 id="2147483785" r:id="rId14"/>
    <p:sldLayoutId id="2147483786" r:id="rId15"/>
    <p:sldLayoutId id="2147483787" r:id="rId16"/>
    <p:sldLayoutId id="2147483788" r:id="rId17"/>
    <p:sldLayoutId id="2147483789" r:id="rId18"/>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17.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8" Type="http://schemas.openxmlformats.org/officeDocument/2006/relationships/image" Target="../media/image31.wmf"/><Relationship Id="rId13" Type="http://schemas.openxmlformats.org/officeDocument/2006/relationships/oleObject" Target="../embeddings/oleObject6.bin"/><Relationship Id="rId3" Type="http://schemas.microsoft.com/office/2018/10/relationships/comments" Target="../comments/modernComment_23DD_3F59368F.xml"/><Relationship Id="rId7" Type="http://schemas.openxmlformats.org/officeDocument/2006/relationships/oleObject" Target="../embeddings/oleObject3.bin"/><Relationship Id="rId12" Type="http://schemas.openxmlformats.org/officeDocument/2006/relationships/image" Target="../media/image33.wmf"/><Relationship Id="rId17" Type="http://schemas.openxmlformats.org/officeDocument/2006/relationships/image" Target="../media/image40.png"/><Relationship Id="rId2" Type="http://schemas.openxmlformats.org/officeDocument/2006/relationships/notesSlide" Target="../notesSlides/notesSlide10.xml"/><Relationship Id="rId16"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30.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image" Target="../media/image35.png"/><Relationship Id="rId10" Type="http://schemas.openxmlformats.org/officeDocument/2006/relationships/image" Target="../media/image32.wmf"/><Relationship Id="rId4" Type="http://schemas.openxmlformats.org/officeDocument/2006/relationships/image" Target="../media/image29.png"/><Relationship Id="rId9" Type="http://schemas.openxmlformats.org/officeDocument/2006/relationships/oleObject" Target="../embeddings/oleObject4.bin"/><Relationship Id="rId14" Type="http://schemas.openxmlformats.org/officeDocument/2006/relationships/image" Target="../media/image34.wmf"/></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hyperlink" Target="https://featips.com/2025/06/25/the-ultimate-ansys-contact-guide-a-practical-and-detailed-reference-for-accurate-contact-modeling/"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featips.com/2025/03/31/ansys-contact-types-explained-which-one-to-choose-and-why-it-matters/" TargetMode="External"/></Relationships>
</file>

<file path=ppt/slides/_rels/slide15.xml.rels><?xml version="1.0" encoding="UTF-8" standalone="yes"?>
<Relationships xmlns="http://schemas.openxmlformats.org/package/2006/relationships"><Relationship Id="rId2" Type="http://schemas.microsoft.com/office/2018/10/relationships/comments" Target="../comments/modernComment_7FFFE912_4FE5483B.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microsoft.com/office/2018/10/relationships/comments" Target="../comments/modernComment_7FFFE900_335184CB.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microsoft.com/office/2018/10/relationships/comments" Target="../comments/modernComment_7FFFE901_7A07CB0E.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18/10/relationships/comments" Target="../comments/modernComment_7FFFE906_A8B6D9E8.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6.sv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hyperlink" Target="https://www.ansys.com/academic/educators/education-resources#t=EducationResourcesTab&amp;sort=relevancy&amp;layout=card" TargetMode="External"/><Relationship Id="rId5" Type="http://schemas.openxmlformats.org/officeDocument/2006/relationships/hyperlink" Target="https://www.ansys.com/academic" TargetMode="External"/><Relationship Id="rId4" Type="http://schemas.openxmlformats.org/officeDocument/2006/relationships/image" Target="../media/image5.svg"/></Relationships>
</file>

<file path=ppt/slides/_rels/slide20.xml.rels><?xml version="1.0" encoding="UTF-8" standalone="yes"?>
<Relationships xmlns="http://schemas.openxmlformats.org/package/2006/relationships"><Relationship Id="rId3" Type="http://schemas.microsoft.com/office/2018/10/relationships/comments" Target="../comments/modernComment_7FFFE905_F2725CF6.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48.png"/><Relationship Id="rId5" Type="http://schemas.microsoft.com/office/2018/10/relationships/comments" Target="../comments/modernComment_7FFFE903_89356422.xml"/><Relationship Id="rId4"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18/10/relationships/comments" Target="../comments/modernComment_7FFFE908_38CB5FF2.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17.xml"/><Relationship Id="rId5" Type="http://schemas.openxmlformats.org/officeDocument/2006/relationships/image" Target="../media/image53.png"/><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2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2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60.png"/><Relationship Id="rId4" Type="http://schemas.openxmlformats.org/officeDocument/2006/relationships/image" Target="../media/image59.png"/></Relationships>
</file>

<file path=ppt/slides/_rels/slide3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1.xml"/><Relationship Id="rId1" Type="http://schemas.openxmlformats.org/officeDocument/2006/relationships/slideLayout" Target="../slideLayouts/slideLayout1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69.png"/><Relationship Id="rId2" Type="http://schemas.microsoft.com/office/2018/10/relationships/comments" Target="../comments/modernComment_23F2_65FD616A.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microsoft.com/office/2018/10/relationships/comments" Target="../comments/modernComment_7FFFE90C_2F59E29F.xml"/><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image" Target="../media/image70.sv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7.xml"/><Relationship Id="rId5" Type="http://schemas.openxmlformats.org/officeDocument/2006/relationships/image" Target="../media/image75.png"/><Relationship Id="rId4" Type="http://schemas.openxmlformats.org/officeDocument/2006/relationships/image" Target="../media/image74.png"/></Relationships>
</file>

<file path=ppt/slides/_rels/slide4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4.xml"/><Relationship Id="rId1" Type="http://schemas.openxmlformats.org/officeDocument/2006/relationships/slideLayout" Target="../slideLayouts/slideLayout17.xml"/><Relationship Id="rId4" Type="http://schemas.openxmlformats.org/officeDocument/2006/relationships/image" Target="../media/image79.png"/></Relationships>
</file>

<file path=ppt/slides/_rels/slide4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5.xml"/><Relationship Id="rId1" Type="http://schemas.openxmlformats.org/officeDocument/2006/relationships/slideLayout" Target="../slideLayouts/slideLayout17.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4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6.xml"/><Relationship Id="rId1" Type="http://schemas.openxmlformats.org/officeDocument/2006/relationships/slideLayout" Target="../slideLayouts/slideLayout17.xml"/><Relationship Id="rId5" Type="http://schemas.openxmlformats.org/officeDocument/2006/relationships/image" Target="../media/image86.png"/><Relationship Id="rId4" Type="http://schemas.openxmlformats.org/officeDocument/2006/relationships/image" Target="../media/image85.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notesSlide" Target="../notesSlides/notesSlide27.xml"/></Relationships>
</file>

<file path=ppt/slides/_rels/slide47.xml.rels><?xml version="1.0" encoding="UTF-8" standalone="yes"?>
<Relationships xmlns="http://schemas.openxmlformats.org/package/2006/relationships"><Relationship Id="rId3" Type="http://schemas.openxmlformats.org/officeDocument/2006/relationships/hyperlink" Target="https://learninghub.ansys.com/learn/courses/127/ansys-ls-prepost-advanced" TargetMode="External"/><Relationship Id="rId2" Type="http://schemas.openxmlformats.org/officeDocument/2006/relationships/hyperlink" Target="https://learninghub.ansys.com/learn/courses/88/introduction-to-ansys-ls-dyna" TargetMode="Externa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notesSlide" Target="../notesSlides/notesSlide29.xml"/><Relationship Id="rId7" Type="http://schemas.openxmlformats.org/officeDocument/2006/relationships/image" Target="../media/image90.jpeg"/><Relationship Id="rId2" Type="http://schemas.openxmlformats.org/officeDocument/2006/relationships/slideLayout" Target="../slideLayouts/slideLayout17.xml"/><Relationship Id="rId1" Type="http://schemas.openxmlformats.org/officeDocument/2006/relationships/tags" Target="../tags/tag6.xml"/><Relationship Id="rId6" Type="http://schemas.microsoft.com/office/2007/relationships/hdphoto" Target="../media/hdphoto1.wdp"/><Relationship Id="rId5" Type="http://schemas.openxmlformats.org/officeDocument/2006/relationships/image" Target="../media/image89.png"/><Relationship Id="rId4" Type="http://schemas.openxmlformats.org/officeDocument/2006/relationships/image" Target="../media/image93.png"/></Relationships>
</file>

<file path=ppt/slides/_rels/slide5.xml.rels><?xml version="1.0" encoding="UTF-8" standalone="yes"?>
<Relationships xmlns="http://schemas.openxmlformats.org/package/2006/relationships"><Relationship Id="rId13" Type="http://schemas.openxmlformats.org/officeDocument/2006/relationships/image" Target="../media/image8.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7.xml"/><Relationship Id="rId1" Type="http://schemas.openxmlformats.org/officeDocument/2006/relationships/tags" Target="../tags/tag7.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94.png"/><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image" Target="../media/image92.png"/><Relationship Id="rId5" Type="http://schemas.microsoft.com/office/2018/10/relationships/comments" Target="../comments/modernComment_11D_95FA3784.xml"/><Relationship Id="rId4" Type="http://schemas.openxmlformats.org/officeDocument/2006/relationships/notesSlide" Target="../notesSlides/notesSlide31.xml"/></Relationships>
</file>

<file path=ppt/slides/_rels/slide52.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notesSlide" Target="../notesSlides/notesSlide32.xml"/><Relationship Id="rId7" Type="http://schemas.openxmlformats.org/officeDocument/2006/relationships/image" Target="../media/image96.png"/><Relationship Id="rId2" Type="http://schemas.openxmlformats.org/officeDocument/2006/relationships/slideLayout" Target="../slideLayouts/slideLayout17.xml"/><Relationship Id="rId1" Type="http://schemas.openxmlformats.org/officeDocument/2006/relationships/tags" Target="../tags/tag8.xml"/><Relationship Id="rId6" Type="http://schemas.openxmlformats.org/officeDocument/2006/relationships/image" Target="../media/image95.png"/><Relationship Id="rId5" Type="http://schemas.openxmlformats.org/officeDocument/2006/relationships/image" Target="../media/image92.png"/><Relationship Id="rId4" Type="http://schemas.microsoft.com/office/2018/10/relationships/comments" Target="../comments/modernComment_23C2_983A643D.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7.xml"/><Relationship Id="rId1" Type="http://schemas.openxmlformats.org/officeDocument/2006/relationships/tags" Target="../tags/tag9.xml"/><Relationship Id="rId5" Type="http://schemas.openxmlformats.org/officeDocument/2006/relationships/image" Target="../media/image99.png"/><Relationship Id="rId4" Type="http://schemas.openxmlformats.org/officeDocument/2006/relationships/image" Target="../media/image98.png"/></Relationships>
</file>

<file path=ppt/slides/_rels/slide54.xml.rels><?xml version="1.0" encoding="UTF-8" standalone="yes"?>
<Relationships xmlns="http://schemas.openxmlformats.org/package/2006/relationships"><Relationship Id="rId3" Type="http://schemas.microsoft.com/office/2018/10/relationships/comments" Target="../comments/modernComment_7FFFE8F5_FB69925D.xml"/><Relationship Id="rId7" Type="http://schemas.openxmlformats.org/officeDocument/2006/relationships/image" Target="../media/image103.png"/><Relationship Id="rId2" Type="http://schemas.openxmlformats.org/officeDocument/2006/relationships/notesSlide" Target="../notesSlides/notesSlide34.xml"/><Relationship Id="rId1" Type="http://schemas.openxmlformats.org/officeDocument/2006/relationships/slideLayout" Target="../slideLayouts/slideLayout17.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55.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35.xml"/><Relationship Id="rId1" Type="http://schemas.openxmlformats.org/officeDocument/2006/relationships/slideLayout" Target="../slideLayouts/slideLayout17.xml"/><Relationship Id="rId5" Type="http://schemas.openxmlformats.org/officeDocument/2006/relationships/image" Target="../media/image106.jpeg"/><Relationship Id="rId4" Type="http://schemas.openxmlformats.org/officeDocument/2006/relationships/image" Target="../media/image105.png"/></Relationships>
</file>

<file path=ppt/slides/_rels/slide5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slideLayout" Target="../slideLayouts/slideLayout17.xml"/><Relationship Id="rId1" Type="http://schemas.openxmlformats.org/officeDocument/2006/relationships/tags" Target="../tags/tag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slideLayout" Target="../slideLayouts/slideLayout17.xml"/><Relationship Id="rId1" Type="http://schemas.openxmlformats.org/officeDocument/2006/relationships/tags" Target="../tags/tag11.xml"/><Relationship Id="rId4" Type="http://schemas.openxmlformats.org/officeDocument/2006/relationships/image" Target="../media/image109.png"/></Relationships>
</file>

<file path=ppt/slides/_rels/slide5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36.xml"/><Relationship Id="rId1" Type="http://schemas.openxmlformats.org/officeDocument/2006/relationships/slideLayout" Target="../slideLayouts/slideLayout17.xml"/><Relationship Id="rId5" Type="http://schemas.openxmlformats.org/officeDocument/2006/relationships/image" Target="../media/image112.png"/><Relationship Id="rId4" Type="http://schemas.openxmlformats.org/officeDocument/2006/relationships/image" Target="../media/image111.png"/></Relationships>
</file>

<file path=ppt/slides/_rels/slide6.xml.rels><?xml version="1.0" encoding="UTF-8" standalone="yes"?>
<Relationships xmlns="http://schemas.openxmlformats.org/package/2006/relationships"><Relationship Id="rId3" Type="http://schemas.microsoft.com/office/2018/10/relationships/comments" Target="../comments/modernComment_7FFFE895_D3717DDA.xml"/><Relationship Id="rId2" Type="http://schemas.openxmlformats.org/officeDocument/2006/relationships/notesSlide" Target="../notesSlides/notesSlide5.xml"/><Relationship Id="rId1" Type="http://schemas.openxmlformats.org/officeDocument/2006/relationships/slideLayout" Target="../slideLayouts/slideLayout17.xml"/><Relationship Id="rId5" Type="http://schemas.openxmlformats.org/officeDocument/2006/relationships/image" Target="../media/image10.wmf"/><Relationship Id="rId4" Type="http://schemas.openxmlformats.org/officeDocument/2006/relationships/oleObject" Target="../embeddings/oleObject1.bin"/></Relationships>
</file>

<file path=ppt/slides/_rels/slide60.xml.rels><?xml version="1.0" encoding="UTF-8" standalone="yes"?>
<Relationships xmlns="http://schemas.openxmlformats.org/package/2006/relationships"><Relationship Id="rId3" Type="http://schemas.openxmlformats.org/officeDocument/2006/relationships/image" Target="../media/image113.png"/><Relationship Id="rId2" Type="http://schemas.microsoft.com/office/2018/10/relationships/comments" Target="../comments/modernComment_7FFFE8FD_3E58588D.xml"/><Relationship Id="rId1" Type="http://schemas.openxmlformats.org/officeDocument/2006/relationships/slideLayout" Target="../slideLayouts/slideLayout17.xml"/><Relationship Id="rId5" Type="http://schemas.openxmlformats.org/officeDocument/2006/relationships/image" Target="../media/image115.png"/><Relationship Id="rId4" Type="http://schemas.openxmlformats.org/officeDocument/2006/relationships/image" Target="../media/image114.png"/></Relationships>
</file>

<file path=ppt/slides/_rels/slide61.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17.xml"/><Relationship Id="rId4" Type="http://schemas.openxmlformats.org/officeDocument/2006/relationships/image" Target="../media/image122.png"/></Relationships>
</file>

<file path=ppt/slides/_rels/slide63.xml.rels><?xml version="1.0" encoding="UTF-8" standalone="yes"?>
<Relationships xmlns="http://schemas.openxmlformats.org/package/2006/relationships"><Relationship Id="rId8" Type="http://schemas.openxmlformats.org/officeDocument/2006/relationships/image" Target="../media/image127.png"/><Relationship Id="rId3" Type="http://schemas.microsoft.com/office/2018/10/relationships/comments" Target="../comments/modernComment_7FFFE8FE_98E6F2AF.xml"/><Relationship Id="rId7" Type="http://schemas.openxmlformats.org/officeDocument/2006/relationships/image" Target="../media/image126.png"/><Relationship Id="rId12" Type="http://schemas.openxmlformats.org/officeDocument/2006/relationships/image" Target="../media/image98.png"/><Relationship Id="rId2" Type="http://schemas.openxmlformats.org/officeDocument/2006/relationships/notesSlide" Target="../notesSlides/notesSlide38.xml"/><Relationship Id="rId1" Type="http://schemas.openxmlformats.org/officeDocument/2006/relationships/slideLayout" Target="../slideLayouts/slideLayout17.xml"/><Relationship Id="rId6" Type="http://schemas.openxmlformats.org/officeDocument/2006/relationships/image" Target="../media/image125.png"/><Relationship Id="rId11" Type="http://schemas.openxmlformats.org/officeDocument/2006/relationships/image" Target="../media/image130.png"/><Relationship Id="rId5" Type="http://schemas.openxmlformats.org/officeDocument/2006/relationships/image" Target="../media/image124.png"/><Relationship Id="rId10" Type="http://schemas.openxmlformats.org/officeDocument/2006/relationships/image" Target="../media/image129.png"/><Relationship Id="rId4" Type="http://schemas.openxmlformats.org/officeDocument/2006/relationships/image" Target="../media/image123.png"/><Relationship Id="rId9" Type="http://schemas.openxmlformats.org/officeDocument/2006/relationships/image" Target="../media/image128.png"/></Relationships>
</file>

<file path=ppt/slides/_rels/slide64.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slideLayout" Target="../slideLayouts/slideLayout17.xml"/><Relationship Id="rId7" Type="http://schemas.openxmlformats.org/officeDocument/2006/relationships/image" Target="../media/image107.png"/><Relationship Id="rId2" Type="http://schemas.openxmlformats.org/officeDocument/2006/relationships/video" Target="../media/media8.mp4"/><Relationship Id="rId1" Type="http://schemas.microsoft.com/office/2007/relationships/media" Target="../media/media8.mp4"/><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notesSlide" Target="../notesSlides/notesSlide39.xml"/></Relationships>
</file>

<file path=ppt/slides/_rels/slide65.xml.rels><?xml version="1.0" encoding="UTF-8" standalone="yes"?>
<Relationships xmlns="http://schemas.openxmlformats.org/package/2006/relationships"><Relationship Id="rId3" Type="http://schemas.microsoft.com/office/2018/10/relationships/comments" Target="../comments/modernComment_7FFFE8EF_E5C7DFF3.xml"/><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70.svg"/></Relationships>
</file>

<file path=ppt/slides/_rels/slide66.xml.rels><?xml version="1.0" encoding="UTF-8" standalone="yes"?>
<Relationships xmlns="http://schemas.openxmlformats.org/package/2006/relationships"><Relationship Id="rId3" Type="http://schemas.openxmlformats.org/officeDocument/2006/relationships/hyperlink" Target="https://ansys.typeform.com/to/jcattJI5"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9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7.xml"/><Relationship Id="rId1" Type="http://schemas.openxmlformats.org/officeDocument/2006/relationships/tags" Target="../tags/tag2.xml"/><Relationship Id="rId5" Type="http://schemas.openxmlformats.org/officeDocument/2006/relationships/image" Target="../media/image20.png"/><Relationship Id="rId4" Type="http://schemas.microsoft.com/office/2018/10/relationships/comments" Target="../comments/modernComment_23D8_B004F1E5.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video" Target="../media/media1.mp4"/><Relationship Id="rId7" Type="http://schemas.openxmlformats.org/officeDocument/2006/relationships/video" Target="../media/media3.mp4"/><Relationship Id="rId12" Type="http://schemas.openxmlformats.org/officeDocument/2006/relationships/image" Target="../media/image24.png"/><Relationship Id="rId2" Type="http://schemas.microsoft.com/office/2007/relationships/media" Target="../media/media1.mp4"/><Relationship Id="rId1" Type="http://schemas.openxmlformats.org/officeDocument/2006/relationships/tags" Target="../tags/tag3.xml"/><Relationship Id="rId6" Type="http://schemas.microsoft.com/office/2007/relationships/media" Target="../media/media3.mp4"/><Relationship Id="rId11" Type="http://schemas.openxmlformats.org/officeDocument/2006/relationships/image" Target="../media/image23.png"/><Relationship Id="rId5" Type="http://schemas.openxmlformats.org/officeDocument/2006/relationships/video" Target="../media/media2.mp4"/><Relationship Id="rId10" Type="http://schemas.openxmlformats.org/officeDocument/2006/relationships/image" Target="../media/image21.png"/><Relationship Id="rId4" Type="http://schemas.microsoft.com/office/2007/relationships/media" Target="../media/media2.mp4"/><Relationship Id="rId9"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a:xfrm>
            <a:off x="409752" y="424962"/>
            <a:ext cx="8200847" cy="1926192"/>
          </a:xfrm>
        </p:spPr>
        <p:txBody>
          <a:bodyPr>
            <a:normAutofit/>
          </a:bodyPr>
          <a:lstStyle/>
          <a:p>
            <a:r>
              <a:rPr lang="en-US" sz="3600" dirty="0"/>
              <a:t>Lecture Unit</a:t>
            </a:r>
            <a:endParaRPr lang="en-US" sz="3600" dirty="0">
              <a:solidFill>
                <a:schemeClr val="accent1"/>
              </a:solidFill>
            </a:endParaRPr>
          </a:p>
          <a:p>
            <a:r>
              <a:rPr lang="en-US" dirty="0"/>
              <a:t>Fundamentals of Dynamic Analysis Using LS-DYNA in Ansys Workbench– Part II</a:t>
            </a:r>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a:xfrm>
            <a:off x="601663" y="3819468"/>
            <a:ext cx="5394325" cy="1239490"/>
          </a:xfrm>
        </p:spPr>
        <p:txBody>
          <a:bodyPr>
            <a:normAutofit fontScale="77500" lnSpcReduction="20000"/>
          </a:bodyPr>
          <a:lstStyle/>
          <a:p>
            <a:r>
              <a:rPr lang="en-US" sz="2600" b="1" dirty="0">
                <a:solidFill>
                  <a:schemeClr val="tx1"/>
                </a:solidFill>
                <a:latin typeface="Calibri"/>
                <a:cs typeface="Calibri"/>
              </a:rPr>
              <a:t>Developed by </a:t>
            </a:r>
          </a:p>
          <a:p>
            <a:r>
              <a:rPr lang="en-US" sz="2600" dirty="0">
                <a:solidFill>
                  <a:schemeClr val="tx1"/>
                </a:solidFill>
                <a:latin typeface="Calibri"/>
                <a:cs typeface="Calibri"/>
              </a:rPr>
              <a:t>Dr. Hesam Moghaddam</a:t>
            </a:r>
          </a:p>
          <a:p>
            <a:r>
              <a:rPr lang="en-US" sz="1700" b="1" dirty="0">
                <a:solidFill>
                  <a:schemeClr val="tx1"/>
                </a:solidFill>
                <a:latin typeface="Calibri"/>
                <a:cs typeface="Calibri"/>
              </a:rPr>
              <a:t>In Collaboration with </a:t>
            </a:r>
          </a:p>
          <a:p>
            <a:r>
              <a:rPr lang="en-US" sz="1700" b="1" dirty="0">
                <a:solidFill>
                  <a:schemeClr val="tx1"/>
                </a:solidFill>
                <a:latin typeface="Calibri"/>
                <a:cs typeface="Calibri"/>
              </a:rPr>
              <a:t>Dr. Saeid </a:t>
            </a:r>
            <a:r>
              <a:rPr lang="en-US" sz="1700" b="1" dirty="0" err="1">
                <a:solidFill>
                  <a:schemeClr val="tx1"/>
                </a:solidFill>
                <a:latin typeface="Calibri"/>
                <a:cs typeface="Calibri"/>
              </a:rPr>
              <a:t>Enayatpour</a:t>
            </a:r>
            <a:r>
              <a:rPr lang="en-US" sz="1700" b="1">
                <a:solidFill>
                  <a:schemeClr val="tx1"/>
                </a:solidFill>
                <a:latin typeface="Calibri"/>
                <a:cs typeface="Calibri"/>
              </a:rPr>
              <a:t>  </a:t>
            </a:r>
          </a:p>
          <a:p>
            <a:endParaRPr lang="en-US" sz="900" dirty="0">
              <a:solidFill>
                <a:schemeClr val="accent3"/>
              </a:solidFill>
            </a:endParaRPr>
          </a:p>
        </p:txBody>
      </p:sp>
      <p:pic>
        <p:nvPicPr>
          <p:cNvPr id="5" name="Picture 4">
            <a:extLst>
              <a:ext uri="{FF2B5EF4-FFF2-40B4-BE49-F238E27FC236}">
                <a16:creationId xmlns:a16="http://schemas.microsoft.com/office/drawing/2014/main" id="{CD3E8B08-98D4-BEC7-FFAF-BBAD9F5C845C}"/>
              </a:ext>
            </a:extLst>
          </p:cNvPr>
          <p:cNvPicPr>
            <a:picLocks noChangeAspect="1"/>
          </p:cNvPicPr>
          <p:nvPr/>
        </p:nvPicPr>
        <p:blipFill>
          <a:blip r:embed="rId3"/>
          <a:stretch>
            <a:fillRect/>
          </a:stretch>
        </p:blipFill>
        <p:spPr>
          <a:xfrm>
            <a:off x="6039763" y="2094489"/>
            <a:ext cx="5141672" cy="3449958"/>
          </a:xfrm>
          <a:prstGeom prst="rect">
            <a:avLst/>
          </a:prstGeom>
        </p:spPr>
      </p:pic>
    </p:spTree>
    <p:extLst>
      <p:ext uri="{BB962C8B-B14F-4D97-AF65-F5344CB8AC3E}">
        <p14:creationId xmlns:p14="http://schemas.microsoft.com/office/powerpoint/2010/main" val="41249617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170686C2-7BB8-1E47-8A3D-D8CC07EA5737}"/>
              </a:ext>
            </a:extLst>
          </p:cNvPr>
          <p:cNvSpPr>
            <a:spLocks noGrp="1"/>
          </p:cNvSpPr>
          <p:nvPr>
            <p:ph type="title"/>
          </p:nvPr>
        </p:nvSpPr>
        <p:spPr>
          <a:xfrm>
            <a:off x="609601" y="148581"/>
            <a:ext cx="2666999" cy="537227"/>
          </a:xfrm>
        </p:spPr>
        <p:txBody>
          <a:bodyPr/>
          <a:lstStyle/>
          <a:p>
            <a:r>
              <a:rPr lang="en-US"/>
              <a:t>Contact</a:t>
            </a:r>
          </a:p>
        </p:txBody>
      </p:sp>
      <p:sp>
        <p:nvSpPr>
          <p:cNvPr id="8" name="Text Placeholder 3">
            <a:extLst>
              <a:ext uri="{FF2B5EF4-FFF2-40B4-BE49-F238E27FC236}">
                <a16:creationId xmlns:a16="http://schemas.microsoft.com/office/drawing/2014/main" id="{C6DCDE01-D834-6884-E8AA-38EFB32BBD26}"/>
              </a:ext>
            </a:extLst>
          </p:cNvPr>
          <p:cNvSpPr>
            <a:spLocks noGrp="1"/>
          </p:cNvSpPr>
          <p:nvPr>
            <p:ph type="body" sz="quarter" idx="13"/>
          </p:nvPr>
        </p:nvSpPr>
        <p:spPr>
          <a:xfrm>
            <a:off x="304799" y="838192"/>
            <a:ext cx="8047631" cy="5334000"/>
          </a:xfrm>
        </p:spPr>
        <p:txBody>
          <a:bodyPr>
            <a:noAutofit/>
          </a:bodyPr>
          <a:lstStyle/>
          <a:p>
            <a:r>
              <a:rPr lang="en-US" sz="1800" dirty="0"/>
              <a:t>Contact can be more efficient than Body Interactions</a:t>
            </a:r>
          </a:p>
          <a:p>
            <a:pPr lvl="1"/>
            <a:r>
              <a:rPr lang="en-US" sz="1800" dirty="0"/>
              <a:t>Provides a means for Bonded behavior, along with additional behavioral controls</a:t>
            </a:r>
          </a:p>
          <a:p>
            <a:r>
              <a:rPr lang="en-US" sz="1800" dirty="0"/>
              <a:t>Supported Types</a:t>
            </a:r>
          </a:p>
          <a:p>
            <a:pPr lvl="1"/>
            <a:r>
              <a:rPr lang="en-US" sz="1800" dirty="0"/>
              <a:t>Bonded (no sliding -  can be breakable)</a:t>
            </a:r>
          </a:p>
          <a:p>
            <a:pPr lvl="1"/>
            <a:r>
              <a:rPr lang="en-US" sz="1800" dirty="0"/>
              <a:t>Frictional (sliding possible - static and dynamic friction coefficient)</a:t>
            </a:r>
          </a:p>
          <a:p>
            <a:pPr lvl="1"/>
            <a:r>
              <a:rPr lang="en-US" sz="1800" dirty="0"/>
              <a:t>Frictionless (sliding possible - not recommended due to unrealistic behavior)</a:t>
            </a:r>
          </a:p>
          <a:p>
            <a:pPr lvl="1"/>
            <a:r>
              <a:rPr lang="en-US" sz="1800" dirty="0"/>
              <a:t>Although listed, Rough and No Separation are </a:t>
            </a:r>
            <a:r>
              <a:rPr lang="en-US" sz="1800" b="1" dirty="0"/>
              <a:t>NOT supported </a:t>
            </a:r>
            <a:r>
              <a:rPr lang="en-US" altLang="en-US" sz="1800" dirty="0"/>
              <a:t>in Explicit Dynamics.</a:t>
            </a:r>
            <a:endParaRPr lang="en-US" sz="1800" b="1" dirty="0"/>
          </a:p>
          <a:p>
            <a:r>
              <a:rPr lang="en-US" sz="1800" dirty="0"/>
              <a:t>Scoping</a:t>
            </a:r>
          </a:p>
          <a:p>
            <a:pPr lvl="1"/>
            <a:r>
              <a:rPr lang="en-US" sz="1800" dirty="0">
                <a:solidFill>
                  <a:srgbClr val="FF0000"/>
                </a:solidFill>
              </a:rPr>
              <a:t>Contact:</a:t>
            </a:r>
            <a:r>
              <a:rPr lang="en-US" sz="1800" dirty="0"/>
              <a:t> (known as Slave in LS-DYNA)</a:t>
            </a:r>
          </a:p>
          <a:p>
            <a:pPr lvl="2"/>
            <a:r>
              <a:rPr lang="en-US" sz="1800" dirty="0"/>
              <a:t>Face</a:t>
            </a:r>
          </a:p>
          <a:p>
            <a:pPr lvl="2"/>
            <a:r>
              <a:rPr lang="en-US" sz="1800" dirty="0"/>
              <a:t>Edge</a:t>
            </a:r>
          </a:p>
          <a:p>
            <a:pPr lvl="1"/>
            <a:r>
              <a:rPr lang="en-US" sz="1800" dirty="0">
                <a:solidFill>
                  <a:srgbClr val="0070C0"/>
                </a:solidFill>
              </a:rPr>
              <a:t>Target:</a:t>
            </a:r>
            <a:r>
              <a:rPr lang="en-US" sz="1800" dirty="0"/>
              <a:t> (known as Master in LS-DYNA)</a:t>
            </a:r>
          </a:p>
          <a:p>
            <a:pPr lvl="2"/>
            <a:r>
              <a:rPr lang="en-US" sz="1800" dirty="0"/>
              <a:t>Body</a:t>
            </a:r>
          </a:p>
          <a:p>
            <a:pPr lvl="2"/>
            <a:r>
              <a:rPr lang="en-US" sz="1800" dirty="0"/>
              <a:t>Rigid Body (or faces of rigid body)</a:t>
            </a:r>
          </a:p>
          <a:p>
            <a:pPr lvl="2"/>
            <a:r>
              <a:rPr lang="en-US" sz="1800" dirty="0"/>
              <a:t>Face</a:t>
            </a:r>
          </a:p>
        </p:txBody>
      </p:sp>
      <p:sp>
        <p:nvSpPr>
          <p:cNvPr id="6" name="Slide Number Placeholder 1">
            <a:extLst>
              <a:ext uri="{FF2B5EF4-FFF2-40B4-BE49-F238E27FC236}">
                <a16:creationId xmlns:a16="http://schemas.microsoft.com/office/drawing/2014/main" id="{1C2BBDE9-56EF-1FDD-3A86-30142C5D0F4B}"/>
              </a:ext>
            </a:extLst>
          </p:cNvPr>
          <p:cNvSpPr txBox="1">
            <a:spLocks/>
          </p:cNvSpPr>
          <p:nvPr/>
        </p:nvSpPr>
        <p:spPr>
          <a:xfrm>
            <a:off x="533400" y="6561151"/>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8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10</a:t>
            </a:fld>
            <a:endParaRPr lang="en-US"/>
          </a:p>
        </p:txBody>
      </p:sp>
      <p:sp>
        <p:nvSpPr>
          <p:cNvPr id="7" name="Slide Number Placeholder 1">
            <a:extLst>
              <a:ext uri="{FF2B5EF4-FFF2-40B4-BE49-F238E27FC236}">
                <a16:creationId xmlns:a16="http://schemas.microsoft.com/office/drawing/2014/main" id="{31C98BD5-6250-D4B5-885F-322133B7C888}"/>
              </a:ext>
            </a:extLst>
          </p:cNvPr>
          <p:cNvSpPr txBox="1">
            <a:spLocks/>
          </p:cNvSpPr>
          <p:nvPr/>
        </p:nvSpPr>
        <p:spPr>
          <a:xfrm>
            <a:off x="533400" y="6561151"/>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8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10</a:t>
            </a:fld>
            <a:endParaRPr lang="en-US"/>
          </a:p>
        </p:txBody>
      </p:sp>
      <p:pic>
        <p:nvPicPr>
          <p:cNvPr id="9" name="Picture 8">
            <a:extLst>
              <a:ext uri="{FF2B5EF4-FFF2-40B4-BE49-F238E27FC236}">
                <a16:creationId xmlns:a16="http://schemas.microsoft.com/office/drawing/2014/main" id="{E9408CF6-4949-3014-A436-6397D8560C0D}"/>
              </a:ext>
            </a:extLst>
          </p:cNvPr>
          <p:cNvPicPr>
            <a:picLocks noChangeAspect="1"/>
          </p:cNvPicPr>
          <p:nvPr/>
        </p:nvPicPr>
        <p:blipFill>
          <a:blip r:embed="rId3"/>
          <a:stretch>
            <a:fillRect/>
          </a:stretch>
        </p:blipFill>
        <p:spPr>
          <a:xfrm>
            <a:off x="8352430" y="918389"/>
            <a:ext cx="3643056" cy="5021221"/>
          </a:xfrm>
          <a:prstGeom prst="rect">
            <a:avLst/>
          </a:prstGeom>
        </p:spPr>
      </p:pic>
    </p:spTree>
    <p:custDataLst>
      <p:tags r:id="rId1"/>
    </p:custDataLst>
    <p:extLst>
      <p:ext uri="{BB962C8B-B14F-4D97-AF65-F5344CB8AC3E}">
        <p14:creationId xmlns:p14="http://schemas.microsoft.com/office/powerpoint/2010/main" val="1634295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170686C2-7BB8-1E47-8A3D-D8CC07EA5737}"/>
              </a:ext>
            </a:extLst>
          </p:cNvPr>
          <p:cNvSpPr>
            <a:spLocks noGrp="1"/>
          </p:cNvSpPr>
          <p:nvPr>
            <p:ph type="title"/>
          </p:nvPr>
        </p:nvSpPr>
        <p:spPr/>
        <p:txBody>
          <a:bodyPr/>
          <a:lstStyle/>
          <a:p>
            <a:r>
              <a:rPr lang="en-US" sz="2800"/>
              <a:t>Contact</a:t>
            </a:r>
            <a:endParaRPr lang="en-US"/>
          </a:p>
        </p:txBody>
      </p:sp>
      <p:sp>
        <p:nvSpPr>
          <p:cNvPr id="10" name="Text Placeholder 3">
            <a:extLst>
              <a:ext uri="{FF2B5EF4-FFF2-40B4-BE49-F238E27FC236}">
                <a16:creationId xmlns:a16="http://schemas.microsoft.com/office/drawing/2014/main" id="{D6582804-63D4-C3CB-A03D-C5C7B5892694}"/>
              </a:ext>
            </a:extLst>
          </p:cNvPr>
          <p:cNvSpPr>
            <a:spLocks noGrp="1"/>
          </p:cNvSpPr>
          <p:nvPr>
            <p:ph type="body" sz="quarter" idx="13"/>
          </p:nvPr>
        </p:nvSpPr>
        <p:spPr>
          <a:xfrm>
            <a:off x="342837" y="619360"/>
            <a:ext cx="6972361" cy="5824720"/>
          </a:xfrm>
        </p:spPr>
        <p:txBody>
          <a:bodyPr>
            <a:normAutofit/>
          </a:bodyPr>
          <a:lstStyle/>
          <a:p>
            <a:r>
              <a:rPr lang="en-US" dirty="0"/>
              <a:t>When creating Contact scoped to Shell body Faces</a:t>
            </a:r>
          </a:p>
          <a:p>
            <a:pPr lvl="1"/>
            <a:r>
              <a:rPr lang="en-US" sz="1800" dirty="0"/>
              <a:t>Frictional and Frictionless types require Contact Shell Face</a:t>
            </a:r>
          </a:p>
          <a:p>
            <a:pPr lvl="1"/>
            <a:r>
              <a:rPr lang="en-US" sz="1800" dirty="0"/>
              <a:t>Required by Ansys Mechanical Software, NOT used by Ansys LS-DYNA software</a:t>
            </a:r>
          </a:p>
          <a:p>
            <a:pPr lvl="1"/>
            <a:r>
              <a:rPr lang="en-US" sz="1800" dirty="0"/>
              <a:t>Select either Top or Bottom, doesn’t matter which</a:t>
            </a:r>
          </a:p>
          <a:p>
            <a:pPr lvl="1"/>
            <a:r>
              <a:rPr lang="en-US" sz="1800" dirty="0"/>
              <a:t>Contact may occur on top and bottom as appropriate</a:t>
            </a:r>
          </a:p>
          <a:p>
            <a:pPr marL="230188" lvl="1" indent="0">
              <a:buNone/>
            </a:pPr>
            <a:endParaRPr lang="en-US" dirty="0"/>
          </a:p>
          <a:p>
            <a:r>
              <a:rPr lang="en-US" dirty="0"/>
              <a:t>Contact Formulations</a:t>
            </a:r>
          </a:p>
          <a:p>
            <a:pPr marL="519113" lvl="1" indent="-285750" eaLnBrk="0" fontAlgn="base" hangingPunct="0">
              <a:lnSpc>
                <a:spcPct val="150000"/>
              </a:lnSpc>
              <a:spcBef>
                <a:spcPct val="0"/>
              </a:spcBef>
              <a:spcAft>
                <a:spcPct val="0"/>
              </a:spcAft>
            </a:pPr>
            <a:r>
              <a:rPr lang="en-US" altLang="en-US" sz="1600" b="1" dirty="0">
                <a:latin typeface="Arial" panose="020B0604020202020204" pitchFamily="34" charset="0"/>
              </a:rPr>
              <a:t>Penalty:</a:t>
            </a:r>
            <a:r>
              <a:rPr lang="en-US" altLang="en-US" sz="1600" dirty="0">
                <a:latin typeface="Arial" panose="020B0604020202020204" pitchFamily="34" charset="0"/>
              </a:rPr>
              <a:t> Allows small penetration; fast and stable—ideal for impact and explicit analyses.</a:t>
            </a:r>
          </a:p>
          <a:p>
            <a:pPr marL="519113" lvl="1" indent="-285750" eaLnBrk="0" fontAlgn="base" hangingPunct="0">
              <a:lnSpc>
                <a:spcPct val="150000"/>
              </a:lnSpc>
              <a:spcBef>
                <a:spcPct val="0"/>
              </a:spcBef>
              <a:spcAft>
                <a:spcPct val="0"/>
              </a:spcAft>
            </a:pPr>
            <a:r>
              <a:rPr lang="en-US" altLang="en-US" sz="1600" b="1" dirty="0">
                <a:latin typeface="Arial" panose="020B0604020202020204" pitchFamily="34" charset="0"/>
              </a:rPr>
              <a:t>Augmented Lagrange:</a:t>
            </a:r>
            <a:r>
              <a:rPr lang="en-US" altLang="en-US" sz="1600" dirty="0">
                <a:latin typeface="Arial" panose="020B0604020202020204" pitchFamily="34" charset="0"/>
              </a:rPr>
              <a:t> Iteratively reduces penetration for higher accuracy in nonlinear contact.</a:t>
            </a:r>
          </a:p>
          <a:p>
            <a:pPr marL="519113" lvl="1" indent="-285750" eaLnBrk="0" fontAlgn="base" hangingPunct="0">
              <a:lnSpc>
                <a:spcPct val="150000"/>
              </a:lnSpc>
              <a:spcBef>
                <a:spcPct val="0"/>
              </a:spcBef>
              <a:spcAft>
                <a:spcPct val="0"/>
              </a:spcAft>
            </a:pPr>
            <a:r>
              <a:rPr lang="en-US" altLang="en-US" sz="1600" b="1" dirty="0">
                <a:latin typeface="Arial" panose="020B0604020202020204" pitchFamily="34" charset="0"/>
              </a:rPr>
              <a:t>Normal Lagrange:</a:t>
            </a:r>
            <a:r>
              <a:rPr lang="en-US" altLang="en-US" sz="1600" dirty="0">
                <a:latin typeface="Arial" panose="020B0604020202020204" pitchFamily="34" charset="0"/>
              </a:rPr>
              <a:t> Strictly enforces no penetration using constraint equations; less stable.</a:t>
            </a:r>
          </a:p>
          <a:p>
            <a:pPr marL="519113" lvl="1" indent="-285750" eaLnBrk="0" fontAlgn="base" hangingPunct="0">
              <a:lnSpc>
                <a:spcPct val="150000"/>
              </a:lnSpc>
              <a:spcBef>
                <a:spcPct val="0"/>
              </a:spcBef>
              <a:spcAft>
                <a:spcPct val="0"/>
              </a:spcAft>
            </a:pPr>
            <a:r>
              <a:rPr lang="en-US" altLang="en-US" sz="1600" b="1" dirty="0">
                <a:latin typeface="Arial" panose="020B0604020202020204" pitchFamily="34" charset="0"/>
              </a:rPr>
              <a:t>Pure Lagrange:</a:t>
            </a:r>
            <a:r>
              <a:rPr lang="en-US" altLang="en-US" sz="1600" dirty="0">
                <a:latin typeface="Arial" panose="020B0604020202020204" pitchFamily="34" charset="0"/>
              </a:rPr>
              <a:t> Enforces both normal and tangential constraints exactly; very accurate but computationally expensive.</a:t>
            </a:r>
          </a:p>
          <a:p>
            <a:pPr lvl="1"/>
            <a:endParaRPr lang="en-US" dirty="0"/>
          </a:p>
        </p:txBody>
      </p:sp>
      <p:sp>
        <p:nvSpPr>
          <p:cNvPr id="6" name="Slide Number Placeholder 1">
            <a:extLst>
              <a:ext uri="{FF2B5EF4-FFF2-40B4-BE49-F238E27FC236}">
                <a16:creationId xmlns:a16="http://schemas.microsoft.com/office/drawing/2014/main" id="{1C2BBDE9-56EF-1FDD-3A86-30142C5D0F4B}"/>
              </a:ext>
            </a:extLst>
          </p:cNvPr>
          <p:cNvSpPr txBox="1">
            <a:spLocks/>
          </p:cNvSpPr>
          <p:nvPr/>
        </p:nvSpPr>
        <p:spPr>
          <a:xfrm>
            <a:off x="533400" y="6561151"/>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8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11</a:t>
            </a:fld>
            <a:endParaRPr lang="en-US"/>
          </a:p>
        </p:txBody>
      </p:sp>
      <p:sp>
        <p:nvSpPr>
          <p:cNvPr id="7" name="Slide Number Placeholder 1">
            <a:extLst>
              <a:ext uri="{FF2B5EF4-FFF2-40B4-BE49-F238E27FC236}">
                <a16:creationId xmlns:a16="http://schemas.microsoft.com/office/drawing/2014/main" id="{31C98BD5-6250-D4B5-885F-322133B7C888}"/>
              </a:ext>
            </a:extLst>
          </p:cNvPr>
          <p:cNvSpPr txBox="1">
            <a:spLocks/>
          </p:cNvSpPr>
          <p:nvPr/>
        </p:nvSpPr>
        <p:spPr>
          <a:xfrm>
            <a:off x="533400" y="6561151"/>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8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11</a:t>
            </a:fld>
            <a:endParaRPr lang="en-US"/>
          </a:p>
        </p:txBody>
      </p:sp>
      <p:grpSp>
        <p:nvGrpSpPr>
          <p:cNvPr id="11" name="Group 10">
            <a:extLst>
              <a:ext uri="{FF2B5EF4-FFF2-40B4-BE49-F238E27FC236}">
                <a16:creationId xmlns:a16="http://schemas.microsoft.com/office/drawing/2014/main" id="{4FD8227A-2FB9-8959-3CFD-2B118C654B03}"/>
              </a:ext>
            </a:extLst>
          </p:cNvPr>
          <p:cNvGrpSpPr/>
          <p:nvPr/>
        </p:nvGrpSpPr>
        <p:grpSpPr>
          <a:xfrm>
            <a:off x="8115299" y="141045"/>
            <a:ext cx="2667000" cy="3585219"/>
            <a:chOff x="8229599" y="762000"/>
            <a:chExt cx="3352800" cy="4495800"/>
          </a:xfrm>
        </p:grpSpPr>
        <p:pic>
          <p:nvPicPr>
            <p:cNvPr id="12" name="Picture 11">
              <a:extLst>
                <a:ext uri="{FF2B5EF4-FFF2-40B4-BE49-F238E27FC236}">
                  <a16:creationId xmlns:a16="http://schemas.microsoft.com/office/drawing/2014/main" id="{E7C1A80F-E473-AA1F-A917-A3056F456A62}"/>
                </a:ext>
              </a:extLst>
            </p:cNvPr>
            <p:cNvPicPr>
              <a:picLocks noChangeAspect="1"/>
            </p:cNvPicPr>
            <p:nvPr/>
          </p:nvPicPr>
          <p:blipFill>
            <a:blip r:embed="rId4"/>
            <a:stretch>
              <a:fillRect/>
            </a:stretch>
          </p:blipFill>
          <p:spPr>
            <a:xfrm>
              <a:off x="8229599" y="762000"/>
              <a:ext cx="3352800" cy="4495800"/>
            </a:xfrm>
            <a:prstGeom prst="rect">
              <a:avLst/>
            </a:prstGeom>
          </p:spPr>
        </p:pic>
        <p:pic>
          <p:nvPicPr>
            <p:cNvPr id="13" name="Picture 12">
              <a:extLst>
                <a:ext uri="{FF2B5EF4-FFF2-40B4-BE49-F238E27FC236}">
                  <a16:creationId xmlns:a16="http://schemas.microsoft.com/office/drawing/2014/main" id="{CCE5AB47-57AE-827F-407A-7C219D35918A}"/>
                </a:ext>
              </a:extLst>
            </p:cNvPr>
            <p:cNvPicPr>
              <a:picLocks noChangeAspect="1"/>
            </p:cNvPicPr>
            <p:nvPr/>
          </p:nvPicPr>
          <p:blipFill>
            <a:blip r:embed="rId5"/>
            <a:stretch>
              <a:fillRect/>
            </a:stretch>
          </p:blipFill>
          <p:spPr>
            <a:xfrm>
              <a:off x="9525000" y="2286000"/>
              <a:ext cx="1628775" cy="142875"/>
            </a:xfrm>
            <a:prstGeom prst="rect">
              <a:avLst/>
            </a:prstGeom>
          </p:spPr>
        </p:pic>
      </p:grpSp>
      <p:grpSp>
        <p:nvGrpSpPr>
          <p:cNvPr id="9" name="Group 8">
            <a:extLst>
              <a:ext uri="{FF2B5EF4-FFF2-40B4-BE49-F238E27FC236}">
                <a16:creationId xmlns:a16="http://schemas.microsoft.com/office/drawing/2014/main" id="{D3D1091C-67A1-1DE8-C6B0-25D109BFB972}"/>
              </a:ext>
            </a:extLst>
          </p:cNvPr>
          <p:cNvGrpSpPr/>
          <p:nvPr/>
        </p:nvGrpSpPr>
        <p:grpSpPr>
          <a:xfrm>
            <a:off x="7727680" y="3813720"/>
            <a:ext cx="3442238" cy="2400159"/>
            <a:chOff x="7114211" y="4110361"/>
            <a:chExt cx="3442238" cy="2400159"/>
          </a:xfrm>
        </p:grpSpPr>
        <p:pic>
          <p:nvPicPr>
            <p:cNvPr id="4" name="Picture 3">
              <a:extLst>
                <a:ext uri="{FF2B5EF4-FFF2-40B4-BE49-F238E27FC236}">
                  <a16:creationId xmlns:a16="http://schemas.microsoft.com/office/drawing/2014/main" id="{69DE91BC-7456-22C6-F312-CB731106A128}"/>
                </a:ext>
              </a:extLst>
            </p:cNvPr>
            <p:cNvPicPr>
              <a:picLocks noChangeAspect="1"/>
            </p:cNvPicPr>
            <p:nvPr/>
          </p:nvPicPr>
          <p:blipFill>
            <a:blip r:embed="rId6"/>
            <a:stretch>
              <a:fillRect/>
            </a:stretch>
          </p:blipFill>
          <p:spPr>
            <a:xfrm>
              <a:off x="7203649" y="4110361"/>
              <a:ext cx="3352800" cy="2400159"/>
            </a:xfrm>
            <a:prstGeom prst="rect">
              <a:avLst/>
            </a:prstGeom>
          </p:spPr>
        </p:pic>
        <p:sp>
          <p:nvSpPr>
            <p:cNvPr id="8" name="Rectangle 7">
              <a:extLst>
                <a:ext uri="{FF2B5EF4-FFF2-40B4-BE49-F238E27FC236}">
                  <a16:creationId xmlns:a16="http://schemas.microsoft.com/office/drawing/2014/main" id="{B5A99893-C563-E56C-3CD1-95AB712D1913}"/>
                </a:ext>
              </a:extLst>
            </p:cNvPr>
            <p:cNvSpPr/>
            <p:nvPr/>
          </p:nvSpPr>
          <p:spPr>
            <a:xfrm>
              <a:off x="7114211" y="5494091"/>
              <a:ext cx="1877389" cy="67810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grpSp>
    </p:spTree>
    <p:custDataLst>
      <p:tags r:id="rId1"/>
    </p:custDataLst>
    <p:extLst>
      <p:ext uri="{BB962C8B-B14F-4D97-AF65-F5344CB8AC3E}">
        <p14:creationId xmlns:p14="http://schemas.microsoft.com/office/powerpoint/2010/main" val="21740299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C594B0-F568-36C5-6004-8F05C66AA9A7}"/>
              </a:ext>
            </a:extLst>
          </p:cNvPr>
          <p:cNvSpPr>
            <a:spLocks noGrp="1"/>
          </p:cNvSpPr>
          <p:nvPr>
            <p:ph type="sldNum" sz="quarter" idx="11"/>
          </p:nvPr>
        </p:nvSpPr>
        <p:spPr/>
        <p:txBody>
          <a:bodyPr/>
          <a:lstStyle/>
          <a:p>
            <a:fld id="{F0D23093-2AB0-F74C-B865-1A12A15B650E}" type="slidenum">
              <a:rPr lang="en-US" smtClean="0"/>
              <a:pPr/>
              <a:t>12</a:t>
            </a:fld>
            <a:endParaRPr lang="en-US"/>
          </a:p>
        </p:txBody>
      </p:sp>
      <p:sp>
        <p:nvSpPr>
          <p:cNvPr id="13" name="Titel 1">
            <a:extLst>
              <a:ext uri="{FF2B5EF4-FFF2-40B4-BE49-F238E27FC236}">
                <a16:creationId xmlns:a16="http://schemas.microsoft.com/office/drawing/2014/main" id="{86F148B0-F4D6-193A-33F6-0CA6A0A4FB79}"/>
              </a:ext>
            </a:extLst>
          </p:cNvPr>
          <p:cNvSpPr>
            <a:spLocks noGrp="1"/>
          </p:cNvSpPr>
          <p:nvPr>
            <p:ph type="title"/>
          </p:nvPr>
        </p:nvSpPr>
        <p:spPr/>
        <p:txBody>
          <a:bodyPr/>
          <a:lstStyle/>
          <a:p>
            <a:r>
              <a:rPr lang="en-US"/>
              <a:t>Main Contact Types: Frictional Contact</a:t>
            </a:r>
          </a:p>
        </p:txBody>
      </p:sp>
      <p:sp>
        <p:nvSpPr>
          <p:cNvPr id="14" name="Text Placeholder 6">
            <a:extLst>
              <a:ext uri="{FF2B5EF4-FFF2-40B4-BE49-F238E27FC236}">
                <a16:creationId xmlns:a16="http://schemas.microsoft.com/office/drawing/2014/main" id="{DA089789-CF8C-3447-0D0E-5A23EF9A1AFE}"/>
              </a:ext>
            </a:extLst>
          </p:cNvPr>
          <p:cNvSpPr>
            <a:spLocks noGrp="1"/>
          </p:cNvSpPr>
          <p:nvPr>
            <p:ph type="body" sz="quarter" idx="13"/>
          </p:nvPr>
        </p:nvSpPr>
        <p:spPr>
          <a:xfrm>
            <a:off x="385842" y="884366"/>
            <a:ext cx="7746481" cy="2922843"/>
          </a:xfrm>
        </p:spPr>
        <p:txBody>
          <a:bodyPr>
            <a:normAutofit/>
          </a:bodyPr>
          <a:lstStyle/>
          <a:p>
            <a:r>
              <a:rPr lang="en-US" sz="2000" dirty="0"/>
              <a:t>Frictional contact is the preferred type:</a:t>
            </a:r>
          </a:p>
          <a:p>
            <a:pPr lvl="1"/>
            <a:r>
              <a:rPr lang="en-US" sz="1800" dirty="0"/>
              <a:t>Most realistic, all real contacts exhibit friction</a:t>
            </a:r>
          </a:p>
          <a:p>
            <a:pPr lvl="1"/>
            <a:r>
              <a:rPr lang="en-US" sz="1800" dirty="0"/>
              <a:t>Acts as an energy dissipator and stabilizes model</a:t>
            </a:r>
          </a:p>
          <a:p>
            <a:pPr lvl="1"/>
            <a:r>
              <a:rPr lang="en-US" sz="1800" dirty="0"/>
              <a:t>Applies to both Contact and Body Interactions</a:t>
            </a:r>
          </a:p>
          <a:p>
            <a:pPr lvl="1"/>
            <a:r>
              <a:rPr lang="en-US" sz="1800" dirty="0"/>
              <a:t>Can be velocity-dependent</a:t>
            </a:r>
          </a:p>
          <a:p>
            <a:pPr lvl="2"/>
            <a:r>
              <a:rPr lang="en-US" sz="1400" dirty="0"/>
              <a:t>Requires a problem dependent choice of the Decay Constant</a:t>
            </a:r>
          </a:p>
          <a:p>
            <a:pPr lvl="2"/>
            <a:r>
              <a:rPr lang="en-US" sz="1400" dirty="0"/>
              <a:t>Recommendation: Use Coulomb Friction, specify only the Friction Coefficient</a:t>
            </a:r>
          </a:p>
          <a:p>
            <a:pPr lvl="1"/>
            <a:endParaRPr lang="en-US" sz="1800" dirty="0"/>
          </a:p>
          <a:p>
            <a:pPr lvl="2"/>
            <a:endParaRPr lang="en-US" sz="1400" dirty="0"/>
          </a:p>
        </p:txBody>
      </p:sp>
      <p:grpSp>
        <p:nvGrpSpPr>
          <p:cNvPr id="5" name="Group 4">
            <a:extLst>
              <a:ext uri="{FF2B5EF4-FFF2-40B4-BE49-F238E27FC236}">
                <a16:creationId xmlns:a16="http://schemas.microsoft.com/office/drawing/2014/main" id="{013A1F1E-AEF4-1ABE-B1EB-212B3679F1B1}"/>
              </a:ext>
            </a:extLst>
          </p:cNvPr>
          <p:cNvGrpSpPr/>
          <p:nvPr/>
        </p:nvGrpSpPr>
        <p:grpSpPr>
          <a:xfrm>
            <a:off x="3816389" y="3907613"/>
            <a:ext cx="4094431" cy="1972338"/>
            <a:chOff x="3352800" y="4038600"/>
            <a:chExt cx="4094431" cy="1972338"/>
          </a:xfrm>
        </p:grpSpPr>
        <p:grpSp>
          <p:nvGrpSpPr>
            <p:cNvPr id="6" name="Group 5">
              <a:extLst>
                <a:ext uri="{FF2B5EF4-FFF2-40B4-BE49-F238E27FC236}">
                  <a16:creationId xmlns:a16="http://schemas.microsoft.com/office/drawing/2014/main" id="{B2F1B9ED-6891-EFA6-1766-259E38C07AE5}"/>
                </a:ext>
              </a:extLst>
            </p:cNvPr>
            <p:cNvGrpSpPr/>
            <p:nvPr/>
          </p:nvGrpSpPr>
          <p:grpSpPr>
            <a:xfrm>
              <a:off x="3352800" y="4038600"/>
              <a:ext cx="4094431" cy="1930921"/>
              <a:chOff x="6751320" y="4516651"/>
              <a:chExt cx="4094431" cy="1930921"/>
            </a:xfrm>
          </p:grpSpPr>
          <p:pic>
            <p:nvPicPr>
              <p:cNvPr id="8" name="Picture 2">
                <a:extLst>
                  <a:ext uri="{FF2B5EF4-FFF2-40B4-BE49-F238E27FC236}">
                    <a16:creationId xmlns:a16="http://schemas.microsoft.com/office/drawing/2014/main" id="{1070D064-3354-CAFC-8B75-04C35E56B1CC}"/>
                  </a:ext>
                </a:extLst>
              </p:cNvPr>
              <p:cNvPicPr>
                <a:picLocks noChangeAspect="1" noChangeArrowheads="1"/>
              </p:cNvPicPr>
              <p:nvPr/>
            </p:nvPicPr>
            <p:blipFill>
              <a:blip r:embed="rId4" cstate="print"/>
              <a:srcRect/>
              <a:stretch>
                <a:fillRect/>
              </a:stretch>
            </p:blipFill>
            <p:spPr bwMode="auto">
              <a:xfrm>
                <a:off x="6887018" y="4516651"/>
                <a:ext cx="3814799" cy="1930921"/>
              </a:xfrm>
              <a:prstGeom prst="rect">
                <a:avLst/>
              </a:prstGeom>
              <a:noFill/>
              <a:ln w="9525">
                <a:noFill/>
                <a:miter lim="800000"/>
                <a:headEnd/>
                <a:tailEnd/>
              </a:ln>
            </p:spPr>
          </p:pic>
          <p:graphicFrame>
            <p:nvGraphicFramePr>
              <p:cNvPr id="9" name="Object 4">
                <a:extLst>
                  <a:ext uri="{FF2B5EF4-FFF2-40B4-BE49-F238E27FC236}">
                    <a16:creationId xmlns:a16="http://schemas.microsoft.com/office/drawing/2014/main" id="{F602C1A5-B876-3FA6-4039-C13578146D19}"/>
                  </a:ext>
                </a:extLst>
              </p:cNvPr>
              <p:cNvGraphicFramePr>
                <a:graphicFrameLocks noChangeAspect="1"/>
              </p:cNvGraphicFramePr>
              <p:nvPr>
                <p:extLst>
                  <p:ext uri="{D42A27DB-BD31-4B8C-83A1-F6EECF244321}">
                    <p14:modId xmlns:p14="http://schemas.microsoft.com/office/powerpoint/2010/main" val="1956105871"/>
                  </p:ext>
                </p:extLst>
              </p:nvPr>
            </p:nvGraphicFramePr>
            <p:xfrm>
              <a:off x="7349017" y="4648200"/>
              <a:ext cx="1151467" cy="292100"/>
            </p:xfrm>
            <a:graphic>
              <a:graphicData uri="http://schemas.openxmlformats.org/presentationml/2006/ole">
                <mc:AlternateContent xmlns:mc="http://schemas.openxmlformats.org/markup-compatibility/2006">
                  <mc:Choice xmlns:v="urn:schemas-microsoft-com:vml" Requires="v">
                    <p:oleObj name="Equation" r:id="rId5" imgW="863280" imgH="291960" progId="Equation.3">
                      <p:embed/>
                    </p:oleObj>
                  </mc:Choice>
                  <mc:Fallback>
                    <p:oleObj name="Equation" r:id="rId5" imgW="863280" imgH="291960" progId="Equation.3">
                      <p:embed/>
                      <p:pic>
                        <p:nvPicPr>
                          <p:cNvPr id="9" name="Object 4">
                            <a:extLst>
                              <a:ext uri="{FF2B5EF4-FFF2-40B4-BE49-F238E27FC236}">
                                <a16:creationId xmlns:a16="http://schemas.microsoft.com/office/drawing/2014/main" id="{F602C1A5-B876-3FA6-4039-C13578146D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49017" y="4648200"/>
                            <a:ext cx="1151467" cy="292100"/>
                          </a:xfrm>
                          <a:prstGeom prst="rect">
                            <a:avLst/>
                          </a:prstGeom>
                          <a:solidFill>
                            <a:schemeClr val="accent1"/>
                          </a:solidFill>
                        </p:spPr>
                      </p:pic>
                    </p:oleObj>
                  </mc:Fallback>
                </mc:AlternateContent>
              </a:graphicData>
            </a:graphic>
          </p:graphicFrame>
          <p:graphicFrame>
            <p:nvGraphicFramePr>
              <p:cNvPr id="10" name="Object 7">
                <a:extLst>
                  <a:ext uri="{FF2B5EF4-FFF2-40B4-BE49-F238E27FC236}">
                    <a16:creationId xmlns:a16="http://schemas.microsoft.com/office/drawing/2014/main" id="{023F92ED-CB0D-569C-422C-C5B6039CB771}"/>
                  </a:ext>
                </a:extLst>
              </p:cNvPr>
              <p:cNvGraphicFramePr>
                <a:graphicFrameLocks noChangeAspect="1"/>
              </p:cNvGraphicFramePr>
              <p:nvPr>
                <p:extLst>
                  <p:ext uri="{D42A27DB-BD31-4B8C-83A1-F6EECF244321}">
                    <p14:modId xmlns:p14="http://schemas.microsoft.com/office/powerpoint/2010/main" val="3950749585"/>
                  </p:ext>
                </p:extLst>
              </p:nvPr>
            </p:nvGraphicFramePr>
            <p:xfrm>
              <a:off x="8187217" y="5486400"/>
              <a:ext cx="2658534" cy="342900"/>
            </p:xfrm>
            <a:graphic>
              <a:graphicData uri="http://schemas.openxmlformats.org/presentationml/2006/ole">
                <mc:AlternateContent xmlns:mc="http://schemas.openxmlformats.org/markup-compatibility/2006">
                  <mc:Choice xmlns:v="urn:schemas-microsoft-com:vml" Requires="v">
                    <p:oleObj name="Equation" r:id="rId7" imgW="1993680" imgH="342720" progId="Equation.3">
                      <p:embed/>
                    </p:oleObj>
                  </mc:Choice>
                  <mc:Fallback>
                    <p:oleObj name="Equation" r:id="rId7" imgW="1993680" imgH="342720" progId="Equation.3">
                      <p:embed/>
                      <p:pic>
                        <p:nvPicPr>
                          <p:cNvPr id="10" name="Object 7">
                            <a:extLst>
                              <a:ext uri="{FF2B5EF4-FFF2-40B4-BE49-F238E27FC236}">
                                <a16:creationId xmlns:a16="http://schemas.microsoft.com/office/drawing/2014/main" id="{023F92ED-CB0D-569C-422C-C5B6039CB77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87217" y="5486400"/>
                            <a:ext cx="2658534" cy="342900"/>
                          </a:xfrm>
                          <a:prstGeom prst="rect">
                            <a:avLst/>
                          </a:prstGeom>
                          <a:solidFill>
                            <a:schemeClr val="accent1"/>
                          </a:solidFill>
                        </p:spPr>
                      </p:pic>
                    </p:oleObj>
                  </mc:Fallback>
                </mc:AlternateContent>
              </a:graphicData>
            </a:graphic>
          </p:graphicFrame>
          <p:graphicFrame>
            <p:nvGraphicFramePr>
              <p:cNvPr id="11" name="Object 7">
                <a:extLst>
                  <a:ext uri="{FF2B5EF4-FFF2-40B4-BE49-F238E27FC236}">
                    <a16:creationId xmlns:a16="http://schemas.microsoft.com/office/drawing/2014/main" id="{17537228-419C-9BE4-55E7-1CF200DBD68A}"/>
                  </a:ext>
                </a:extLst>
              </p:cNvPr>
              <p:cNvGraphicFramePr>
                <a:graphicFrameLocks noChangeAspect="1"/>
              </p:cNvGraphicFramePr>
              <p:nvPr/>
            </p:nvGraphicFramePr>
            <p:xfrm>
              <a:off x="6764875" y="5770984"/>
              <a:ext cx="334009" cy="300608"/>
            </p:xfrm>
            <a:graphic>
              <a:graphicData uri="http://schemas.openxmlformats.org/presentationml/2006/ole">
                <mc:AlternateContent xmlns:mc="http://schemas.openxmlformats.org/markup-compatibility/2006">
                  <mc:Choice xmlns:v="urn:schemas-microsoft-com:vml" Requires="v">
                    <p:oleObj name="Formel" r:id="rId9" imgW="190440" imgH="228600" progId="Equation.3">
                      <p:embed/>
                    </p:oleObj>
                  </mc:Choice>
                  <mc:Fallback>
                    <p:oleObj name="Formel" r:id="rId9" imgW="190440" imgH="228600" progId="Equation.3">
                      <p:embed/>
                      <p:pic>
                        <p:nvPicPr>
                          <p:cNvPr id="11" name="Object 7">
                            <a:extLst>
                              <a:ext uri="{FF2B5EF4-FFF2-40B4-BE49-F238E27FC236}">
                                <a16:creationId xmlns:a16="http://schemas.microsoft.com/office/drawing/2014/main" id="{17537228-419C-9BE4-55E7-1CF200DBD68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64875" y="5770984"/>
                            <a:ext cx="334009" cy="300608"/>
                          </a:xfrm>
                          <a:prstGeom prst="rect">
                            <a:avLst/>
                          </a:prstGeom>
                          <a:solidFill>
                            <a:schemeClr val="bg1"/>
                          </a:solidFill>
                        </p:spPr>
                      </p:pic>
                    </p:oleObj>
                  </mc:Fallback>
                </mc:AlternateContent>
              </a:graphicData>
            </a:graphic>
          </p:graphicFrame>
          <p:graphicFrame>
            <p:nvGraphicFramePr>
              <p:cNvPr id="12" name="Object 7">
                <a:extLst>
                  <a:ext uri="{FF2B5EF4-FFF2-40B4-BE49-F238E27FC236}">
                    <a16:creationId xmlns:a16="http://schemas.microsoft.com/office/drawing/2014/main" id="{43635C1D-82EA-CEF7-E9B2-C0A33333589D}"/>
                  </a:ext>
                </a:extLst>
              </p:cNvPr>
              <p:cNvGraphicFramePr>
                <a:graphicFrameLocks noChangeAspect="1"/>
              </p:cNvGraphicFramePr>
              <p:nvPr/>
            </p:nvGraphicFramePr>
            <p:xfrm>
              <a:off x="6751320" y="4757148"/>
              <a:ext cx="378365" cy="306332"/>
            </p:xfrm>
            <a:graphic>
              <a:graphicData uri="http://schemas.openxmlformats.org/presentationml/2006/ole">
                <mc:AlternateContent xmlns:mc="http://schemas.openxmlformats.org/markup-compatibility/2006">
                  <mc:Choice xmlns:v="urn:schemas-microsoft-com:vml" Requires="v">
                    <p:oleObj name="Formel" r:id="rId11" imgW="190440" imgH="228600" progId="Equation.3">
                      <p:embed/>
                    </p:oleObj>
                  </mc:Choice>
                  <mc:Fallback>
                    <p:oleObj name="Formel" r:id="rId11" imgW="190440" imgH="228600" progId="Equation.3">
                      <p:embed/>
                      <p:pic>
                        <p:nvPicPr>
                          <p:cNvPr id="12" name="Object 7">
                            <a:extLst>
                              <a:ext uri="{FF2B5EF4-FFF2-40B4-BE49-F238E27FC236}">
                                <a16:creationId xmlns:a16="http://schemas.microsoft.com/office/drawing/2014/main" id="{43635C1D-82EA-CEF7-E9B2-C0A33333589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51320" y="4757148"/>
                            <a:ext cx="378365" cy="306332"/>
                          </a:xfrm>
                          <a:prstGeom prst="rect">
                            <a:avLst/>
                          </a:prstGeom>
                          <a:solidFill>
                            <a:schemeClr val="bg1"/>
                          </a:solidFill>
                        </p:spPr>
                      </p:pic>
                    </p:oleObj>
                  </mc:Fallback>
                </mc:AlternateContent>
              </a:graphicData>
            </a:graphic>
          </p:graphicFrame>
        </p:grpSp>
        <p:graphicFrame>
          <p:nvGraphicFramePr>
            <p:cNvPr id="7" name="Object 7">
              <a:extLst>
                <a:ext uri="{FF2B5EF4-FFF2-40B4-BE49-F238E27FC236}">
                  <a16:creationId xmlns:a16="http://schemas.microsoft.com/office/drawing/2014/main" id="{DE3956B4-FC68-5F9E-A434-61E73B162CDD}"/>
                </a:ext>
              </a:extLst>
            </p:cNvPr>
            <p:cNvGraphicFramePr>
              <a:graphicFrameLocks noChangeAspect="1"/>
            </p:cNvGraphicFramePr>
            <p:nvPr/>
          </p:nvGraphicFramePr>
          <p:xfrm>
            <a:off x="5408725" y="5797336"/>
            <a:ext cx="284803" cy="213602"/>
          </p:xfrm>
          <a:graphic>
            <a:graphicData uri="http://schemas.openxmlformats.org/presentationml/2006/ole">
              <mc:AlternateContent xmlns:mc="http://schemas.openxmlformats.org/markup-compatibility/2006">
                <mc:Choice xmlns:v="urn:schemas-microsoft-com:vml" Requires="v">
                  <p:oleObj name="Formel" r:id="rId13" imgW="139680" imgH="139680" progId="Equation.3">
                    <p:embed/>
                  </p:oleObj>
                </mc:Choice>
                <mc:Fallback>
                  <p:oleObj name="Formel" r:id="rId13" imgW="139680" imgH="139680" progId="Equation.3">
                    <p:embed/>
                    <p:pic>
                      <p:nvPicPr>
                        <p:cNvPr id="7" name="Object 7">
                          <a:extLst>
                            <a:ext uri="{FF2B5EF4-FFF2-40B4-BE49-F238E27FC236}">
                              <a16:creationId xmlns:a16="http://schemas.microsoft.com/office/drawing/2014/main" id="{DE3956B4-FC68-5F9E-A434-61E73B162CD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408725" y="5797336"/>
                          <a:ext cx="284803" cy="213602"/>
                        </a:xfrm>
                        <a:prstGeom prst="rect">
                          <a:avLst/>
                        </a:prstGeom>
                        <a:solidFill>
                          <a:schemeClr val="bg1"/>
                        </a:solidFill>
                      </p:spPr>
                    </p:pic>
                  </p:oleObj>
                </mc:Fallback>
              </mc:AlternateContent>
            </a:graphicData>
          </a:graphic>
        </p:graphicFrame>
      </p:grpSp>
      <p:pic>
        <p:nvPicPr>
          <p:cNvPr id="15" name="Picture 14">
            <a:extLst>
              <a:ext uri="{FF2B5EF4-FFF2-40B4-BE49-F238E27FC236}">
                <a16:creationId xmlns:a16="http://schemas.microsoft.com/office/drawing/2014/main" id="{0086B272-F5D2-1DD0-0F56-8CB795C51662}"/>
              </a:ext>
            </a:extLst>
          </p:cNvPr>
          <p:cNvPicPr>
            <a:picLocks noChangeAspect="1"/>
          </p:cNvPicPr>
          <p:nvPr/>
        </p:nvPicPr>
        <p:blipFill>
          <a:blip r:embed="rId15"/>
          <a:stretch>
            <a:fillRect/>
          </a:stretch>
        </p:blipFill>
        <p:spPr>
          <a:xfrm>
            <a:off x="8757440" y="145086"/>
            <a:ext cx="3003054" cy="3161549"/>
          </a:xfrm>
          <a:prstGeom prst="rect">
            <a:avLst/>
          </a:prstGeom>
        </p:spPr>
      </p:pic>
      <p:pic>
        <p:nvPicPr>
          <p:cNvPr id="16" name="Picture 15">
            <a:extLst>
              <a:ext uri="{FF2B5EF4-FFF2-40B4-BE49-F238E27FC236}">
                <a16:creationId xmlns:a16="http://schemas.microsoft.com/office/drawing/2014/main" id="{ADFFD7AD-2F81-71BB-1674-0C6FF42FD236}"/>
              </a:ext>
            </a:extLst>
          </p:cNvPr>
          <p:cNvPicPr>
            <a:picLocks noChangeAspect="1"/>
          </p:cNvPicPr>
          <p:nvPr/>
        </p:nvPicPr>
        <p:blipFill>
          <a:blip r:embed="rId16"/>
          <a:stretch>
            <a:fillRect/>
          </a:stretch>
        </p:blipFill>
        <p:spPr>
          <a:xfrm>
            <a:off x="8578998" y="3447079"/>
            <a:ext cx="2947103" cy="2531903"/>
          </a:xfrm>
          <a:prstGeom prst="rect">
            <a:avLst/>
          </a:prstGeom>
        </p:spPr>
      </p:pic>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BC48B9F8-CB41-78AC-11D3-A13D94484683}"/>
                  </a:ext>
                </a:extLst>
              </p:cNvPr>
              <p:cNvSpPr txBox="1"/>
              <p:nvPr/>
            </p:nvSpPr>
            <p:spPr>
              <a:xfrm>
                <a:off x="744373" y="3650264"/>
                <a:ext cx="3608641" cy="2031325"/>
              </a:xfrm>
              <a:prstGeom prst="rect">
                <a:avLst/>
              </a:prstGeom>
              <a:noFill/>
            </p:spPr>
            <p:txBody>
              <a:bodyPr wrap="square">
                <a:spAutoFit/>
              </a:bodyPr>
              <a:lstStyle/>
              <a:p>
                <a:br>
                  <a:rPr lang="en-US" sz="1400" b="0" dirty="0"/>
                </a:br>
                <a14:m>
                  <m:oMath xmlns:m="http://schemas.openxmlformats.org/officeDocument/2006/math">
                    <m:sSub>
                      <m:sSubPr>
                        <m:ctrlPr>
                          <a:rPr lang="ar-AE" sz="1400" b="0" i="1" kern="1200" smtClean="0">
                            <a:solidFill>
                              <a:schemeClr val="tx1"/>
                            </a:solidFill>
                            <a:latin typeface="Cambria Math" panose="02040503050406030204" pitchFamily="18" charset="0"/>
                          </a:rPr>
                        </m:ctrlPr>
                      </m:sSubPr>
                      <m:e>
                        <m:r>
                          <a:rPr lang="ar-AE" sz="1400" b="0" i="1" kern="1200" smtClean="0">
                            <a:solidFill>
                              <a:schemeClr val="tx1"/>
                            </a:solidFill>
                            <a:latin typeface="Cambria Math" panose="02040503050406030204" pitchFamily="18" charset="0"/>
                          </a:rPr>
                          <m:t>𝐹</m:t>
                        </m:r>
                      </m:e>
                      <m:sub>
                        <m:r>
                          <a:rPr lang="en-US" sz="1400" b="0" i="1" kern="1200" smtClean="0">
                            <a:solidFill>
                              <a:schemeClr val="tx1"/>
                            </a:solidFill>
                            <a:latin typeface="Cambria Math" panose="02040503050406030204" pitchFamily="18" charset="0"/>
                          </a:rPr>
                          <m:t>𝑟</m:t>
                        </m:r>
                      </m:sub>
                    </m:sSub>
                    <m:r>
                      <a:rPr lang="en-US" sz="1400" b="0" i="0" kern="1200" smtClean="0">
                        <a:solidFill>
                          <a:schemeClr val="tx1"/>
                        </a:solidFill>
                        <a:latin typeface="Cambria Math" panose="02040503050406030204" pitchFamily="18" charset="0"/>
                      </a:rPr>
                      <m:t>=</m:t>
                    </m:r>
                  </m:oMath>
                </a14:m>
                <a:r>
                  <a:rPr lang="en-US" sz="1400" b="0" dirty="0"/>
                  <a:t> </a:t>
                </a:r>
                <a:r>
                  <a:rPr lang="en-US" sz="1400" dirty="0">
                    <a:latin typeface="Cambria Math" panose="02040503050406030204" pitchFamily="18" charset="0"/>
                  </a:rPr>
                  <a:t>tangential (friction) force</a:t>
                </a:r>
                <a:br>
                  <a:rPr lang="en-US" sz="1400" b="0" dirty="0"/>
                </a:br>
                <a14:m>
                  <m:oMath xmlns:m="http://schemas.openxmlformats.org/officeDocument/2006/math">
                    <m:sSub>
                      <m:sSubPr>
                        <m:ctrlPr>
                          <a:rPr lang="ar-AE" sz="1400" b="0" i="1" kern="1200" smtClean="0">
                            <a:solidFill>
                              <a:schemeClr val="tx1"/>
                            </a:solidFill>
                            <a:latin typeface="Cambria Math" panose="02040503050406030204" pitchFamily="18" charset="0"/>
                          </a:rPr>
                        </m:ctrlPr>
                      </m:sSubPr>
                      <m:e>
                        <m:r>
                          <a:rPr lang="ar-AE" sz="1400" b="0" i="1" kern="1200" smtClean="0">
                            <a:solidFill>
                              <a:schemeClr val="tx1"/>
                            </a:solidFill>
                            <a:latin typeface="Cambria Math" panose="02040503050406030204" pitchFamily="18" charset="0"/>
                          </a:rPr>
                          <m:t>𝐹</m:t>
                        </m:r>
                      </m:e>
                      <m:sub>
                        <m:r>
                          <a:rPr lang="ar-AE" sz="1400" b="0" i="1" kern="1200" smtClean="0">
                            <a:solidFill>
                              <a:schemeClr val="tx1"/>
                            </a:solidFill>
                            <a:latin typeface="Cambria Math" panose="02040503050406030204" pitchFamily="18" charset="0"/>
                          </a:rPr>
                          <m:t>𝑛</m:t>
                        </m:r>
                      </m:sub>
                    </m:sSub>
                  </m:oMath>
                </a14:m>
                <a:r>
                  <a:rPr lang="en-US" sz="1400" dirty="0"/>
                  <a:t> </a:t>
                </a:r>
                <a14:m>
                  <m:oMath xmlns:m="http://schemas.openxmlformats.org/officeDocument/2006/math">
                    <m:r>
                      <a:rPr lang="en-US" sz="1400">
                        <a:latin typeface="Cambria Math" panose="02040503050406030204" pitchFamily="18" charset="0"/>
                      </a:rPr>
                      <m:t>=</m:t>
                    </m:r>
                  </m:oMath>
                </a14:m>
                <a:r>
                  <a:rPr lang="ar-AE" sz="1400" b="0" dirty="0"/>
                  <a:t> </a:t>
                </a:r>
                <a:r>
                  <a:rPr lang="en-US" sz="1400" b="0" dirty="0"/>
                  <a:t> </a:t>
                </a:r>
                <a:r>
                  <a:rPr lang="en-US" sz="1400" dirty="0">
                    <a:latin typeface="Cambria Math" panose="02040503050406030204" pitchFamily="18" charset="0"/>
                  </a:rPr>
                  <a:t>normal contact force</a:t>
                </a:r>
                <a:br>
                  <a:rPr lang="en-US" sz="1400" b="0" dirty="0"/>
                </a:br>
                <a14:m>
                  <m:oMath xmlns:m="http://schemas.openxmlformats.org/officeDocument/2006/math">
                    <m:r>
                      <a:rPr lang="en-US" sz="1400" b="0" i="1" kern="1200" smtClean="0">
                        <a:solidFill>
                          <a:schemeClr val="tx1"/>
                        </a:solidFill>
                        <a:latin typeface="Cambria Math" panose="02040503050406030204" pitchFamily="18" charset="0"/>
                      </a:rPr>
                      <m:t>𝜇</m:t>
                    </m:r>
                  </m:oMath>
                </a14:m>
                <a:r>
                  <a:rPr lang="en-US" sz="1400" b="0" dirty="0"/>
                  <a:t> </a:t>
                </a:r>
                <a14:m>
                  <m:oMath xmlns:m="http://schemas.openxmlformats.org/officeDocument/2006/math">
                    <m:r>
                      <a:rPr lang="en-US" sz="1400">
                        <a:latin typeface="Cambria Math" panose="02040503050406030204" pitchFamily="18" charset="0"/>
                      </a:rPr>
                      <m:t>=</m:t>
                    </m:r>
                  </m:oMath>
                </a14:m>
                <a:r>
                  <a:rPr lang="en-US" sz="1400" b="0" dirty="0"/>
                  <a:t> </a:t>
                </a:r>
                <a:r>
                  <a:rPr lang="en-US" sz="1400" dirty="0">
                    <a:latin typeface="Cambria Math" panose="02040503050406030204" pitchFamily="18" charset="0"/>
                  </a:rPr>
                  <a:t>coefficient of friction</a:t>
                </a:r>
              </a:p>
              <a:p>
                <a:pPr/>
                <a14:m>
                  <m:oMathPara xmlns:m="http://schemas.openxmlformats.org/officeDocument/2006/math">
                    <m:oMathParaPr>
                      <m:jc m:val="left"/>
                    </m:oMathParaPr>
                    <m:oMath>
                      <m:sSub>
                        <m:sSubPr>
                          <m:ctrlPr>
                            <a:rPr lang="en-US" sz="1400">
                              <a:latin typeface="Cambria Math" panose="02040503050406030204" pitchFamily="18" charset="0"/>
                            </a:rPr>
                          </m:ctrlPr>
                        </m:sSubPr>
                        <m:e>
                          <m:r>
                            <a:rPr lang="en-US" sz="1400">
                              <a:latin typeface="Cambria Math" panose="02040503050406030204" pitchFamily="18" charset="0"/>
                            </a:rPr>
                            <m:t>𝜇</m:t>
                          </m:r>
                        </m:e>
                        <m:sub>
                          <m:r>
                            <a:rPr lang="en-US" sz="1400">
                              <a:latin typeface="Cambria Math" panose="02040503050406030204" pitchFamily="18" charset="0"/>
                            </a:rPr>
                            <m:t>𝑠</m:t>
                          </m:r>
                        </m:sub>
                      </m:sSub>
                      <m:r>
                        <a:rPr lang="en-US" sz="1400">
                          <a:latin typeface="Cambria Math" panose="02040503050406030204" pitchFamily="18" charset="0"/>
                        </a:rPr>
                        <m:t>=</m:t>
                      </m:r>
                      <m:r>
                        <m:rPr>
                          <m:nor/>
                        </m:rPr>
                        <a:rPr lang="en-US" sz="1400" i="0">
                          <a:latin typeface="Cambria Math" panose="02040503050406030204" pitchFamily="18" charset="0"/>
                        </a:rPr>
                        <m:t>st</m:t>
                      </m:r>
                      <m:r>
                        <m:rPr>
                          <m:nor/>
                        </m:rPr>
                        <a:rPr lang="en-US" sz="1400" b="0" i="0" smtClean="0">
                          <a:latin typeface="Cambria Math" panose="02040503050406030204" pitchFamily="18" charset="0"/>
                        </a:rPr>
                        <m:t>a</m:t>
                      </m:r>
                      <m:r>
                        <m:rPr>
                          <m:nor/>
                        </m:rPr>
                        <a:rPr lang="en-US" sz="1400" i="0">
                          <a:latin typeface="Cambria Math" panose="02040503050406030204" pitchFamily="18" charset="0"/>
                        </a:rPr>
                        <m:t>tic coefficient</m:t>
                      </m:r>
                      <m:r>
                        <m:rPr>
                          <m:nor/>
                        </m:rPr>
                        <a:rPr lang="en-US" sz="1400" i="0" dirty="0">
                          <a:latin typeface="Cambria Math" panose="02040503050406030204" pitchFamily="18" charset="0"/>
                        </a:rPr>
                        <m:t> of friction</m:t>
                      </m:r>
                    </m:oMath>
                  </m:oMathPara>
                </a14:m>
                <a:endParaRPr lang="en-US" sz="1400" dirty="0">
                  <a:latin typeface="Cambria Math" panose="02040503050406030204" pitchFamily="18" charset="0"/>
                </a:endParaRPr>
              </a:p>
              <a:p>
                <a:pPr/>
                <a14:m>
                  <m:oMathPara xmlns:m="http://schemas.openxmlformats.org/officeDocument/2006/math">
                    <m:oMathParaPr>
                      <m:jc m:val="left"/>
                    </m:oMathParaPr>
                    <m:oMath>
                      <m:sSub>
                        <m:sSubPr>
                          <m:ctrlPr>
                            <a:rPr lang="en-US" sz="1400">
                              <a:latin typeface="Cambria Math" panose="02040503050406030204" pitchFamily="18" charset="0"/>
                            </a:rPr>
                          </m:ctrlPr>
                        </m:sSubPr>
                        <m:e>
                          <m:r>
                            <a:rPr lang="en-US" sz="1400">
                              <a:latin typeface="Cambria Math" panose="02040503050406030204" pitchFamily="18" charset="0"/>
                            </a:rPr>
                            <m:t>𝜇</m:t>
                          </m:r>
                        </m:e>
                        <m:sub>
                          <m:r>
                            <a:rPr lang="en-US" sz="1400" b="0" i="1" smtClean="0">
                              <a:latin typeface="Cambria Math" panose="02040503050406030204" pitchFamily="18" charset="0"/>
                            </a:rPr>
                            <m:t>𝑑</m:t>
                          </m:r>
                        </m:sub>
                      </m:sSub>
                      <m:r>
                        <a:rPr lang="en-US" sz="1400">
                          <a:latin typeface="Cambria Math" panose="02040503050406030204" pitchFamily="18" charset="0"/>
                        </a:rPr>
                        <m:t>=</m:t>
                      </m:r>
                      <m:r>
                        <m:rPr>
                          <m:nor/>
                        </m:rPr>
                        <a:rPr lang="en-US" sz="1400" b="0" i="0" smtClean="0">
                          <a:latin typeface="Cambria Math" panose="02040503050406030204" pitchFamily="18" charset="0"/>
                        </a:rPr>
                        <m:t>dynamic</m:t>
                      </m:r>
                      <m:r>
                        <m:rPr>
                          <m:nor/>
                        </m:rPr>
                        <a:rPr lang="en-US" sz="1400" i="0">
                          <a:latin typeface="Cambria Math" panose="02040503050406030204" pitchFamily="18" charset="0"/>
                        </a:rPr>
                        <m:t> coefficient</m:t>
                      </m:r>
                      <m:r>
                        <m:rPr>
                          <m:nor/>
                        </m:rPr>
                        <a:rPr lang="en-US" sz="1400" i="0" dirty="0">
                          <a:latin typeface="Cambria Math" panose="02040503050406030204" pitchFamily="18" charset="0"/>
                        </a:rPr>
                        <m:t> of friction</m:t>
                      </m:r>
                    </m:oMath>
                  </m:oMathPara>
                </a14:m>
                <a:endParaRPr lang="en-US" sz="1400" dirty="0">
                  <a:latin typeface="Cambria Math" panose="02040503050406030204" pitchFamily="18" charset="0"/>
                </a:endParaRPr>
              </a:p>
              <a:p>
                <a:r>
                  <a:rPr lang="en-US" sz="1400" i="1" dirty="0">
                    <a:latin typeface="Cambria Math" panose="02040503050406030204" pitchFamily="18" charset="0"/>
                  </a:rPr>
                  <a:t>c</a:t>
                </a:r>
                <a:r>
                  <a:rPr lang="en-US" sz="1400" dirty="0">
                    <a:latin typeface="Cambria Math" panose="02040503050406030204" pitchFamily="18" charset="0"/>
                  </a:rPr>
                  <a:t> = decay constant</a:t>
                </a:r>
              </a:p>
              <a:p>
                <a:r>
                  <a:rPr lang="en-US" sz="1400" i="1" dirty="0">
                    <a:latin typeface="Cambria Math" panose="02040503050406030204" pitchFamily="18" charset="0"/>
                  </a:rPr>
                  <a:t>v </a:t>
                </a:r>
                <a:r>
                  <a:rPr lang="en-US" sz="1400" dirty="0">
                    <a:latin typeface="Cambria Math" panose="02040503050406030204" pitchFamily="18" charset="0"/>
                  </a:rPr>
                  <a:t>= Relative sliding velocity between surfaces</a:t>
                </a:r>
              </a:p>
            </p:txBody>
          </p:sp>
        </mc:Choice>
        <mc:Fallback xmlns="">
          <p:sp>
            <p:nvSpPr>
              <p:cNvPr id="24" name="TextBox 23">
                <a:extLst>
                  <a:ext uri="{FF2B5EF4-FFF2-40B4-BE49-F238E27FC236}">
                    <a16:creationId xmlns:a16="http://schemas.microsoft.com/office/drawing/2014/main" id="{BC48B9F8-CB41-78AC-11D3-A13D94484683}"/>
                  </a:ext>
                </a:extLst>
              </p:cNvPr>
              <p:cNvSpPr txBox="1">
                <a:spLocks noRot="1" noChangeAspect="1" noMove="1" noResize="1" noEditPoints="1" noAdjustHandles="1" noChangeArrowheads="1" noChangeShapeType="1" noTextEdit="1"/>
              </p:cNvSpPr>
              <p:nvPr/>
            </p:nvSpPr>
            <p:spPr>
              <a:xfrm>
                <a:off x="744373" y="3650264"/>
                <a:ext cx="3608641" cy="2031325"/>
              </a:xfrm>
              <a:prstGeom prst="rect">
                <a:avLst/>
              </a:prstGeom>
              <a:blipFill>
                <a:blip r:embed="rId17"/>
                <a:stretch>
                  <a:fillRect l="-507" b="-1802"/>
                </a:stretch>
              </a:blipFill>
            </p:spPr>
            <p:txBody>
              <a:bodyPr/>
              <a:lstStyle/>
              <a:p>
                <a:r>
                  <a:rPr lang="en-US">
                    <a:noFill/>
                  </a:rPr>
                  <a:t> </a:t>
                </a:r>
              </a:p>
            </p:txBody>
          </p:sp>
        </mc:Fallback>
      </mc:AlternateContent>
    </p:spTree>
    <p:extLst>
      <p:ext uri="{BB962C8B-B14F-4D97-AF65-F5344CB8AC3E}">
        <p14:creationId xmlns:p14="http://schemas.microsoft.com/office/powerpoint/2010/main" val="1062811279"/>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0209991-4E75-D5C9-AFE6-BDEDE91438BD}"/>
              </a:ext>
            </a:extLst>
          </p:cNvPr>
          <p:cNvSpPr>
            <a:spLocks noGrp="1"/>
          </p:cNvSpPr>
          <p:nvPr>
            <p:ph type="sldNum" sz="quarter" idx="11"/>
          </p:nvPr>
        </p:nvSpPr>
        <p:spPr/>
        <p:txBody>
          <a:bodyPr/>
          <a:lstStyle/>
          <a:p>
            <a:fld id="{F0D23093-2AB0-F74C-B865-1A12A15B650E}" type="slidenum">
              <a:rPr lang="en-US" smtClean="0"/>
              <a:pPr/>
              <a:t>13</a:t>
            </a:fld>
            <a:endParaRPr lang="en-US"/>
          </a:p>
        </p:txBody>
      </p:sp>
      <p:sp>
        <p:nvSpPr>
          <p:cNvPr id="5" name="Titel 1">
            <a:extLst>
              <a:ext uri="{FF2B5EF4-FFF2-40B4-BE49-F238E27FC236}">
                <a16:creationId xmlns:a16="http://schemas.microsoft.com/office/drawing/2014/main" id="{07ECB487-983C-9FBC-3906-69F218AE16A0}"/>
              </a:ext>
            </a:extLst>
          </p:cNvPr>
          <p:cNvSpPr>
            <a:spLocks noGrp="1"/>
          </p:cNvSpPr>
          <p:nvPr>
            <p:ph type="title"/>
          </p:nvPr>
        </p:nvSpPr>
        <p:spPr/>
        <p:txBody>
          <a:bodyPr/>
          <a:lstStyle/>
          <a:p>
            <a:r>
              <a:rPr lang="en-US"/>
              <a:t>Main Contact Types: Bonded Contact</a:t>
            </a:r>
          </a:p>
        </p:txBody>
      </p:sp>
      <p:sp>
        <p:nvSpPr>
          <p:cNvPr id="6" name="Inhaltsplatzhalter 4">
            <a:extLst>
              <a:ext uri="{FF2B5EF4-FFF2-40B4-BE49-F238E27FC236}">
                <a16:creationId xmlns:a16="http://schemas.microsoft.com/office/drawing/2014/main" id="{E7F145AF-614D-37F1-0913-FE3EFA9A3A3A}"/>
              </a:ext>
            </a:extLst>
          </p:cNvPr>
          <p:cNvSpPr>
            <a:spLocks noGrp="1"/>
          </p:cNvSpPr>
          <p:nvPr>
            <p:ph type="body" sz="quarter" idx="13"/>
          </p:nvPr>
        </p:nvSpPr>
        <p:spPr>
          <a:xfrm>
            <a:off x="254150" y="762000"/>
            <a:ext cx="8496352" cy="5334000"/>
          </a:xfrm>
        </p:spPr>
        <p:txBody>
          <a:bodyPr>
            <a:normAutofit/>
          </a:bodyPr>
          <a:lstStyle/>
          <a:p>
            <a:pPr marL="457200"/>
            <a:r>
              <a:rPr lang="en-US" sz="1800" dirty="0"/>
              <a:t>By default, Contact Type is Bonded and is penalty-based</a:t>
            </a:r>
            <a:br>
              <a:rPr lang="en-US" sz="1800" dirty="0"/>
            </a:br>
            <a:r>
              <a:rPr lang="en-US" sz="1800" dirty="0"/>
              <a:t>(relies on contact stiffness to “close” gap)</a:t>
            </a:r>
          </a:p>
          <a:p>
            <a:pPr marL="690563" lvl="1"/>
            <a:r>
              <a:rPr lang="en-US" sz="1600" dirty="0"/>
              <a:t>Available between flexible and rigid bodies</a:t>
            </a:r>
          </a:p>
          <a:p>
            <a:pPr marL="457200"/>
            <a:r>
              <a:rPr lang="en-US" sz="1800" dirty="0"/>
              <a:t>Nodes tied to target side if their distance is within Maximum Offset</a:t>
            </a:r>
          </a:p>
          <a:p>
            <a:pPr marL="685800" lvl="1" indent="-228600"/>
            <a:r>
              <a:rPr lang="en-US" sz="1600" dirty="0"/>
              <a:t>Default : 1e-4 mm, too small for most models!</a:t>
            </a:r>
          </a:p>
          <a:p>
            <a:pPr marL="685800" lvl="1" indent="-282575"/>
            <a:r>
              <a:rPr lang="en-US" sz="1600" b="1" dirty="0"/>
              <a:t>Adjust Offset to a value 20-30% larger than physical gap, or</a:t>
            </a:r>
          </a:p>
          <a:p>
            <a:pPr marL="685800" lvl="1" indent="-282575"/>
            <a:r>
              <a:rPr lang="en-US" sz="1600" b="1" dirty="0"/>
              <a:t>Maximum Offset = 0.0 </a:t>
            </a:r>
            <a:r>
              <a:rPr lang="en-US" sz="1600" dirty="0"/>
              <a:t>relates to a default offset distance, based on mesh size and shell thickness</a:t>
            </a:r>
          </a:p>
          <a:p>
            <a:pPr marL="685800" lvl="1" indent="-282575"/>
            <a:endParaRPr lang="en-US" sz="1800" dirty="0"/>
          </a:p>
          <a:p>
            <a:pPr marL="685800" lvl="1" indent="-282575"/>
            <a:endParaRPr lang="en-US" sz="1800" dirty="0"/>
          </a:p>
          <a:p>
            <a:pPr marL="685800" lvl="1" indent="-282575"/>
            <a:endParaRPr lang="en-US" sz="1800" dirty="0"/>
          </a:p>
          <a:p>
            <a:pPr marL="685800" lvl="1" indent="-282575"/>
            <a:endParaRPr lang="en-US" sz="1800" dirty="0"/>
          </a:p>
          <a:p>
            <a:pPr marL="452437" indent="-282575"/>
            <a:r>
              <a:rPr lang="en-US" sz="2000" dirty="0">
                <a:solidFill>
                  <a:srgbClr val="FF0000"/>
                </a:solidFill>
              </a:rPr>
              <a:t>Large gaps should be avoided</a:t>
            </a:r>
          </a:p>
          <a:p>
            <a:pPr marL="685800" lvl="1" indent="-282575"/>
            <a:r>
              <a:rPr lang="en-US" sz="1800" dirty="0"/>
              <a:t>Gaps cause problems in rigid body rotations</a:t>
            </a:r>
          </a:p>
          <a:p>
            <a:pPr marL="685800" lvl="1" indent="-282575"/>
            <a:r>
              <a:rPr lang="en-US" sz="1800" dirty="0"/>
              <a:t>Moments resulting from the offsets are not properly handled</a:t>
            </a:r>
          </a:p>
          <a:p>
            <a:pPr marL="685800" lvl="1" indent="-282575"/>
            <a:endParaRPr lang="en-US" sz="1800" dirty="0"/>
          </a:p>
          <a:p>
            <a:pPr marL="685800" lvl="1" indent="-282575"/>
            <a:endParaRPr lang="en-US" sz="1800" dirty="0"/>
          </a:p>
          <a:p>
            <a:pPr lvl="1"/>
            <a:endParaRPr lang="en-US" sz="1800" dirty="0"/>
          </a:p>
        </p:txBody>
      </p:sp>
      <p:pic>
        <p:nvPicPr>
          <p:cNvPr id="8" name="Picture 3">
            <a:extLst>
              <a:ext uri="{FF2B5EF4-FFF2-40B4-BE49-F238E27FC236}">
                <a16:creationId xmlns:a16="http://schemas.microsoft.com/office/drawing/2014/main" id="{5E9E2771-6F52-BD2E-A3C5-F5205AE58D99}"/>
              </a:ext>
            </a:extLst>
          </p:cNvPr>
          <p:cNvPicPr>
            <a:picLocks noChangeAspect="1" noChangeArrowheads="1"/>
          </p:cNvPicPr>
          <p:nvPr/>
        </p:nvPicPr>
        <p:blipFill>
          <a:blip r:embed="rId3" cstate="print"/>
          <a:srcRect/>
          <a:stretch>
            <a:fillRect/>
          </a:stretch>
        </p:blipFill>
        <p:spPr bwMode="auto">
          <a:xfrm>
            <a:off x="3613301" y="3124200"/>
            <a:ext cx="4082899" cy="1100089"/>
          </a:xfrm>
          <a:prstGeom prst="rect">
            <a:avLst/>
          </a:prstGeom>
          <a:noFill/>
          <a:ln w="9525">
            <a:noFill/>
            <a:miter lim="800000"/>
            <a:headEnd/>
            <a:tailEnd/>
          </a:ln>
        </p:spPr>
      </p:pic>
      <p:pic>
        <p:nvPicPr>
          <p:cNvPr id="4" name="Picture 3">
            <a:extLst>
              <a:ext uri="{FF2B5EF4-FFF2-40B4-BE49-F238E27FC236}">
                <a16:creationId xmlns:a16="http://schemas.microsoft.com/office/drawing/2014/main" id="{A595039B-9A96-9DE2-84C1-6F3629D0789C}"/>
              </a:ext>
            </a:extLst>
          </p:cNvPr>
          <p:cNvPicPr>
            <a:picLocks noChangeAspect="1"/>
          </p:cNvPicPr>
          <p:nvPr/>
        </p:nvPicPr>
        <p:blipFill>
          <a:blip r:embed="rId4"/>
          <a:stretch>
            <a:fillRect/>
          </a:stretch>
        </p:blipFill>
        <p:spPr>
          <a:xfrm>
            <a:off x="8600797" y="3928325"/>
            <a:ext cx="2932787" cy="2287574"/>
          </a:xfrm>
          <a:prstGeom prst="rect">
            <a:avLst/>
          </a:prstGeom>
        </p:spPr>
      </p:pic>
      <p:pic>
        <p:nvPicPr>
          <p:cNvPr id="20" name="Picture 19">
            <a:extLst>
              <a:ext uri="{FF2B5EF4-FFF2-40B4-BE49-F238E27FC236}">
                <a16:creationId xmlns:a16="http://schemas.microsoft.com/office/drawing/2014/main" id="{63EBFE51-CD7B-73D5-7FB1-0471D3B82B72}"/>
              </a:ext>
            </a:extLst>
          </p:cNvPr>
          <p:cNvPicPr>
            <a:picLocks noChangeAspect="1"/>
          </p:cNvPicPr>
          <p:nvPr/>
        </p:nvPicPr>
        <p:blipFill>
          <a:blip r:embed="rId5"/>
          <a:stretch>
            <a:fillRect/>
          </a:stretch>
        </p:blipFill>
        <p:spPr>
          <a:xfrm>
            <a:off x="8727925" y="373049"/>
            <a:ext cx="3209925" cy="3667125"/>
          </a:xfrm>
          <a:prstGeom prst="rect">
            <a:avLst/>
          </a:prstGeom>
        </p:spPr>
      </p:pic>
    </p:spTree>
    <p:extLst>
      <p:ext uri="{BB962C8B-B14F-4D97-AF65-F5344CB8AC3E}">
        <p14:creationId xmlns:p14="http://schemas.microsoft.com/office/powerpoint/2010/main" val="4575599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B357DA7-08F1-520B-2174-98678A2C0B7B}"/>
              </a:ext>
            </a:extLst>
          </p:cNvPr>
          <p:cNvSpPr>
            <a:spLocks noGrp="1"/>
          </p:cNvSpPr>
          <p:nvPr>
            <p:ph type="sldNum" sz="quarter" idx="11"/>
          </p:nvPr>
        </p:nvSpPr>
        <p:spPr/>
        <p:txBody>
          <a:bodyPr/>
          <a:lstStyle/>
          <a:p>
            <a:fld id="{F0D23093-2AB0-F74C-B865-1A12A15B650E}" type="slidenum">
              <a:rPr lang="en-US" smtClean="0"/>
              <a:pPr/>
              <a:t>14</a:t>
            </a:fld>
            <a:endParaRPr lang="en-US"/>
          </a:p>
        </p:txBody>
      </p:sp>
      <p:sp>
        <p:nvSpPr>
          <p:cNvPr id="3" name="Title 2">
            <a:extLst>
              <a:ext uri="{FF2B5EF4-FFF2-40B4-BE49-F238E27FC236}">
                <a16:creationId xmlns:a16="http://schemas.microsoft.com/office/drawing/2014/main" id="{0537ACD3-DBDC-4C94-8F21-A7541E57FA18}"/>
              </a:ext>
            </a:extLst>
          </p:cNvPr>
          <p:cNvSpPr>
            <a:spLocks noGrp="1"/>
          </p:cNvSpPr>
          <p:nvPr>
            <p:ph type="title"/>
          </p:nvPr>
        </p:nvSpPr>
        <p:spPr>
          <a:xfrm>
            <a:off x="381000" y="119462"/>
            <a:ext cx="10972799" cy="845837"/>
          </a:xfrm>
        </p:spPr>
        <p:txBody>
          <a:bodyPr/>
          <a:lstStyle/>
          <a:p>
            <a:r>
              <a:rPr lang="en-US"/>
              <a:t>Contact Types, Applications and Formulations </a:t>
            </a:r>
          </a:p>
        </p:txBody>
      </p:sp>
      <p:graphicFrame>
        <p:nvGraphicFramePr>
          <p:cNvPr id="7" name="Table 6">
            <a:extLst>
              <a:ext uri="{FF2B5EF4-FFF2-40B4-BE49-F238E27FC236}">
                <a16:creationId xmlns:a16="http://schemas.microsoft.com/office/drawing/2014/main" id="{F8379E13-B7DE-3FFD-23CC-6FF4C062B1D9}"/>
              </a:ext>
            </a:extLst>
          </p:cNvPr>
          <p:cNvGraphicFramePr>
            <a:graphicFrameLocks noGrp="1"/>
          </p:cNvGraphicFramePr>
          <p:nvPr/>
        </p:nvGraphicFramePr>
        <p:xfrm>
          <a:off x="531027" y="1438268"/>
          <a:ext cx="6019800" cy="3627119"/>
        </p:xfrm>
        <a:graphic>
          <a:graphicData uri="http://schemas.openxmlformats.org/drawingml/2006/table">
            <a:tbl>
              <a:tblPr>
                <a:tableStyleId>{FABFCF23-3B69-468F-B69F-88F6DE6A72F2}</a:tableStyleId>
              </a:tblPr>
              <a:tblGrid>
                <a:gridCol w="1382346">
                  <a:extLst>
                    <a:ext uri="{9D8B030D-6E8A-4147-A177-3AD203B41FA5}">
                      <a16:colId xmlns:a16="http://schemas.microsoft.com/office/drawing/2014/main" val="1141122334"/>
                    </a:ext>
                  </a:extLst>
                </a:gridCol>
                <a:gridCol w="2438400">
                  <a:extLst>
                    <a:ext uri="{9D8B030D-6E8A-4147-A177-3AD203B41FA5}">
                      <a16:colId xmlns:a16="http://schemas.microsoft.com/office/drawing/2014/main" val="1858261492"/>
                    </a:ext>
                  </a:extLst>
                </a:gridCol>
                <a:gridCol w="2199054">
                  <a:extLst>
                    <a:ext uri="{9D8B030D-6E8A-4147-A177-3AD203B41FA5}">
                      <a16:colId xmlns:a16="http://schemas.microsoft.com/office/drawing/2014/main" val="3463994926"/>
                    </a:ext>
                  </a:extLst>
                </a:gridCol>
              </a:tblGrid>
              <a:tr h="355397">
                <a:tc>
                  <a:txBody>
                    <a:bodyPr/>
                    <a:lstStyle/>
                    <a:p>
                      <a:pPr latinLnBrk="0">
                        <a:buNone/>
                      </a:pPr>
                      <a:r>
                        <a:rPr lang="en-US" sz="1600" b="1">
                          <a:effectLst/>
                        </a:rPr>
                        <a:t>Contact Type</a:t>
                      </a:r>
                    </a:p>
                  </a:txBody>
                  <a:tcPr marL="79058" marR="79058" marT="39529" marB="39529" anchor="ctr"/>
                </a:tc>
                <a:tc>
                  <a:txBody>
                    <a:bodyPr/>
                    <a:lstStyle/>
                    <a:p>
                      <a:pPr latinLnBrk="0">
                        <a:buNone/>
                      </a:pPr>
                      <a:r>
                        <a:rPr lang="en-US" sz="1600" b="1">
                          <a:effectLst/>
                        </a:rPr>
                        <a:t>Behavior</a:t>
                      </a:r>
                    </a:p>
                  </a:txBody>
                  <a:tcPr marL="79058" marR="79058" marT="39529" marB="39529" anchor="ctr"/>
                </a:tc>
                <a:tc>
                  <a:txBody>
                    <a:bodyPr/>
                    <a:lstStyle/>
                    <a:p>
                      <a:pPr latinLnBrk="0">
                        <a:buNone/>
                      </a:pPr>
                      <a:r>
                        <a:rPr lang="en-US" sz="1600" b="1">
                          <a:effectLst/>
                        </a:rPr>
                        <a:t>Example Use Case</a:t>
                      </a:r>
                    </a:p>
                  </a:txBody>
                  <a:tcPr marL="79058" marR="79058" marT="39529" marB="39529" anchor="ctr"/>
                </a:tc>
                <a:extLst>
                  <a:ext uri="{0D108BD9-81ED-4DB2-BD59-A6C34878D82A}">
                    <a16:rowId xmlns:a16="http://schemas.microsoft.com/office/drawing/2014/main" val="1487051369"/>
                  </a:ext>
                </a:extLst>
              </a:tr>
              <a:tr h="623779">
                <a:tc>
                  <a:txBody>
                    <a:bodyPr/>
                    <a:lstStyle/>
                    <a:p>
                      <a:pPr latinLnBrk="0">
                        <a:buNone/>
                      </a:pPr>
                      <a:r>
                        <a:rPr lang="en-US" sz="1600" b="1">
                          <a:effectLst/>
                        </a:rPr>
                        <a:t>Bonded</a:t>
                      </a:r>
                      <a:endParaRPr lang="en-US" sz="1600">
                        <a:effectLst/>
                      </a:endParaRPr>
                    </a:p>
                  </a:txBody>
                  <a:tcPr marL="79058" marR="79058" marT="39529" marB="39529" anchor="ctr"/>
                </a:tc>
                <a:tc>
                  <a:txBody>
                    <a:bodyPr/>
                    <a:lstStyle/>
                    <a:p>
                      <a:pPr latinLnBrk="0">
                        <a:buNone/>
                      </a:pPr>
                      <a:r>
                        <a:rPr lang="en-US" sz="1400">
                          <a:effectLst/>
                        </a:rPr>
                        <a:t>No separation or sliding</a:t>
                      </a:r>
                    </a:p>
                  </a:txBody>
                  <a:tcPr marL="79058" marR="79058" marT="39529" marB="39529" anchor="ctr"/>
                </a:tc>
                <a:tc>
                  <a:txBody>
                    <a:bodyPr/>
                    <a:lstStyle/>
                    <a:p>
                      <a:pPr latinLnBrk="0">
                        <a:buNone/>
                      </a:pPr>
                      <a:r>
                        <a:rPr lang="en-US" sz="1400">
                          <a:effectLst/>
                        </a:rPr>
                        <a:t>Welded parts, adhesive bonds</a:t>
                      </a:r>
                    </a:p>
                  </a:txBody>
                  <a:tcPr marL="79058" marR="79058" marT="39529" marB="39529" anchor="ctr"/>
                </a:tc>
                <a:extLst>
                  <a:ext uri="{0D108BD9-81ED-4DB2-BD59-A6C34878D82A}">
                    <a16:rowId xmlns:a16="http://schemas.microsoft.com/office/drawing/2014/main" val="1621509516"/>
                  </a:ext>
                </a:extLst>
              </a:tr>
              <a:tr h="623779">
                <a:tc>
                  <a:txBody>
                    <a:bodyPr/>
                    <a:lstStyle/>
                    <a:p>
                      <a:pPr latinLnBrk="0">
                        <a:buNone/>
                      </a:pPr>
                      <a:r>
                        <a:rPr lang="en-US" sz="1600" b="1">
                          <a:effectLst/>
                        </a:rPr>
                        <a:t>No Separation</a:t>
                      </a:r>
                      <a:endParaRPr lang="en-US" sz="1600">
                        <a:effectLst/>
                      </a:endParaRPr>
                    </a:p>
                  </a:txBody>
                  <a:tcPr marL="79058" marR="79058" marT="39529" marB="39529" anchor="ctr"/>
                </a:tc>
                <a:tc>
                  <a:txBody>
                    <a:bodyPr/>
                    <a:lstStyle/>
                    <a:p>
                      <a:pPr latinLnBrk="0">
                        <a:buNone/>
                      </a:pPr>
                      <a:r>
                        <a:rPr lang="en-US" sz="1400">
                          <a:effectLst/>
                        </a:rPr>
                        <a:t>Sliding allowed, no opening</a:t>
                      </a:r>
                    </a:p>
                  </a:txBody>
                  <a:tcPr marL="79058" marR="79058" marT="39529" marB="39529" anchor="ctr"/>
                </a:tc>
                <a:tc>
                  <a:txBody>
                    <a:bodyPr/>
                    <a:lstStyle/>
                    <a:p>
                      <a:pPr latinLnBrk="0">
                        <a:buNone/>
                      </a:pPr>
                      <a:r>
                        <a:rPr lang="en-US" sz="1400">
                          <a:effectLst/>
                        </a:rPr>
                        <a:t>Bolted joints under preload</a:t>
                      </a:r>
                    </a:p>
                  </a:txBody>
                  <a:tcPr marL="79058" marR="79058" marT="39529" marB="39529" anchor="ctr"/>
                </a:tc>
                <a:extLst>
                  <a:ext uri="{0D108BD9-81ED-4DB2-BD59-A6C34878D82A}">
                    <a16:rowId xmlns:a16="http://schemas.microsoft.com/office/drawing/2014/main" val="3301688293"/>
                  </a:ext>
                </a:extLst>
              </a:tr>
              <a:tr h="776606">
                <a:tc>
                  <a:txBody>
                    <a:bodyPr/>
                    <a:lstStyle/>
                    <a:p>
                      <a:pPr latinLnBrk="0">
                        <a:buNone/>
                      </a:pPr>
                      <a:r>
                        <a:rPr lang="en-US" sz="1600" b="1">
                          <a:effectLst/>
                        </a:rPr>
                        <a:t>Frictionless</a:t>
                      </a:r>
                      <a:endParaRPr lang="en-US" sz="1600">
                        <a:effectLst/>
                      </a:endParaRPr>
                    </a:p>
                  </a:txBody>
                  <a:tcPr marL="79058" marR="79058" marT="39529" marB="39529" anchor="ctr"/>
                </a:tc>
                <a:tc>
                  <a:txBody>
                    <a:bodyPr/>
                    <a:lstStyle/>
                    <a:p>
                      <a:pPr latinLnBrk="0">
                        <a:buNone/>
                      </a:pPr>
                      <a:r>
                        <a:rPr lang="en-US" sz="1400">
                          <a:effectLst/>
                        </a:rPr>
                        <a:t>Compression only, no shear transmission</a:t>
                      </a:r>
                    </a:p>
                  </a:txBody>
                  <a:tcPr marL="79058" marR="79058" marT="39529" marB="39529" anchor="ctr"/>
                </a:tc>
                <a:tc>
                  <a:txBody>
                    <a:bodyPr/>
                    <a:lstStyle/>
                    <a:p>
                      <a:pPr latinLnBrk="0">
                        <a:buNone/>
                      </a:pPr>
                      <a:r>
                        <a:rPr lang="en-US" sz="1400">
                          <a:effectLst/>
                        </a:rPr>
                        <a:t>Light contact without friction effects</a:t>
                      </a:r>
                    </a:p>
                  </a:txBody>
                  <a:tcPr marL="79058" marR="79058" marT="39529" marB="39529" anchor="ctr"/>
                </a:tc>
                <a:extLst>
                  <a:ext uri="{0D108BD9-81ED-4DB2-BD59-A6C34878D82A}">
                    <a16:rowId xmlns:a16="http://schemas.microsoft.com/office/drawing/2014/main" val="3299911517"/>
                  </a:ext>
                </a:extLst>
              </a:tr>
              <a:tr h="623779">
                <a:tc>
                  <a:txBody>
                    <a:bodyPr/>
                    <a:lstStyle/>
                    <a:p>
                      <a:pPr latinLnBrk="0">
                        <a:buNone/>
                      </a:pPr>
                      <a:r>
                        <a:rPr lang="en-US" sz="1600" b="1">
                          <a:effectLst/>
                        </a:rPr>
                        <a:t>Frictional</a:t>
                      </a:r>
                      <a:endParaRPr lang="en-US" sz="1600">
                        <a:effectLst/>
                      </a:endParaRPr>
                    </a:p>
                  </a:txBody>
                  <a:tcPr marL="79058" marR="79058" marT="39529" marB="39529" anchor="ctr"/>
                </a:tc>
                <a:tc>
                  <a:txBody>
                    <a:bodyPr/>
                    <a:lstStyle/>
                    <a:p>
                      <a:pPr latinLnBrk="0">
                        <a:buNone/>
                      </a:pPr>
                      <a:r>
                        <a:rPr lang="en-US" sz="1400">
                          <a:effectLst/>
                        </a:rPr>
                        <a:t>Includes shear resistance (with µ)</a:t>
                      </a:r>
                    </a:p>
                  </a:txBody>
                  <a:tcPr marL="79058" marR="79058" marT="39529" marB="39529" anchor="ctr"/>
                </a:tc>
                <a:tc>
                  <a:txBody>
                    <a:bodyPr/>
                    <a:lstStyle/>
                    <a:p>
                      <a:pPr latinLnBrk="0">
                        <a:buNone/>
                      </a:pPr>
                      <a:r>
                        <a:rPr lang="en-US" sz="1400">
                          <a:effectLst/>
                        </a:rPr>
                        <a:t>Friction-dependent joints</a:t>
                      </a:r>
                    </a:p>
                  </a:txBody>
                  <a:tcPr marL="79058" marR="79058" marT="39529" marB="39529" anchor="ctr"/>
                </a:tc>
                <a:extLst>
                  <a:ext uri="{0D108BD9-81ED-4DB2-BD59-A6C34878D82A}">
                    <a16:rowId xmlns:a16="http://schemas.microsoft.com/office/drawing/2014/main" val="3638498642"/>
                  </a:ext>
                </a:extLst>
              </a:tr>
              <a:tr h="623779">
                <a:tc>
                  <a:txBody>
                    <a:bodyPr/>
                    <a:lstStyle/>
                    <a:p>
                      <a:pPr latinLnBrk="0">
                        <a:buNone/>
                      </a:pPr>
                      <a:r>
                        <a:rPr lang="en-US" sz="1600" b="1">
                          <a:effectLst/>
                        </a:rPr>
                        <a:t>Rough</a:t>
                      </a:r>
                      <a:endParaRPr lang="en-US" sz="1600">
                        <a:effectLst/>
                      </a:endParaRPr>
                    </a:p>
                  </a:txBody>
                  <a:tcPr marL="79058" marR="79058" marT="39529" marB="39529" anchor="ctr"/>
                </a:tc>
                <a:tc>
                  <a:txBody>
                    <a:bodyPr/>
                    <a:lstStyle/>
                    <a:p>
                      <a:pPr latinLnBrk="0">
                        <a:buNone/>
                      </a:pPr>
                      <a:r>
                        <a:rPr lang="en-US" sz="1400">
                          <a:effectLst/>
                        </a:rPr>
                        <a:t>No slippage allowed</a:t>
                      </a:r>
                    </a:p>
                  </a:txBody>
                  <a:tcPr marL="79058" marR="79058" marT="39529" marB="39529" anchor="ctr"/>
                </a:tc>
                <a:tc>
                  <a:txBody>
                    <a:bodyPr/>
                    <a:lstStyle/>
                    <a:p>
                      <a:pPr latinLnBrk="0">
                        <a:buNone/>
                      </a:pPr>
                      <a:r>
                        <a:rPr lang="en-US" sz="1400">
                          <a:effectLst/>
                        </a:rPr>
                        <a:t>Spline or dovetail-type fits</a:t>
                      </a:r>
                    </a:p>
                  </a:txBody>
                  <a:tcPr marL="79058" marR="79058" marT="39529" marB="39529" anchor="ctr"/>
                </a:tc>
                <a:extLst>
                  <a:ext uri="{0D108BD9-81ED-4DB2-BD59-A6C34878D82A}">
                    <a16:rowId xmlns:a16="http://schemas.microsoft.com/office/drawing/2014/main" val="639741663"/>
                  </a:ext>
                </a:extLst>
              </a:tr>
            </a:tbl>
          </a:graphicData>
        </a:graphic>
      </p:graphicFrame>
      <p:graphicFrame>
        <p:nvGraphicFramePr>
          <p:cNvPr id="8" name="Table 7">
            <a:extLst>
              <a:ext uri="{FF2B5EF4-FFF2-40B4-BE49-F238E27FC236}">
                <a16:creationId xmlns:a16="http://schemas.microsoft.com/office/drawing/2014/main" id="{EB4F9061-53A1-F853-8CE5-56439CA40711}"/>
              </a:ext>
            </a:extLst>
          </p:cNvPr>
          <p:cNvGraphicFramePr>
            <a:graphicFrameLocks noGrp="1"/>
          </p:cNvGraphicFramePr>
          <p:nvPr/>
        </p:nvGraphicFramePr>
        <p:xfrm>
          <a:off x="6629400" y="1438268"/>
          <a:ext cx="4953000" cy="3652620"/>
        </p:xfrm>
        <a:graphic>
          <a:graphicData uri="http://schemas.openxmlformats.org/drawingml/2006/table">
            <a:tbl>
              <a:tblPr>
                <a:tableStyleId>{FABFCF23-3B69-468F-B69F-88F6DE6A72F2}</a:tableStyleId>
              </a:tblPr>
              <a:tblGrid>
                <a:gridCol w="2476500">
                  <a:extLst>
                    <a:ext uri="{9D8B030D-6E8A-4147-A177-3AD203B41FA5}">
                      <a16:colId xmlns:a16="http://schemas.microsoft.com/office/drawing/2014/main" val="4285694030"/>
                    </a:ext>
                  </a:extLst>
                </a:gridCol>
                <a:gridCol w="2476500">
                  <a:extLst>
                    <a:ext uri="{9D8B030D-6E8A-4147-A177-3AD203B41FA5}">
                      <a16:colId xmlns:a16="http://schemas.microsoft.com/office/drawing/2014/main" val="3952729851"/>
                    </a:ext>
                  </a:extLst>
                </a:gridCol>
              </a:tblGrid>
              <a:tr h="548595">
                <a:tc>
                  <a:txBody>
                    <a:bodyPr/>
                    <a:lstStyle/>
                    <a:p>
                      <a:pPr latinLnBrk="0">
                        <a:buNone/>
                      </a:pPr>
                      <a:r>
                        <a:rPr lang="en-US" sz="1600" b="1">
                          <a:effectLst/>
                        </a:rPr>
                        <a:t>Formulation</a:t>
                      </a:r>
                      <a:endParaRPr lang="en-US" sz="1600">
                        <a:effectLst/>
                      </a:endParaRPr>
                    </a:p>
                  </a:txBody>
                  <a:tcPr anchor="ctr"/>
                </a:tc>
                <a:tc>
                  <a:txBody>
                    <a:bodyPr/>
                    <a:lstStyle/>
                    <a:p>
                      <a:pPr latinLnBrk="0">
                        <a:buNone/>
                      </a:pPr>
                      <a:r>
                        <a:rPr lang="en-US" sz="1600" b="1">
                          <a:effectLst/>
                        </a:rPr>
                        <a:t>Characteristics &amp; Use Cases</a:t>
                      </a:r>
                      <a:endParaRPr lang="en-US" sz="1600">
                        <a:effectLst/>
                      </a:endParaRPr>
                    </a:p>
                  </a:txBody>
                  <a:tcPr anchor="ctr"/>
                </a:tc>
                <a:extLst>
                  <a:ext uri="{0D108BD9-81ED-4DB2-BD59-A6C34878D82A}">
                    <a16:rowId xmlns:a16="http://schemas.microsoft.com/office/drawing/2014/main" val="3837247930"/>
                  </a:ext>
                </a:extLst>
              </a:tr>
              <a:tr h="829845">
                <a:tc>
                  <a:txBody>
                    <a:bodyPr/>
                    <a:lstStyle/>
                    <a:p>
                      <a:pPr latinLnBrk="0">
                        <a:buNone/>
                      </a:pPr>
                      <a:r>
                        <a:rPr lang="en-US" sz="1600" b="1">
                          <a:effectLst/>
                        </a:rPr>
                        <a:t>Penalty</a:t>
                      </a:r>
                      <a:endParaRPr lang="en-US" sz="1600">
                        <a:effectLst/>
                      </a:endParaRPr>
                    </a:p>
                  </a:txBody>
                  <a:tcPr anchor="ctr"/>
                </a:tc>
                <a:tc>
                  <a:txBody>
                    <a:bodyPr/>
                    <a:lstStyle/>
                    <a:p>
                      <a:pPr latinLnBrk="0">
                        <a:buNone/>
                      </a:pPr>
                      <a:r>
                        <a:rPr lang="en-US" sz="1400">
                          <a:effectLst/>
                        </a:rPr>
                        <a:t>Adds virtual spring resistance. Robust but less precise.</a:t>
                      </a:r>
                    </a:p>
                  </a:txBody>
                  <a:tcPr anchor="ctr"/>
                </a:tc>
                <a:extLst>
                  <a:ext uri="{0D108BD9-81ED-4DB2-BD59-A6C34878D82A}">
                    <a16:rowId xmlns:a16="http://schemas.microsoft.com/office/drawing/2014/main" val="830916175"/>
                  </a:ext>
                </a:extLst>
              </a:tr>
              <a:tr h="829845">
                <a:tc>
                  <a:txBody>
                    <a:bodyPr/>
                    <a:lstStyle/>
                    <a:p>
                      <a:pPr latinLnBrk="0">
                        <a:buNone/>
                      </a:pPr>
                      <a:r>
                        <a:rPr lang="en-US" sz="1600" b="1">
                          <a:effectLst/>
                        </a:rPr>
                        <a:t>Augmented Lagrange</a:t>
                      </a:r>
                      <a:endParaRPr lang="en-US" sz="1600">
                        <a:effectLst/>
                      </a:endParaRPr>
                    </a:p>
                  </a:txBody>
                  <a:tcPr anchor="ctr"/>
                </a:tc>
                <a:tc>
                  <a:txBody>
                    <a:bodyPr/>
                    <a:lstStyle/>
                    <a:p>
                      <a:pPr latinLnBrk="0">
                        <a:buNone/>
                      </a:pPr>
                      <a:r>
                        <a:rPr lang="en-US" sz="1400">
                          <a:effectLst/>
                        </a:rPr>
                        <a:t>Balanced approach with higher accuracy and good convergence.</a:t>
                      </a:r>
                    </a:p>
                  </a:txBody>
                  <a:tcPr anchor="ctr"/>
                </a:tc>
                <a:extLst>
                  <a:ext uri="{0D108BD9-81ED-4DB2-BD59-A6C34878D82A}">
                    <a16:rowId xmlns:a16="http://schemas.microsoft.com/office/drawing/2014/main" val="1437415874"/>
                  </a:ext>
                </a:extLst>
              </a:tr>
              <a:tr h="829845">
                <a:tc>
                  <a:txBody>
                    <a:bodyPr/>
                    <a:lstStyle/>
                    <a:p>
                      <a:pPr latinLnBrk="0">
                        <a:buNone/>
                      </a:pPr>
                      <a:r>
                        <a:rPr lang="en-US" sz="1600" b="1">
                          <a:effectLst/>
                        </a:rPr>
                        <a:t>Normal Lagrange</a:t>
                      </a:r>
                      <a:endParaRPr lang="en-US" sz="1600">
                        <a:effectLst/>
                      </a:endParaRPr>
                    </a:p>
                  </a:txBody>
                  <a:tcPr anchor="ctr"/>
                </a:tc>
                <a:tc>
                  <a:txBody>
                    <a:bodyPr/>
                    <a:lstStyle/>
                    <a:p>
                      <a:pPr latinLnBrk="0">
                        <a:buNone/>
                      </a:pPr>
                      <a:r>
                        <a:rPr lang="en-US" sz="1400">
                          <a:effectLst/>
                        </a:rPr>
                        <a:t>Enforces strict no-penetration. Ideal for small contact areas.</a:t>
                      </a:r>
                    </a:p>
                  </a:txBody>
                  <a:tcPr anchor="ctr"/>
                </a:tc>
                <a:extLst>
                  <a:ext uri="{0D108BD9-81ED-4DB2-BD59-A6C34878D82A}">
                    <a16:rowId xmlns:a16="http://schemas.microsoft.com/office/drawing/2014/main" val="228347933"/>
                  </a:ext>
                </a:extLst>
              </a:tr>
              <a:tr h="583965">
                <a:tc>
                  <a:txBody>
                    <a:bodyPr/>
                    <a:lstStyle/>
                    <a:p>
                      <a:pPr latinLnBrk="0">
                        <a:buNone/>
                      </a:pPr>
                      <a:r>
                        <a:rPr lang="en-US" sz="1600" b="1">
                          <a:effectLst/>
                        </a:rPr>
                        <a:t>Pure Lagrange</a:t>
                      </a:r>
                      <a:endParaRPr lang="en-US" sz="1600">
                        <a:effectLst/>
                      </a:endParaRPr>
                    </a:p>
                  </a:txBody>
                  <a:tcPr anchor="ctr"/>
                </a:tc>
                <a:tc>
                  <a:txBody>
                    <a:bodyPr/>
                    <a:lstStyle/>
                    <a:p>
                      <a:pPr latinLnBrk="0">
                        <a:buNone/>
                      </a:pPr>
                      <a:r>
                        <a:rPr lang="en-US" sz="1400">
                          <a:effectLst/>
                        </a:rPr>
                        <a:t>Fully constrained but can cause solver issues.</a:t>
                      </a:r>
                    </a:p>
                  </a:txBody>
                  <a:tcPr anchor="ctr"/>
                </a:tc>
                <a:extLst>
                  <a:ext uri="{0D108BD9-81ED-4DB2-BD59-A6C34878D82A}">
                    <a16:rowId xmlns:a16="http://schemas.microsoft.com/office/drawing/2014/main" val="1972155992"/>
                  </a:ext>
                </a:extLst>
              </a:tr>
            </a:tbl>
          </a:graphicData>
        </a:graphic>
      </p:graphicFrame>
      <p:sp>
        <p:nvSpPr>
          <p:cNvPr id="12" name="TextBox 11">
            <a:extLst>
              <a:ext uri="{FF2B5EF4-FFF2-40B4-BE49-F238E27FC236}">
                <a16:creationId xmlns:a16="http://schemas.microsoft.com/office/drawing/2014/main" id="{582F8F85-89F7-8DD0-2E60-6D44D16A5DBF}"/>
              </a:ext>
            </a:extLst>
          </p:cNvPr>
          <p:cNvSpPr txBox="1"/>
          <p:nvPr/>
        </p:nvSpPr>
        <p:spPr>
          <a:xfrm>
            <a:off x="375138" y="642133"/>
            <a:ext cx="10972799" cy="646331"/>
          </a:xfrm>
          <a:prstGeom prst="rect">
            <a:avLst/>
          </a:prstGeom>
          <a:noFill/>
        </p:spPr>
        <p:txBody>
          <a:bodyPr wrap="square">
            <a:spAutoFit/>
          </a:bodyPr>
          <a:lstStyle/>
          <a:p>
            <a:r>
              <a:rPr lang="en-US" sz="1800" dirty="0"/>
              <a:t>Here we can see type of available contacts and their possible applications and formulations that exist under either Body Connections and Contacts in Ansys </a:t>
            </a:r>
            <a:r>
              <a:rPr lang="en-US" sz="1800" dirty="0" err="1"/>
              <a:t>Ansys</a:t>
            </a:r>
            <a:r>
              <a:rPr lang="en-US" sz="1800" dirty="0"/>
              <a:t> Mechanical software Software </a:t>
            </a:r>
            <a:r>
              <a:rPr lang="en-US" sz="1800" dirty="0">
                <a:hlinkClick r:id="rId3"/>
              </a:rPr>
              <a:t>[1].</a:t>
            </a:r>
            <a:endParaRPr lang="en-US" dirty="0"/>
          </a:p>
        </p:txBody>
      </p:sp>
      <p:sp>
        <p:nvSpPr>
          <p:cNvPr id="14" name="TextBox 13">
            <a:extLst>
              <a:ext uri="{FF2B5EF4-FFF2-40B4-BE49-F238E27FC236}">
                <a16:creationId xmlns:a16="http://schemas.microsoft.com/office/drawing/2014/main" id="{F2653620-2084-EE2D-BCA0-8F08AEAC01A5}"/>
              </a:ext>
            </a:extLst>
          </p:cNvPr>
          <p:cNvSpPr txBox="1"/>
          <p:nvPr/>
        </p:nvSpPr>
        <p:spPr>
          <a:xfrm>
            <a:off x="375138" y="5383528"/>
            <a:ext cx="10972798" cy="646331"/>
          </a:xfrm>
          <a:prstGeom prst="rect">
            <a:avLst/>
          </a:prstGeom>
          <a:noFill/>
        </p:spPr>
        <p:txBody>
          <a:bodyPr wrap="square">
            <a:spAutoFit/>
          </a:bodyPr>
          <a:lstStyle/>
          <a:p>
            <a:r>
              <a:rPr lang="en-US" sz="1800"/>
              <a:t>To better understand how different contacts can affect your results, it’s highly recommended to study this example and watch the associated video </a:t>
            </a:r>
            <a:r>
              <a:rPr lang="en-US" sz="1800">
                <a:hlinkClick r:id="rId4"/>
              </a:rPr>
              <a:t>[2]</a:t>
            </a:r>
            <a:r>
              <a:rPr lang="en-US" sz="1800"/>
              <a:t>.</a:t>
            </a:r>
            <a:endParaRPr lang="en-US"/>
          </a:p>
        </p:txBody>
      </p:sp>
    </p:spTree>
    <p:extLst>
      <p:ext uri="{BB962C8B-B14F-4D97-AF65-F5344CB8AC3E}">
        <p14:creationId xmlns:p14="http://schemas.microsoft.com/office/powerpoint/2010/main" val="19797965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AC6CB-9A6F-D87B-7677-5D4ADE9513B1}"/>
              </a:ext>
            </a:extLst>
          </p:cNvPr>
          <p:cNvSpPr>
            <a:spLocks noGrp="1"/>
          </p:cNvSpPr>
          <p:nvPr>
            <p:ph type="title"/>
          </p:nvPr>
        </p:nvSpPr>
        <p:spPr/>
        <p:txBody>
          <a:bodyPr/>
          <a:lstStyle/>
          <a:p>
            <a:r>
              <a:rPr lang="en-US" dirty="0"/>
              <a:t>Example: Rigid Ball Hitting an Aluminum Thin Plate</a:t>
            </a:r>
            <a:endParaRPr lang="en-DE" dirty="0"/>
          </a:p>
        </p:txBody>
      </p:sp>
      <p:sp>
        <p:nvSpPr>
          <p:cNvPr id="3" name="Text Placeholder 2">
            <a:extLst>
              <a:ext uri="{FF2B5EF4-FFF2-40B4-BE49-F238E27FC236}">
                <a16:creationId xmlns:a16="http://schemas.microsoft.com/office/drawing/2014/main" id="{283B8151-5475-B879-5D82-4EC4293B0ABE}"/>
              </a:ext>
            </a:extLst>
          </p:cNvPr>
          <p:cNvSpPr>
            <a:spLocks noGrp="1"/>
          </p:cNvSpPr>
          <p:nvPr>
            <p:ph type="body" idx="1"/>
          </p:nvPr>
        </p:nvSpPr>
        <p:spPr/>
        <p:txBody>
          <a:bodyPr/>
          <a:lstStyle/>
          <a:p>
            <a:r>
              <a:rPr lang="en-US" dirty="0"/>
              <a:t>Normal and Oblique Impacts</a:t>
            </a:r>
            <a:endParaRPr lang="en-DE" dirty="0"/>
          </a:p>
        </p:txBody>
      </p:sp>
      <p:sp>
        <p:nvSpPr>
          <p:cNvPr id="4" name="Slide Number Placeholder 3">
            <a:extLst>
              <a:ext uri="{FF2B5EF4-FFF2-40B4-BE49-F238E27FC236}">
                <a16:creationId xmlns:a16="http://schemas.microsoft.com/office/drawing/2014/main" id="{7D17B609-D54F-7A81-CAE2-B37497A9D45B}"/>
              </a:ext>
            </a:extLst>
          </p:cNvPr>
          <p:cNvSpPr>
            <a:spLocks noGrp="1"/>
          </p:cNvSpPr>
          <p:nvPr>
            <p:ph type="sldNum" sz="quarter" idx="4294967295"/>
          </p:nvPr>
        </p:nvSpPr>
        <p:spPr>
          <a:xfrm>
            <a:off x="11658600" y="6324600"/>
            <a:ext cx="368300" cy="238960"/>
          </a:xfrm>
        </p:spPr>
        <p:txBody>
          <a:bodyPr/>
          <a:lstStyle/>
          <a:p>
            <a:fld id="{1909D2FC-EBC3-4E88-8B9A-2F52EBFF7A54}" type="slidenum">
              <a:rPr lang="en-US" smtClean="0"/>
              <a:t>15</a:t>
            </a:fld>
            <a:endParaRPr lang="en-US"/>
          </a:p>
        </p:txBody>
      </p:sp>
    </p:spTree>
    <p:extLst>
      <p:ext uri="{BB962C8B-B14F-4D97-AF65-F5344CB8AC3E}">
        <p14:creationId xmlns:p14="http://schemas.microsoft.com/office/powerpoint/2010/main" val="1340426299"/>
      </p:ext>
    </p:extLst>
  </p:cSld>
  <p:clrMapOvr>
    <a:masterClrMapping/>
  </p:clrMapOvr>
  <p:extLst>
    <p:ext uri="{6950BFC3-D8DA-4A85-94F7-54DA5524770B}">
      <p188:commentRel xmlns:p188="http://schemas.microsoft.com/office/powerpoint/2018/8/main" r:id="rId2"/>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B3F17F-7B07-F20A-490A-68FCDCA51131}"/>
              </a:ext>
            </a:extLst>
          </p:cNvPr>
          <p:cNvSpPr>
            <a:spLocks noGrp="1"/>
          </p:cNvSpPr>
          <p:nvPr>
            <p:ph type="sldNum" sz="quarter" idx="11"/>
          </p:nvPr>
        </p:nvSpPr>
        <p:spPr/>
        <p:txBody>
          <a:bodyPr/>
          <a:lstStyle/>
          <a:p>
            <a:fld id="{F0D23093-2AB0-F74C-B865-1A12A15B650E}" type="slidenum">
              <a:rPr lang="en-US" smtClean="0"/>
              <a:pPr/>
              <a:t>16</a:t>
            </a:fld>
            <a:endParaRPr lang="en-US"/>
          </a:p>
        </p:txBody>
      </p:sp>
      <p:sp>
        <p:nvSpPr>
          <p:cNvPr id="3" name="Title 2">
            <a:extLst>
              <a:ext uri="{FF2B5EF4-FFF2-40B4-BE49-F238E27FC236}">
                <a16:creationId xmlns:a16="http://schemas.microsoft.com/office/drawing/2014/main" id="{8DC6CCA0-69E8-5E9F-CEFE-96E36D74959C}"/>
              </a:ext>
            </a:extLst>
          </p:cNvPr>
          <p:cNvSpPr>
            <a:spLocks noGrp="1"/>
          </p:cNvSpPr>
          <p:nvPr>
            <p:ph type="title"/>
          </p:nvPr>
        </p:nvSpPr>
        <p:spPr/>
        <p:txBody>
          <a:bodyPr/>
          <a:lstStyle/>
          <a:p>
            <a:r>
              <a:rPr lang="en-US" sz="2800" dirty="0"/>
              <a:t>Problem Description - Normal Impact</a:t>
            </a:r>
          </a:p>
        </p:txBody>
      </p:sp>
      <p:sp>
        <p:nvSpPr>
          <p:cNvPr id="4" name="Text Placeholder 3">
            <a:extLst>
              <a:ext uri="{FF2B5EF4-FFF2-40B4-BE49-F238E27FC236}">
                <a16:creationId xmlns:a16="http://schemas.microsoft.com/office/drawing/2014/main" id="{6C617183-211C-FCAB-DEDA-10F99967E483}"/>
              </a:ext>
            </a:extLst>
          </p:cNvPr>
          <p:cNvSpPr>
            <a:spLocks noGrp="1"/>
          </p:cNvSpPr>
          <p:nvPr>
            <p:ph type="body" sz="quarter" idx="13"/>
          </p:nvPr>
        </p:nvSpPr>
        <p:spPr>
          <a:xfrm>
            <a:off x="405238" y="665954"/>
            <a:ext cx="7951016" cy="5747685"/>
          </a:xfrm>
        </p:spPr>
        <p:txBody>
          <a:bodyPr>
            <a:normAutofit/>
          </a:bodyPr>
          <a:lstStyle/>
          <a:p>
            <a:pPr>
              <a:lnSpc>
                <a:spcPct val="100000"/>
              </a:lnSpc>
            </a:pPr>
            <a:r>
              <a:rPr lang="en-US" sz="1600" dirty="0"/>
              <a:t>A rigid ball (D = 30 mm) impacts a deformable aluminum square plate (L = 200 mm) at 100 m/s from a 40 mm height in the Z direction. The plate is fixed is all DOF on all the four edges. The objective is to investigate how different </a:t>
            </a:r>
            <a:r>
              <a:rPr lang="en-US" sz="1600" b="1" dirty="0"/>
              <a:t>contact definitions</a:t>
            </a:r>
            <a:r>
              <a:rPr lang="en-US" sz="1600" dirty="0"/>
              <a:t> influence the simulation results. The thickness of the shell plate is considered at 2 mm.</a:t>
            </a:r>
          </a:p>
          <a:p>
            <a:pPr>
              <a:lnSpc>
                <a:spcPct val="100000"/>
              </a:lnSpc>
            </a:pPr>
            <a:r>
              <a:rPr lang="en-US" sz="1600" b="1" dirty="0"/>
              <a:t>Body Interaction</a:t>
            </a:r>
            <a:r>
              <a:rPr lang="en-US" sz="1600" dirty="0"/>
              <a:t> vs. explicit </a:t>
            </a:r>
            <a:r>
              <a:rPr lang="en-US" sz="1600" b="1" dirty="0"/>
              <a:t>Contact Definitions</a:t>
            </a:r>
            <a:endParaRPr lang="en-US" sz="1600" dirty="0"/>
          </a:p>
          <a:p>
            <a:pPr>
              <a:lnSpc>
                <a:spcPct val="100000"/>
              </a:lnSpc>
            </a:pPr>
            <a:r>
              <a:rPr lang="en-US" sz="1600" b="1" dirty="0"/>
              <a:t>Frictionless</a:t>
            </a:r>
            <a:r>
              <a:rPr lang="en-US" sz="1600" dirty="0"/>
              <a:t>, </a:t>
            </a:r>
            <a:r>
              <a:rPr lang="en-US" sz="1600" b="1" dirty="0"/>
              <a:t>Frictional</a:t>
            </a:r>
            <a:r>
              <a:rPr lang="en-US" sz="1600" dirty="0"/>
              <a:t>, and </a:t>
            </a:r>
            <a:r>
              <a:rPr lang="en-US" sz="1600" b="1" dirty="0"/>
              <a:t>Bonded</a:t>
            </a:r>
            <a:r>
              <a:rPr lang="en-US" sz="1600" dirty="0"/>
              <a:t> contacts</a:t>
            </a:r>
          </a:p>
          <a:p>
            <a:pPr>
              <a:lnSpc>
                <a:spcPct val="100000"/>
              </a:lnSpc>
            </a:pPr>
            <a:r>
              <a:rPr lang="en-US" sz="1600" dirty="0"/>
              <a:t>The materials are modeled as follows:</a:t>
            </a:r>
          </a:p>
          <a:p>
            <a:pPr>
              <a:lnSpc>
                <a:spcPct val="100000"/>
              </a:lnSpc>
            </a:pPr>
            <a:r>
              <a:rPr lang="en-US" sz="1600" b="1" dirty="0"/>
              <a:t>Ball (Rigid Body – Steel)</a:t>
            </a:r>
            <a:endParaRPr lang="en-US" sz="1600" dirty="0"/>
          </a:p>
          <a:p>
            <a:pPr lvl="1">
              <a:lnSpc>
                <a:spcPct val="100000"/>
              </a:lnSpc>
            </a:pPr>
            <a:r>
              <a:rPr lang="en-US" sz="1100" dirty="0"/>
              <a:t>Density: 7850 kg/m³</a:t>
            </a:r>
          </a:p>
          <a:p>
            <a:pPr lvl="1">
              <a:lnSpc>
                <a:spcPct val="100000"/>
              </a:lnSpc>
            </a:pPr>
            <a:r>
              <a:rPr lang="en-US" sz="1100" dirty="0"/>
              <a:t>Young’s Modulus: 210 </a:t>
            </a:r>
            <a:r>
              <a:rPr lang="en-US" sz="1100" dirty="0" err="1"/>
              <a:t>GPa</a:t>
            </a:r>
            <a:endParaRPr lang="en-US" sz="1100" dirty="0"/>
          </a:p>
          <a:p>
            <a:pPr lvl="1">
              <a:lnSpc>
                <a:spcPct val="100000"/>
              </a:lnSpc>
            </a:pPr>
            <a:r>
              <a:rPr lang="en-US" sz="1100" dirty="0"/>
              <a:t>Poisson’s Ratio: 0.3</a:t>
            </a:r>
          </a:p>
          <a:p>
            <a:pPr lvl="1">
              <a:lnSpc>
                <a:spcPct val="100000"/>
              </a:lnSpc>
            </a:pPr>
            <a:r>
              <a:rPr lang="en-US" sz="1200" dirty="0"/>
              <a:t>When defining the ball as a rigid body, the solver treats it as infinitely stiff, therefore the elastic modulus value is ignored.</a:t>
            </a:r>
            <a:endParaRPr lang="en-US" sz="800" dirty="0"/>
          </a:p>
          <a:p>
            <a:pPr>
              <a:lnSpc>
                <a:spcPct val="100000"/>
              </a:lnSpc>
            </a:pPr>
            <a:r>
              <a:rPr lang="en-US" sz="1600" b="1" dirty="0"/>
              <a:t>Plate (Deformable Aluminum)</a:t>
            </a:r>
            <a:endParaRPr lang="en-US" sz="1600" dirty="0"/>
          </a:p>
          <a:p>
            <a:pPr lvl="1">
              <a:lnSpc>
                <a:spcPct val="100000"/>
              </a:lnSpc>
            </a:pPr>
            <a:r>
              <a:rPr lang="en-US" sz="1100" dirty="0"/>
              <a:t>Density: 2770 kg/m³</a:t>
            </a:r>
          </a:p>
          <a:p>
            <a:pPr lvl="1">
              <a:lnSpc>
                <a:spcPct val="100000"/>
              </a:lnSpc>
            </a:pPr>
            <a:r>
              <a:rPr lang="en-US" sz="1100" dirty="0"/>
              <a:t>Young’s Modulus: 71 </a:t>
            </a:r>
            <a:r>
              <a:rPr lang="en-US" sz="1100" dirty="0" err="1"/>
              <a:t>GPa</a:t>
            </a:r>
            <a:endParaRPr lang="en-US" sz="1100" dirty="0"/>
          </a:p>
          <a:p>
            <a:pPr lvl="1">
              <a:lnSpc>
                <a:spcPct val="100000"/>
              </a:lnSpc>
            </a:pPr>
            <a:r>
              <a:rPr lang="en-US" sz="1100" dirty="0"/>
              <a:t>Poisson’s Ratio: 0.33</a:t>
            </a:r>
          </a:p>
          <a:p>
            <a:pPr lvl="1">
              <a:lnSpc>
                <a:spcPct val="100000"/>
              </a:lnSpc>
            </a:pPr>
            <a:r>
              <a:rPr lang="en-US" sz="1100" dirty="0"/>
              <a:t>Plasticity: Bilinear isotropic hardening</a:t>
            </a:r>
          </a:p>
          <a:p>
            <a:pPr lvl="1">
              <a:lnSpc>
                <a:spcPct val="100000"/>
              </a:lnSpc>
            </a:pPr>
            <a:r>
              <a:rPr lang="en-US" sz="1100" dirty="0"/>
              <a:t>Yield Strength = 250 </a:t>
            </a:r>
            <a:r>
              <a:rPr lang="en-US" sz="1100" dirty="0" err="1"/>
              <a:t>Mpa</a:t>
            </a:r>
            <a:endParaRPr lang="en-US" sz="1100" dirty="0"/>
          </a:p>
          <a:p>
            <a:pPr lvl="1">
              <a:lnSpc>
                <a:spcPct val="100000"/>
              </a:lnSpc>
            </a:pPr>
            <a:r>
              <a:rPr lang="en-US" sz="1100" dirty="0"/>
              <a:t>Tangent Modulus = 2 </a:t>
            </a:r>
            <a:r>
              <a:rPr lang="en-US" sz="1100" dirty="0" err="1"/>
              <a:t>GPa</a:t>
            </a:r>
            <a:endParaRPr lang="en-US" sz="1100" dirty="0"/>
          </a:p>
        </p:txBody>
      </p:sp>
      <p:grpSp>
        <p:nvGrpSpPr>
          <p:cNvPr id="16" name="Group 15">
            <a:extLst>
              <a:ext uri="{FF2B5EF4-FFF2-40B4-BE49-F238E27FC236}">
                <a16:creationId xmlns:a16="http://schemas.microsoft.com/office/drawing/2014/main" id="{5FD6600E-B5D9-A272-0002-FD57743A1B46}"/>
              </a:ext>
            </a:extLst>
          </p:cNvPr>
          <p:cNvGrpSpPr/>
          <p:nvPr/>
        </p:nvGrpSpPr>
        <p:grpSpPr>
          <a:xfrm>
            <a:off x="7597124" y="1658095"/>
            <a:ext cx="4396902" cy="2204175"/>
            <a:chOff x="5943600" y="1640992"/>
            <a:chExt cx="4836171" cy="2626208"/>
          </a:xfrm>
        </p:grpSpPr>
        <p:pic>
          <p:nvPicPr>
            <p:cNvPr id="6" name="Picture 5">
              <a:extLst>
                <a:ext uri="{FF2B5EF4-FFF2-40B4-BE49-F238E27FC236}">
                  <a16:creationId xmlns:a16="http://schemas.microsoft.com/office/drawing/2014/main" id="{757ED02E-2035-988A-4E87-99B7C38124E5}"/>
                </a:ext>
              </a:extLst>
            </p:cNvPr>
            <p:cNvPicPr>
              <a:picLocks noChangeAspect="1"/>
            </p:cNvPicPr>
            <p:nvPr/>
          </p:nvPicPr>
          <p:blipFill>
            <a:blip r:embed="rId3"/>
            <a:stretch>
              <a:fillRect/>
            </a:stretch>
          </p:blipFill>
          <p:spPr>
            <a:xfrm>
              <a:off x="5943600" y="1640992"/>
              <a:ext cx="4836171" cy="2626208"/>
            </a:xfrm>
            <a:prstGeom prst="rect">
              <a:avLst/>
            </a:prstGeom>
          </p:spPr>
        </p:pic>
        <p:cxnSp>
          <p:nvCxnSpPr>
            <p:cNvPr id="8" name="Straight Connector 7">
              <a:extLst>
                <a:ext uri="{FF2B5EF4-FFF2-40B4-BE49-F238E27FC236}">
                  <a16:creationId xmlns:a16="http://schemas.microsoft.com/office/drawing/2014/main" id="{72256FC6-8FD3-FD70-FFFB-665E57D11A1C}"/>
                </a:ext>
              </a:extLst>
            </p:cNvPr>
            <p:cNvCxnSpPr>
              <a:cxnSpLocks/>
            </p:cNvCxnSpPr>
            <p:nvPr/>
          </p:nvCxnSpPr>
          <p:spPr>
            <a:xfrm>
              <a:off x="8839200" y="3048000"/>
              <a:ext cx="91440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6A9EF2F-3E48-FBD9-0CF4-6FCBE5811F91}"/>
                </a:ext>
              </a:extLst>
            </p:cNvPr>
            <p:cNvCxnSpPr>
              <a:cxnSpLocks/>
            </p:cNvCxnSpPr>
            <p:nvPr/>
          </p:nvCxnSpPr>
          <p:spPr>
            <a:xfrm>
              <a:off x="8839200" y="3581400"/>
              <a:ext cx="91440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A59C63F-860E-E59F-14C4-6F58A148EE50}"/>
                </a:ext>
              </a:extLst>
            </p:cNvPr>
            <p:cNvCxnSpPr>
              <a:cxnSpLocks/>
            </p:cNvCxnSpPr>
            <p:nvPr/>
          </p:nvCxnSpPr>
          <p:spPr>
            <a:xfrm>
              <a:off x="9220200" y="3048000"/>
              <a:ext cx="0" cy="5334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8274B11-E6FA-D3F6-F168-63AABE801146}"/>
                </a:ext>
              </a:extLst>
            </p:cNvPr>
            <p:cNvSpPr txBox="1"/>
            <p:nvPr/>
          </p:nvSpPr>
          <p:spPr>
            <a:xfrm>
              <a:off x="9220199" y="3125118"/>
              <a:ext cx="685801" cy="276999"/>
            </a:xfrm>
            <a:prstGeom prst="rect">
              <a:avLst/>
            </a:prstGeom>
            <a:noFill/>
          </p:spPr>
          <p:txBody>
            <a:bodyPr wrap="square">
              <a:spAutoFit/>
            </a:bodyPr>
            <a:lstStyle/>
            <a:p>
              <a:r>
                <a:rPr lang="en-US" sz="1200"/>
                <a:t>40 mm</a:t>
              </a:r>
            </a:p>
          </p:txBody>
        </p:sp>
      </p:grpSp>
    </p:spTree>
    <p:extLst>
      <p:ext uri="{BB962C8B-B14F-4D97-AF65-F5344CB8AC3E}">
        <p14:creationId xmlns:p14="http://schemas.microsoft.com/office/powerpoint/2010/main" val="860980427"/>
      </p:ext>
    </p:extLst>
  </p:cSld>
  <p:clrMapOvr>
    <a:masterClrMapping/>
  </p:clrMapOvr>
  <p:extLst>
    <p:ext uri="{6950BFC3-D8DA-4A85-94F7-54DA5524770B}">
      <p188:commentRel xmlns:p188="http://schemas.microsoft.com/office/powerpoint/2018/8/main" r:id="rId2"/>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FA3BD-2C0E-C14A-601B-7168D40FE9D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559C247-FF3C-8CB7-BC0B-A0E9876EED9A}"/>
              </a:ext>
            </a:extLst>
          </p:cNvPr>
          <p:cNvSpPr>
            <a:spLocks noGrp="1"/>
          </p:cNvSpPr>
          <p:nvPr>
            <p:ph type="sldNum" sz="quarter" idx="11"/>
          </p:nvPr>
        </p:nvSpPr>
        <p:spPr/>
        <p:txBody>
          <a:bodyPr/>
          <a:lstStyle/>
          <a:p>
            <a:fld id="{F0D23093-2AB0-F74C-B865-1A12A15B650E}" type="slidenum">
              <a:rPr lang="en-US" smtClean="0"/>
              <a:pPr/>
              <a:t>17</a:t>
            </a:fld>
            <a:endParaRPr lang="en-US"/>
          </a:p>
        </p:txBody>
      </p:sp>
      <p:sp>
        <p:nvSpPr>
          <p:cNvPr id="3" name="Title 2">
            <a:extLst>
              <a:ext uri="{FF2B5EF4-FFF2-40B4-BE49-F238E27FC236}">
                <a16:creationId xmlns:a16="http://schemas.microsoft.com/office/drawing/2014/main" id="{9071EDE8-F08E-2133-EC3B-F31DF2D63502}"/>
              </a:ext>
            </a:extLst>
          </p:cNvPr>
          <p:cNvSpPr>
            <a:spLocks noGrp="1"/>
          </p:cNvSpPr>
          <p:nvPr>
            <p:ph type="title"/>
          </p:nvPr>
        </p:nvSpPr>
        <p:spPr/>
        <p:txBody>
          <a:bodyPr/>
          <a:lstStyle/>
          <a:p>
            <a:r>
              <a:rPr lang="en-US" sz="2800" dirty="0"/>
              <a:t>Connection</a:t>
            </a:r>
            <a:r>
              <a:rPr lang="en-US" sz="2800"/>
              <a:t>: Body Interaction</a:t>
            </a:r>
            <a:r>
              <a:rPr lang="en-US" sz="2800" dirty="0"/>
              <a:t> (Normal Impact</a:t>
            </a:r>
            <a:r>
              <a:rPr lang="en-US" sz="2800"/>
              <a:t>)</a:t>
            </a:r>
          </a:p>
        </p:txBody>
      </p:sp>
      <p:sp>
        <p:nvSpPr>
          <p:cNvPr id="4" name="Text Placeholder 3">
            <a:extLst>
              <a:ext uri="{FF2B5EF4-FFF2-40B4-BE49-F238E27FC236}">
                <a16:creationId xmlns:a16="http://schemas.microsoft.com/office/drawing/2014/main" id="{CCAC46DB-4BF5-575D-C7A0-C0B505AA13A2}"/>
              </a:ext>
            </a:extLst>
          </p:cNvPr>
          <p:cNvSpPr>
            <a:spLocks noGrp="1"/>
          </p:cNvSpPr>
          <p:nvPr>
            <p:ph type="body" sz="quarter" idx="13"/>
          </p:nvPr>
        </p:nvSpPr>
        <p:spPr>
          <a:xfrm>
            <a:off x="620282" y="733388"/>
            <a:ext cx="7914118" cy="5933314"/>
          </a:xfrm>
        </p:spPr>
        <p:txBody>
          <a:bodyPr>
            <a:normAutofit/>
          </a:bodyPr>
          <a:lstStyle/>
          <a:p>
            <a:pPr>
              <a:lnSpc>
                <a:spcPct val="100000"/>
              </a:lnSpc>
            </a:pPr>
            <a:r>
              <a:rPr lang="en-US" sz="1600" dirty="0"/>
              <a:t>Open “</a:t>
            </a:r>
            <a:r>
              <a:rPr lang="en-US" sz="1600" dirty="0" err="1"/>
              <a:t>BallPlate.wbpz</a:t>
            </a:r>
            <a:r>
              <a:rPr lang="en-US" sz="1600" dirty="0"/>
              <a:t> file and locate the LS-DYNA system analysis</a:t>
            </a:r>
            <a:r>
              <a:rPr lang="en-DE" sz="1600" dirty="0"/>
              <a:t> A</a:t>
            </a:r>
            <a:r>
              <a:rPr lang="en-US" sz="1600" dirty="0"/>
              <a:t> names” Ball Hitting Plate – normal”.</a:t>
            </a:r>
          </a:p>
          <a:p>
            <a:pPr>
              <a:lnSpc>
                <a:spcPct val="100000"/>
              </a:lnSpc>
            </a:pPr>
            <a:r>
              <a:rPr lang="en-US" sz="1600" dirty="0"/>
              <a:t>Click on Engineering Data and Geometry and familiarize yourself with them.</a:t>
            </a:r>
          </a:p>
          <a:p>
            <a:pPr>
              <a:lnSpc>
                <a:spcPct val="100000"/>
              </a:lnSpc>
            </a:pPr>
            <a:r>
              <a:rPr lang="en-US" sz="1600" dirty="0"/>
              <a:t>When ready, double click the “Model” option which prompts you into the mechanical project window and you can start analyzing the model set up including the geometry and material assignment. Under “Connection Group”, you see two options:</a:t>
            </a:r>
          </a:p>
          <a:p>
            <a:pPr lvl="1">
              <a:lnSpc>
                <a:spcPct val="100000"/>
              </a:lnSpc>
            </a:pPr>
            <a:r>
              <a:rPr lang="en-US" sz="1400" dirty="0"/>
              <a:t>Body Connection</a:t>
            </a:r>
          </a:p>
          <a:p>
            <a:pPr lvl="1">
              <a:lnSpc>
                <a:spcPct val="100000"/>
              </a:lnSpc>
            </a:pPr>
            <a:r>
              <a:rPr lang="en-US" sz="1400" dirty="0"/>
              <a:t>Contact</a:t>
            </a:r>
          </a:p>
          <a:p>
            <a:pPr>
              <a:lnSpc>
                <a:spcPct val="100000"/>
              </a:lnSpc>
            </a:pPr>
            <a:r>
              <a:rPr lang="en-US" sz="1600" dirty="0"/>
              <a:t>As mentioned before, we can’t use both at the same time. So, to explore their difference, we will suppress one at a time and use the other one. Let’s suppress contact first and use body interaction.</a:t>
            </a:r>
          </a:p>
          <a:p>
            <a:pPr>
              <a:lnSpc>
                <a:spcPct val="100000"/>
              </a:lnSpc>
            </a:pPr>
            <a:r>
              <a:rPr lang="en-US" sz="1600" dirty="0"/>
              <a:t>Run the simulation using “Frictional” with coefficient of friction of 0.3 first. Make note of your observations for the total deformation of the plate,  maximum equivalent (von-mises) stress,  and directional velocity of the ball in Z direction, as well as Kinetic/internal energy ratio.</a:t>
            </a:r>
          </a:p>
          <a:p>
            <a:pPr>
              <a:lnSpc>
                <a:spcPct val="100000"/>
              </a:lnSpc>
            </a:pPr>
            <a:r>
              <a:rPr lang="en-US" sz="1600" dirty="0"/>
              <a:t>Change the “Body Interaction” type to “Frictionless” and make note of your observations.</a:t>
            </a:r>
          </a:p>
          <a:p>
            <a:pPr>
              <a:lnSpc>
                <a:spcPct val="100000"/>
              </a:lnSpc>
            </a:pPr>
            <a:r>
              <a:rPr lang="en-US" sz="1600" dirty="0"/>
              <a:t>Compare the two scenarios and discuss.</a:t>
            </a:r>
          </a:p>
        </p:txBody>
      </p:sp>
      <p:grpSp>
        <p:nvGrpSpPr>
          <p:cNvPr id="18" name="Group 17">
            <a:extLst>
              <a:ext uri="{FF2B5EF4-FFF2-40B4-BE49-F238E27FC236}">
                <a16:creationId xmlns:a16="http://schemas.microsoft.com/office/drawing/2014/main" id="{55A11034-8046-752D-2682-C29E0284AFF7}"/>
              </a:ext>
            </a:extLst>
          </p:cNvPr>
          <p:cNvGrpSpPr/>
          <p:nvPr/>
        </p:nvGrpSpPr>
        <p:grpSpPr>
          <a:xfrm>
            <a:off x="8686800" y="747444"/>
            <a:ext cx="3048000" cy="5395456"/>
            <a:chOff x="8286031" y="169233"/>
            <a:chExt cx="3215919" cy="5738357"/>
          </a:xfrm>
        </p:grpSpPr>
        <p:pic>
          <p:nvPicPr>
            <p:cNvPr id="17" name="Picture 16">
              <a:extLst>
                <a:ext uri="{FF2B5EF4-FFF2-40B4-BE49-F238E27FC236}">
                  <a16:creationId xmlns:a16="http://schemas.microsoft.com/office/drawing/2014/main" id="{B033682B-E44E-213F-467C-F1B289B07394}"/>
                </a:ext>
              </a:extLst>
            </p:cNvPr>
            <p:cNvPicPr>
              <a:picLocks noChangeAspect="1"/>
            </p:cNvPicPr>
            <p:nvPr/>
          </p:nvPicPr>
          <p:blipFill>
            <a:blip r:embed="rId3"/>
            <a:stretch>
              <a:fillRect/>
            </a:stretch>
          </p:blipFill>
          <p:spPr>
            <a:xfrm>
              <a:off x="8286031" y="169233"/>
              <a:ext cx="3215919" cy="5738357"/>
            </a:xfrm>
            <a:prstGeom prst="rect">
              <a:avLst/>
            </a:prstGeom>
          </p:spPr>
        </p:pic>
        <p:grpSp>
          <p:nvGrpSpPr>
            <p:cNvPr id="15" name="Group 14">
              <a:extLst>
                <a:ext uri="{FF2B5EF4-FFF2-40B4-BE49-F238E27FC236}">
                  <a16:creationId xmlns:a16="http://schemas.microsoft.com/office/drawing/2014/main" id="{5BDBE08C-F4BA-8D08-8C92-F53320D6EC54}"/>
                </a:ext>
              </a:extLst>
            </p:cNvPr>
            <p:cNvGrpSpPr/>
            <p:nvPr/>
          </p:nvGrpSpPr>
          <p:grpSpPr>
            <a:xfrm>
              <a:off x="8610600" y="1676400"/>
              <a:ext cx="2514600" cy="3810000"/>
              <a:chOff x="8237363" y="1905000"/>
              <a:chExt cx="2514600" cy="3810000"/>
            </a:xfrm>
          </p:grpSpPr>
          <p:sp>
            <p:nvSpPr>
              <p:cNvPr id="7" name="Rectangle 6">
                <a:extLst>
                  <a:ext uri="{FF2B5EF4-FFF2-40B4-BE49-F238E27FC236}">
                    <a16:creationId xmlns:a16="http://schemas.microsoft.com/office/drawing/2014/main" id="{EB718B2C-372F-DC1D-553A-4CB4E8C61826}"/>
                  </a:ext>
                </a:extLst>
              </p:cNvPr>
              <p:cNvSpPr/>
              <p:nvPr/>
            </p:nvSpPr>
            <p:spPr>
              <a:xfrm>
                <a:off x="8237363" y="1905000"/>
                <a:ext cx="2514600" cy="76200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14" name="Rectangle 13">
                <a:extLst>
                  <a:ext uri="{FF2B5EF4-FFF2-40B4-BE49-F238E27FC236}">
                    <a16:creationId xmlns:a16="http://schemas.microsoft.com/office/drawing/2014/main" id="{5C089594-D874-9D7B-74B9-528EEFD3A8D6}"/>
                  </a:ext>
                </a:extLst>
              </p:cNvPr>
              <p:cNvSpPr/>
              <p:nvPr/>
            </p:nvSpPr>
            <p:spPr>
              <a:xfrm>
                <a:off x="8915399" y="5334000"/>
                <a:ext cx="617363" cy="38100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grpSp>
      </p:grpSp>
    </p:spTree>
    <p:extLst>
      <p:ext uri="{BB962C8B-B14F-4D97-AF65-F5344CB8AC3E}">
        <p14:creationId xmlns:p14="http://schemas.microsoft.com/office/powerpoint/2010/main" val="2047331086"/>
      </p:ext>
    </p:extLst>
  </p:cSld>
  <p:clrMapOvr>
    <a:masterClrMapping/>
  </p:clrMapOvr>
  <p:extLst>
    <p:ext uri="{6950BFC3-D8DA-4A85-94F7-54DA5524770B}">
      <p188:commentRel xmlns:p188="http://schemas.microsoft.com/office/powerpoint/2018/8/main" r:id="rId2"/>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834794-2D22-490E-6186-D6209BE97329}"/>
              </a:ext>
            </a:extLst>
          </p:cNvPr>
          <p:cNvSpPr>
            <a:spLocks noGrp="1"/>
          </p:cNvSpPr>
          <p:nvPr>
            <p:ph type="sldNum" sz="quarter" idx="11"/>
          </p:nvPr>
        </p:nvSpPr>
        <p:spPr/>
        <p:txBody>
          <a:bodyPr/>
          <a:lstStyle/>
          <a:p>
            <a:fld id="{F0D23093-2AB0-F74C-B865-1A12A15B650E}" type="slidenum">
              <a:rPr lang="en-US" smtClean="0"/>
              <a:pPr/>
              <a:t>18</a:t>
            </a:fld>
            <a:endParaRPr lang="en-US"/>
          </a:p>
        </p:txBody>
      </p:sp>
      <p:sp>
        <p:nvSpPr>
          <p:cNvPr id="3" name="Title 2">
            <a:extLst>
              <a:ext uri="{FF2B5EF4-FFF2-40B4-BE49-F238E27FC236}">
                <a16:creationId xmlns:a16="http://schemas.microsoft.com/office/drawing/2014/main" id="{46B1D8AF-AEEB-49C4-60FC-C1B73B69F5DB}"/>
              </a:ext>
            </a:extLst>
          </p:cNvPr>
          <p:cNvSpPr>
            <a:spLocks noGrp="1"/>
          </p:cNvSpPr>
          <p:nvPr>
            <p:ph type="title"/>
          </p:nvPr>
        </p:nvSpPr>
        <p:spPr>
          <a:xfrm>
            <a:off x="297629" y="126441"/>
            <a:ext cx="10972799" cy="845837"/>
          </a:xfrm>
        </p:spPr>
        <p:txBody>
          <a:bodyPr/>
          <a:lstStyle/>
          <a:p>
            <a:r>
              <a:rPr lang="en-US" dirty="0"/>
              <a:t>Results Interpretation </a:t>
            </a:r>
          </a:p>
        </p:txBody>
      </p:sp>
      <p:sp>
        <p:nvSpPr>
          <p:cNvPr id="4" name="Text Placeholder 3">
            <a:extLst>
              <a:ext uri="{FF2B5EF4-FFF2-40B4-BE49-F238E27FC236}">
                <a16:creationId xmlns:a16="http://schemas.microsoft.com/office/drawing/2014/main" id="{87D9A4D8-32C1-0CAD-75BB-D5FF836E2313}"/>
              </a:ext>
            </a:extLst>
          </p:cNvPr>
          <p:cNvSpPr>
            <a:spLocks noGrp="1"/>
          </p:cNvSpPr>
          <p:nvPr>
            <p:ph type="body" sz="quarter" idx="13"/>
          </p:nvPr>
        </p:nvSpPr>
        <p:spPr>
          <a:xfrm>
            <a:off x="297629" y="773038"/>
            <a:ext cx="6950487" cy="5546124"/>
          </a:xfrm>
        </p:spPr>
        <p:txBody>
          <a:bodyPr>
            <a:normAutofit lnSpcReduction="10000"/>
          </a:bodyPr>
          <a:lstStyle/>
          <a:p>
            <a:pPr marL="0" indent="0">
              <a:buNone/>
            </a:pPr>
            <a:r>
              <a:rPr lang="en-US" sz="1600" b="1" dirty="0"/>
              <a:t>Averaged Values</a:t>
            </a:r>
          </a:p>
          <a:p>
            <a:r>
              <a:rPr lang="en-US" sz="1600" dirty="0"/>
              <a:t>Total deformation and Equivalent (Von-Mises) stress values reported in the tables in next slides are based on the averaged deformation and stress values across the plate </a:t>
            </a:r>
          </a:p>
          <a:p>
            <a:r>
              <a:rPr lang="en-US" sz="1600" dirty="0"/>
              <a:t>They represents the mean deformation and stress levels.</a:t>
            </a:r>
          </a:p>
          <a:p>
            <a:r>
              <a:rPr lang="en-US" sz="1600" dirty="0"/>
              <a:t>Best used for comparing overall structure response under different loading or boundary conditions.</a:t>
            </a:r>
          </a:p>
          <a:p>
            <a:r>
              <a:rPr lang="en-US" sz="1600" b="1" dirty="0">
                <a:solidFill>
                  <a:srgbClr val="FF0000"/>
                </a:solidFill>
              </a:rPr>
              <a:t>We will use the averaged values throughout this example.</a:t>
            </a:r>
            <a:endParaRPr lang="en-US" sz="1600" dirty="0"/>
          </a:p>
          <a:p>
            <a:r>
              <a:rPr lang="en-US" sz="1600" b="1" dirty="0"/>
              <a:t>Maximum Values</a:t>
            </a:r>
          </a:p>
          <a:p>
            <a:r>
              <a:rPr lang="en-US" sz="1600" dirty="0"/>
              <a:t>Highest stress value found among all displayed result points (usually at nodes, elemental results selected).</a:t>
            </a:r>
          </a:p>
          <a:p>
            <a:r>
              <a:rPr lang="en-US" sz="1600" dirty="0"/>
              <a:t>Shows worst-case local stress anywhere in your model at that specific time/frame.</a:t>
            </a:r>
          </a:p>
          <a:p>
            <a:r>
              <a:rPr lang="en-US" sz="1600" dirty="0"/>
              <a:t>Highly localized — can come from one element, a single integration point, or a contact hotspot.</a:t>
            </a:r>
          </a:p>
          <a:p>
            <a:r>
              <a:rPr lang="en-US" sz="1600" dirty="0"/>
              <a:t>Physically, it identifies </a:t>
            </a:r>
            <a:r>
              <a:rPr lang="en-US" sz="1600" i="1" dirty="0"/>
              <a:t>where yielding or failure might start</a:t>
            </a:r>
            <a:r>
              <a:rPr lang="en-US" sz="1600" dirty="0"/>
              <a:t>, but can be sensitive to numerical noise.</a:t>
            </a:r>
          </a:p>
          <a:p>
            <a:r>
              <a:rPr lang="en-US" sz="1600" dirty="0"/>
              <a:t>Best used for: Comparing peak values (like “where does yielding initiate”), Safety checks, and evaluating whether your contact algorithm or mesh refinement affects local peaks.</a:t>
            </a:r>
          </a:p>
          <a:p>
            <a:endParaRPr lang="en-US" sz="1600" dirty="0"/>
          </a:p>
          <a:p>
            <a:pPr marL="0" indent="0">
              <a:buNone/>
            </a:pPr>
            <a:endParaRPr lang="en-US" sz="1600" b="1" dirty="0"/>
          </a:p>
        </p:txBody>
      </p:sp>
      <p:pic>
        <p:nvPicPr>
          <p:cNvPr id="10" name="Picture 9">
            <a:extLst>
              <a:ext uri="{FF2B5EF4-FFF2-40B4-BE49-F238E27FC236}">
                <a16:creationId xmlns:a16="http://schemas.microsoft.com/office/drawing/2014/main" id="{ECBC8E1E-2456-8944-882C-499E18ABBCD7}"/>
              </a:ext>
            </a:extLst>
          </p:cNvPr>
          <p:cNvPicPr>
            <a:picLocks noChangeAspect="1"/>
          </p:cNvPicPr>
          <p:nvPr/>
        </p:nvPicPr>
        <p:blipFill>
          <a:blip r:embed="rId2"/>
          <a:stretch>
            <a:fillRect/>
          </a:stretch>
        </p:blipFill>
        <p:spPr>
          <a:xfrm>
            <a:off x="7958034" y="3429000"/>
            <a:ext cx="2814332" cy="2551608"/>
          </a:xfrm>
          <a:prstGeom prst="rect">
            <a:avLst/>
          </a:prstGeom>
        </p:spPr>
      </p:pic>
      <p:pic>
        <p:nvPicPr>
          <p:cNvPr id="12" name="Picture 11">
            <a:extLst>
              <a:ext uri="{FF2B5EF4-FFF2-40B4-BE49-F238E27FC236}">
                <a16:creationId xmlns:a16="http://schemas.microsoft.com/office/drawing/2014/main" id="{63C7FE5B-57A1-50FE-2481-1B18F0CDE923}"/>
              </a:ext>
            </a:extLst>
          </p:cNvPr>
          <p:cNvPicPr>
            <a:picLocks noChangeAspect="1"/>
          </p:cNvPicPr>
          <p:nvPr/>
        </p:nvPicPr>
        <p:blipFill>
          <a:blip r:embed="rId3"/>
          <a:stretch>
            <a:fillRect/>
          </a:stretch>
        </p:blipFill>
        <p:spPr>
          <a:xfrm>
            <a:off x="7958034" y="259792"/>
            <a:ext cx="2926266" cy="2685229"/>
          </a:xfrm>
          <a:prstGeom prst="rect">
            <a:avLst/>
          </a:prstGeom>
        </p:spPr>
      </p:pic>
      <p:sp>
        <p:nvSpPr>
          <p:cNvPr id="14" name="TextBox 13">
            <a:extLst>
              <a:ext uri="{FF2B5EF4-FFF2-40B4-BE49-F238E27FC236}">
                <a16:creationId xmlns:a16="http://schemas.microsoft.com/office/drawing/2014/main" id="{D951AD18-F4FA-529C-55DC-683B1DF65518}"/>
              </a:ext>
            </a:extLst>
          </p:cNvPr>
          <p:cNvSpPr txBox="1"/>
          <p:nvPr/>
        </p:nvSpPr>
        <p:spPr>
          <a:xfrm>
            <a:off x="7846904" y="3025340"/>
            <a:ext cx="4120272" cy="338554"/>
          </a:xfrm>
          <a:prstGeom prst="rect">
            <a:avLst/>
          </a:prstGeom>
          <a:noFill/>
        </p:spPr>
        <p:txBody>
          <a:bodyPr wrap="square">
            <a:spAutoFit/>
          </a:bodyPr>
          <a:lstStyle/>
          <a:p>
            <a:r>
              <a:rPr lang="en-US" sz="1600" b="1" dirty="0"/>
              <a:t>Averaged Von-mises Stress = 265.5 MPa </a:t>
            </a:r>
          </a:p>
        </p:txBody>
      </p:sp>
      <p:sp>
        <p:nvSpPr>
          <p:cNvPr id="15" name="TextBox 14">
            <a:extLst>
              <a:ext uri="{FF2B5EF4-FFF2-40B4-BE49-F238E27FC236}">
                <a16:creationId xmlns:a16="http://schemas.microsoft.com/office/drawing/2014/main" id="{E918F180-DFD4-EBCD-2FCD-BFE397CCC046}"/>
              </a:ext>
            </a:extLst>
          </p:cNvPr>
          <p:cNvSpPr txBox="1"/>
          <p:nvPr/>
        </p:nvSpPr>
        <p:spPr>
          <a:xfrm>
            <a:off x="7797760" y="5980608"/>
            <a:ext cx="4120272" cy="338554"/>
          </a:xfrm>
          <a:prstGeom prst="rect">
            <a:avLst/>
          </a:prstGeom>
          <a:noFill/>
        </p:spPr>
        <p:txBody>
          <a:bodyPr wrap="square">
            <a:spAutoFit/>
          </a:bodyPr>
          <a:lstStyle/>
          <a:p>
            <a:r>
              <a:rPr lang="en-US" sz="1600" b="1" dirty="0"/>
              <a:t>Maximum Von-mises Stress = 549.5 MPa </a:t>
            </a:r>
          </a:p>
        </p:txBody>
      </p:sp>
    </p:spTree>
    <p:extLst>
      <p:ext uri="{BB962C8B-B14F-4D97-AF65-F5344CB8AC3E}">
        <p14:creationId xmlns:p14="http://schemas.microsoft.com/office/powerpoint/2010/main" val="29927560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1B6B9-A1CA-CF26-3078-0CEFA663B11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492F031-010C-0411-E777-8A61F89DBBA9}"/>
              </a:ext>
            </a:extLst>
          </p:cNvPr>
          <p:cNvSpPr>
            <a:spLocks noGrp="1"/>
          </p:cNvSpPr>
          <p:nvPr>
            <p:ph type="sldNum" sz="quarter" idx="11"/>
          </p:nvPr>
        </p:nvSpPr>
        <p:spPr/>
        <p:txBody>
          <a:bodyPr/>
          <a:lstStyle/>
          <a:p>
            <a:fld id="{F0D23093-2AB0-F74C-B865-1A12A15B650E}" type="slidenum">
              <a:rPr lang="en-US" smtClean="0"/>
              <a:pPr/>
              <a:t>19</a:t>
            </a:fld>
            <a:endParaRPr lang="en-US"/>
          </a:p>
        </p:txBody>
      </p:sp>
      <p:sp>
        <p:nvSpPr>
          <p:cNvPr id="3" name="Title 2">
            <a:extLst>
              <a:ext uri="{FF2B5EF4-FFF2-40B4-BE49-F238E27FC236}">
                <a16:creationId xmlns:a16="http://schemas.microsoft.com/office/drawing/2014/main" id="{B0F7D3DC-1AE1-CBE9-30D5-C6A557287C2E}"/>
              </a:ext>
            </a:extLst>
          </p:cNvPr>
          <p:cNvSpPr>
            <a:spLocks noGrp="1"/>
          </p:cNvSpPr>
          <p:nvPr>
            <p:ph type="title"/>
          </p:nvPr>
        </p:nvSpPr>
        <p:spPr>
          <a:xfrm>
            <a:off x="304800" y="93681"/>
            <a:ext cx="7620001" cy="845837"/>
          </a:xfrm>
        </p:spPr>
        <p:txBody>
          <a:bodyPr/>
          <a:lstStyle/>
          <a:p>
            <a:r>
              <a:rPr lang="en-US" sz="2800" dirty="0"/>
              <a:t>Answers: Body Interaction (Normal Impact)</a:t>
            </a:r>
          </a:p>
        </p:txBody>
      </p:sp>
      <p:pic>
        <p:nvPicPr>
          <p:cNvPr id="9" name="Picture 8">
            <a:extLst>
              <a:ext uri="{FF2B5EF4-FFF2-40B4-BE49-F238E27FC236}">
                <a16:creationId xmlns:a16="http://schemas.microsoft.com/office/drawing/2014/main" id="{B8048286-0F2B-3B0D-2F4B-D7FA9B642FB8}"/>
              </a:ext>
            </a:extLst>
          </p:cNvPr>
          <p:cNvPicPr>
            <a:picLocks noChangeAspect="1"/>
          </p:cNvPicPr>
          <p:nvPr/>
        </p:nvPicPr>
        <p:blipFill>
          <a:blip r:embed="rId4"/>
          <a:stretch>
            <a:fillRect/>
          </a:stretch>
        </p:blipFill>
        <p:spPr>
          <a:xfrm>
            <a:off x="8534400" y="209170"/>
            <a:ext cx="2895600" cy="1550711"/>
          </a:xfrm>
          <a:prstGeom prst="rect">
            <a:avLst/>
          </a:prstGeom>
        </p:spPr>
      </p:pic>
      <p:pic>
        <p:nvPicPr>
          <p:cNvPr id="11" name="Picture 10">
            <a:extLst>
              <a:ext uri="{FF2B5EF4-FFF2-40B4-BE49-F238E27FC236}">
                <a16:creationId xmlns:a16="http://schemas.microsoft.com/office/drawing/2014/main" id="{A35B323B-A308-BE34-CA22-F162C362F65F}"/>
              </a:ext>
            </a:extLst>
          </p:cNvPr>
          <p:cNvPicPr>
            <a:picLocks noChangeAspect="1"/>
          </p:cNvPicPr>
          <p:nvPr/>
        </p:nvPicPr>
        <p:blipFill>
          <a:blip r:embed="rId5"/>
          <a:stretch>
            <a:fillRect/>
          </a:stretch>
        </p:blipFill>
        <p:spPr>
          <a:xfrm>
            <a:off x="8534401" y="1858885"/>
            <a:ext cx="2895599" cy="1882293"/>
          </a:xfrm>
          <a:prstGeom prst="rect">
            <a:avLst/>
          </a:prstGeom>
        </p:spPr>
      </p:pic>
      <p:pic>
        <p:nvPicPr>
          <p:cNvPr id="13" name="Picture 12">
            <a:extLst>
              <a:ext uri="{FF2B5EF4-FFF2-40B4-BE49-F238E27FC236}">
                <a16:creationId xmlns:a16="http://schemas.microsoft.com/office/drawing/2014/main" id="{6B52A111-2FD5-219F-007A-6864505E88C6}"/>
              </a:ext>
            </a:extLst>
          </p:cNvPr>
          <p:cNvPicPr>
            <a:picLocks noChangeAspect="1"/>
          </p:cNvPicPr>
          <p:nvPr/>
        </p:nvPicPr>
        <p:blipFill>
          <a:blip r:embed="rId6"/>
          <a:stretch>
            <a:fillRect/>
          </a:stretch>
        </p:blipFill>
        <p:spPr>
          <a:xfrm>
            <a:off x="8417920" y="3847022"/>
            <a:ext cx="3128560" cy="1882293"/>
          </a:xfrm>
          <a:prstGeom prst="rect">
            <a:avLst/>
          </a:prstGeom>
        </p:spPr>
      </p:pic>
      <p:graphicFrame>
        <p:nvGraphicFramePr>
          <p:cNvPr id="16" name="Table 15">
            <a:extLst>
              <a:ext uri="{FF2B5EF4-FFF2-40B4-BE49-F238E27FC236}">
                <a16:creationId xmlns:a16="http://schemas.microsoft.com/office/drawing/2014/main" id="{9AEAF28F-D16D-8239-0777-5F83149EE8AA}"/>
              </a:ext>
            </a:extLst>
          </p:cNvPr>
          <p:cNvGraphicFramePr>
            <a:graphicFrameLocks noGrp="1"/>
          </p:cNvGraphicFramePr>
          <p:nvPr>
            <p:extLst>
              <p:ext uri="{D42A27DB-BD31-4B8C-83A1-F6EECF244321}">
                <p14:modId xmlns:p14="http://schemas.microsoft.com/office/powerpoint/2010/main" val="224312058"/>
              </p:ext>
            </p:extLst>
          </p:nvPr>
        </p:nvGraphicFramePr>
        <p:xfrm>
          <a:off x="304800" y="1588572"/>
          <a:ext cx="7549662" cy="2119523"/>
        </p:xfrm>
        <a:graphic>
          <a:graphicData uri="http://schemas.openxmlformats.org/drawingml/2006/table">
            <a:tbl>
              <a:tblPr>
                <a:tableStyleId>{616DA210-FB5B-4158-B5E0-FEB733F419BA}</a:tableStyleId>
              </a:tblPr>
              <a:tblGrid>
                <a:gridCol w="1370657">
                  <a:extLst>
                    <a:ext uri="{9D8B030D-6E8A-4147-A177-3AD203B41FA5}">
                      <a16:colId xmlns:a16="http://schemas.microsoft.com/office/drawing/2014/main" val="1141122334"/>
                    </a:ext>
                  </a:extLst>
                </a:gridCol>
                <a:gridCol w="1436978">
                  <a:extLst>
                    <a:ext uri="{9D8B030D-6E8A-4147-A177-3AD203B41FA5}">
                      <a16:colId xmlns:a16="http://schemas.microsoft.com/office/drawing/2014/main" val="1858261492"/>
                    </a:ext>
                  </a:extLst>
                </a:gridCol>
                <a:gridCol w="1659767">
                  <a:extLst>
                    <a:ext uri="{9D8B030D-6E8A-4147-A177-3AD203B41FA5}">
                      <a16:colId xmlns:a16="http://schemas.microsoft.com/office/drawing/2014/main" val="3463994926"/>
                    </a:ext>
                  </a:extLst>
                </a:gridCol>
                <a:gridCol w="1357887">
                  <a:extLst>
                    <a:ext uri="{9D8B030D-6E8A-4147-A177-3AD203B41FA5}">
                      <a16:colId xmlns:a16="http://schemas.microsoft.com/office/drawing/2014/main" val="3879424841"/>
                    </a:ext>
                  </a:extLst>
                </a:gridCol>
                <a:gridCol w="1724373">
                  <a:extLst>
                    <a:ext uri="{9D8B030D-6E8A-4147-A177-3AD203B41FA5}">
                      <a16:colId xmlns:a16="http://schemas.microsoft.com/office/drawing/2014/main" val="717466462"/>
                    </a:ext>
                  </a:extLst>
                </a:gridCol>
              </a:tblGrid>
              <a:tr h="355397">
                <a:tc>
                  <a:txBody>
                    <a:bodyPr/>
                    <a:lstStyle/>
                    <a:p>
                      <a:pPr latinLnBrk="0">
                        <a:buNone/>
                      </a:pPr>
                      <a:r>
                        <a:rPr lang="en-US" sz="1600" b="1">
                          <a:effectLst/>
                        </a:rPr>
                        <a:t>Contact Type</a:t>
                      </a:r>
                    </a:p>
                  </a:txBody>
                  <a:tcPr marL="79058" marR="79058" marT="39529" marB="39529" anchor="ctr"/>
                </a:tc>
                <a:tc>
                  <a:txBody>
                    <a:bodyPr/>
                    <a:lstStyle/>
                    <a:p>
                      <a:pPr latinLnBrk="0">
                        <a:buNone/>
                      </a:pPr>
                      <a:r>
                        <a:rPr lang="en-US" sz="1400" b="1">
                          <a:effectLst/>
                        </a:rPr>
                        <a:t>Total Plate Deformation (Averaged)</a:t>
                      </a:r>
                      <a:endParaRPr lang="en-US" sz="1400" b="1" dirty="0">
                        <a:effectLst/>
                      </a:endParaRPr>
                    </a:p>
                  </a:txBody>
                  <a:tcPr marL="79058" marR="79058" marT="39529" marB="39529" anchor="ctr"/>
                </a:tc>
                <a:tc>
                  <a:txBody>
                    <a:bodyPr/>
                    <a:lstStyle/>
                    <a:p>
                      <a:pPr latinLnBrk="0">
                        <a:buNone/>
                      </a:pPr>
                      <a:r>
                        <a:rPr lang="en-US" sz="1400" b="1">
                          <a:effectLst/>
                        </a:rPr>
                        <a:t>Plate Equivalent (von- Mises) Stress (Averaged)</a:t>
                      </a:r>
                      <a:endParaRPr lang="en-US" sz="1400" b="1" dirty="0">
                        <a:effectLst/>
                      </a:endParaRPr>
                    </a:p>
                  </a:txBody>
                  <a:tcPr marL="79058" marR="79058" marT="39529" marB="39529" anchor="ctr"/>
                </a:tc>
                <a:tc>
                  <a:txBody>
                    <a:bodyPr/>
                    <a:lstStyle/>
                    <a:p>
                      <a:pPr latinLnBrk="0">
                        <a:buNone/>
                      </a:pPr>
                      <a:r>
                        <a:rPr lang="en-US" sz="1400" b="1">
                          <a:effectLst/>
                        </a:rPr>
                        <a:t>Plate Maximum Kinetic Energy</a:t>
                      </a:r>
                      <a:endParaRPr lang="en-US" sz="1400" b="1" dirty="0">
                        <a:effectLst/>
                      </a:endParaRPr>
                    </a:p>
                  </a:txBody>
                  <a:tcPr marL="79058" marR="79058" marT="39529" marB="39529" anchor="ctr"/>
                </a:tc>
                <a:tc>
                  <a:txBody>
                    <a:bodyPr/>
                    <a:lstStyle/>
                    <a:p>
                      <a:pPr latinLnBrk="0">
                        <a:buNone/>
                      </a:pPr>
                      <a:r>
                        <a:rPr lang="en-US" sz="1400" b="1">
                          <a:effectLst/>
                        </a:rPr>
                        <a:t>Plate Maximum Internal energy</a:t>
                      </a:r>
                      <a:endParaRPr lang="en-US" sz="1400" b="1" dirty="0">
                        <a:effectLst/>
                      </a:endParaRPr>
                    </a:p>
                  </a:txBody>
                  <a:tcPr marL="79058" marR="79058" marT="39529" marB="39529" anchor="ctr"/>
                </a:tc>
                <a:extLst>
                  <a:ext uri="{0D108BD9-81ED-4DB2-BD59-A6C34878D82A}">
                    <a16:rowId xmlns:a16="http://schemas.microsoft.com/office/drawing/2014/main" val="1487051369"/>
                  </a:ext>
                </a:extLst>
              </a:tr>
              <a:tr h="776606">
                <a:tc>
                  <a:txBody>
                    <a:bodyPr/>
                    <a:lstStyle/>
                    <a:p>
                      <a:pPr latinLnBrk="0">
                        <a:buNone/>
                      </a:pPr>
                      <a:r>
                        <a:rPr lang="en-US" sz="1600" b="1">
                          <a:effectLst/>
                        </a:rPr>
                        <a:t>Frictionless</a:t>
                      </a:r>
                      <a:endParaRPr lang="en-US" sz="1600">
                        <a:effectLst/>
                      </a:endParaRPr>
                    </a:p>
                  </a:txBody>
                  <a:tcPr marL="79058" marR="79058" marT="39529" marB="39529" anchor="ctr"/>
                </a:tc>
                <a:tc>
                  <a:txBody>
                    <a:bodyPr/>
                    <a:lstStyle/>
                    <a:p>
                      <a:pPr latinLnBrk="0">
                        <a:buNone/>
                      </a:pPr>
                      <a:r>
                        <a:rPr lang="en-US" sz="1600">
                          <a:effectLst/>
                        </a:rPr>
                        <a:t>23.5 mm</a:t>
                      </a:r>
                    </a:p>
                  </a:txBody>
                  <a:tcPr marL="79058" marR="79058" marT="39529" marB="39529" anchor="ctr"/>
                </a:tc>
                <a:tc>
                  <a:txBody>
                    <a:bodyPr/>
                    <a:lstStyle/>
                    <a:p>
                      <a:pPr latinLnBrk="0">
                        <a:buNone/>
                      </a:pPr>
                      <a:r>
                        <a:rPr lang="en-US" sz="1600">
                          <a:effectLst/>
                        </a:rPr>
                        <a:t>268 MPa</a:t>
                      </a:r>
                    </a:p>
                  </a:txBody>
                  <a:tcPr marL="79058" marR="79058" marT="39529" marB="39529" anchor="ctr"/>
                </a:tc>
                <a:tc>
                  <a:txBody>
                    <a:bodyPr/>
                    <a:lstStyle/>
                    <a:p>
                      <a:pPr latinLnBrk="0">
                        <a:buNone/>
                      </a:pPr>
                      <a:r>
                        <a:rPr lang="en-US" sz="1600">
                          <a:effectLst/>
                        </a:rPr>
                        <a:t>148.9 J</a:t>
                      </a:r>
                    </a:p>
                  </a:txBody>
                  <a:tcPr marL="79058" marR="79058" marT="39529" marB="39529" anchor="ctr"/>
                </a:tc>
                <a:tc>
                  <a:txBody>
                    <a:bodyPr/>
                    <a:lstStyle/>
                    <a:p>
                      <a:pPr latinLnBrk="0">
                        <a:buNone/>
                      </a:pPr>
                      <a:r>
                        <a:rPr lang="en-US" sz="1600">
                          <a:effectLst/>
                        </a:rPr>
                        <a:t>534.25 J</a:t>
                      </a:r>
                    </a:p>
                  </a:txBody>
                  <a:tcPr marL="79058" marR="79058" marT="39529" marB="39529" anchor="ctr"/>
                </a:tc>
                <a:extLst>
                  <a:ext uri="{0D108BD9-81ED-4DB2-BD59-A6C34878D82A}">
                    <a16:rowId xmlns:a16="http://schemas.microsoft.com/office/drawing/2014/main" val="3299911517"/>
                  </a:ext>
                </a:extLst>
              </a:tr>
              <a:tr h="623779">
                <a:tc>
                  <a:txBody>
                    <a:bodyPr/>
                    <a:lstStyle/>
                    <a:p>
                      <a:pPr latinLnBrk="0">
                        <a:buNone/>
                      </a:pPr>
                      <a:r>
                        <a:rPr lang="en-US" sz="1600" b="1">
                          <a:effectLst/>
                        </a:rPr>
                        <a:t>Frictional</a:t>
                      </a:r>
                      <a:endParaRPr lang="en-US" sz="1600">
                        <a:effectLst/>
                      </a:endParaRPr>
                    </a:p>
                  </a:txBody>
                  <a:tcPr marL="79058" marR="79058" marT="39529" marB="39529" anchor="ctr"/>
                </a:tc>
                <a:tc>
                  <a:txBody>
                    <a:bodyPr/>
                    <a:lstStyle/>
                    <a:p>
                      <a:pPr latinLnBrk="0">
                        <a:buNone/>
                      </a:pPr>
                      <a:r>
                        <a:rPr lang="en-US" sz="1600">
                          <a:effectLst/>
                        </a:rPr>
                        <a:t>23.4 mm</a:t>
                      </a:r>
                    </a:p>
                  </a:txBody>
                  <a:tcPr marL="79058" marR="79058" marT="39529" marB="39529" anchor="ctr"/>
                </a:tc>
                <a:tc>
                  <a:txBody>
                    <a:bodyPr/>
                    <a:lstStyle/>
                    <a:p>
                      <a:pPr latinLnBrk="0">
                        <a:buNone/>
                      </a:pPr>
                      <a:r>
                        <a:rPr lang="en-US" sz="1600">
                          <a:effectLst/>
                        </a:rPr>
                        <a:t>265.5 MPa</a:t>
                      </a:r>
                    </a:p>
                  </a:txBody>
                  <a:tcPr marL="79058" marR="79058" marT="39529" marB="39529" anchor="ctr"/>
                </a:tc>
                <a:tc>
                  <a:txBody>
                    <a:bodyPr/>
                    <a:lstStyle/>
                    <a:p>
                      <a:pPr latinLnBrk="0">
                        <a:buNone/>
                      </a:pPr>
                      <a:r>
                        <a:rPr lang="en-US" sz="1600">
                          <a:effectLst/>
                        </a:rPr>
                        <a:t>149.5 J</a:t>
                      </a:r>
                    </a:p>
                  </a:txBody>
                  <a:tcPr marL="79058" marR="79058" marT="39529" marB="39529" anchor="ctr"/>
                </a:tc>
                <a:tc>
                  <a:txBody>
                    <a:bodyPr/>
                    <a:lstStyle/>
                    <a:p>
                      <a:pPr latinLnBrk="0">
                        <a:buNone/>
                      </a:pPr>
                      <a:r>
                        <a:rPr lang="en-US" sz="1600">
                          <a:effectLst/>
                        </a:rPr>
                        <a:t>533.14 J</a:t>
                      </a:r>
                    </a:p>
                  </a:txBody>
                  <a:tcPr marL="79058" marR="79058" marT="39529" marB="39529" anchor="ctr"/>
                </a:tc>
                <a:extLst>
                  <a:ext uri="{0D108BD9-81ED-4DB2-BD59-A6C34878D82A}">
                    <a16:rowId xmlns:a16="http://schemas.microsoft.com/office/drawing/2014/main" val="3638498642"/>
                  </a:ext>
                </a:extLst>
              </a:tr>
            </a:tbl>
          </a:graphicData>
        </a:graphic>
      </p:graphicFrame>
      <p:sp>
        <p:nvSpPr>
          <p:cNvPr id="20" name="TextBox 19">
            <a:extLst>
              <a:ext uri="{FF2B5EF4-FFF2-40B4-BE49-F238E27FC236}">
                <a16:creationId xmlns:a16="http://schemas.microsoft.com/office/drawing/2014/main" id="{15F4BAA7-D366-833D-67F1-1ACE819AFF26}"/>
              </a:ext>
            </a:extLst>
          </p:cNvPr>
          <p:cNvSpPr txBox="1"/>
          <p:nvPr/>
        </p:nvSpPr>
        <p:spPr>
          <a:xfrm>
            <a:off x="243165" y="3847022"/>
            <a:ext cx="7681636" cy="923330"/>
          </a:xfrm>
          <a:prstGeom prst="rect">
            <a:avLst/>
          </a:prstGeom>
          <a:noFill/>
        </p:spPr>
        <p:txBody>
          <a:bodyPr wrap="square">
            <a:spAutoFit/>
          </a:bodyPr>
          <a:lstStyle/>
          <a:p>
            <a:r>
              <a:rPr lang="en-US" sz="1800" b="1">
                <a:solidFill>
                  <a:schemeClr val="accent1"/>
                </a:solidFill>
              </a:rPr>
              <a:t>Question 1: </a:t>
            </a:r>
          </a:p>
          <a:p>
            <a:r>
              <a:rPr lang="en-US" sz="1800"/>
              <a:t>Why there is not much difference between the stress, deformation, and internal and kinetic energy values?</a:t>
            </a:r>
            <a:endParaRPr lang="en-US"/>
          </a:p>
        </p:txBody>
      </p:sp>
      <p:sp>
        <p:nvSpPr>
          <p:cNvPr id="22" name="TextBox 21">
            <a:extLst>
              <a:ext uri="{FF2B5EF4-FFF2-40B4-BE49-F238E27FC236}">
                <a16:creationId xmlns:a16="http://schemas.microsoft.com/office/drawing/2014/main" id="{01E10F5E-661A-B3AE-0ED7-0FB82E2EF130}"/>
              </a:ext>
            </a:extLst>
          </p:cNvPr>
          <p:cNvSpPr txBox="1"/>
          <p:nvPr/>
        </p:nvSpPr>
        <p:spPr>
          <a:xfrm>
            <a:off x="8534400" y="5672984"/>
            <a:ext cx="3128560" cy="646331"/>
          </a:xfrm>
          <a:prstGeom prst="rect">
            <a:avLst/>
          </a:prstGeom>
          <a:noFill/>
        </p:spPr>
        <p:txBody>
          <a:bodyPr wrap="square">
            <a:spAutoFit/>
          </a:bodyPr>
          <a:lstStyle/>
          <a:p>
            <a:r>
              <a:rPr lang="en-US" sz="1200" b="1" dirty="0"/>
              <a:t>Total deformation, averaged equivalent (VM) stress contours and Kinetic versus Internal Energy plots for the frictionless scenario</a:t>
            </a:r>
          </a:p>
        </p:txBody>
      </p:sp>
      <p:sp>
        <p:nvSpPr>
          <p:cNvPr id="23" name="TextBox 22">
            <a:extLst>
              <a:ext uri="{FF2B5EF4-FFF2-40B4-BE49-F238E27FC236}">
                <a16:creationId xmlns:a16="http://schemas.microsoft.com/office/drawing/2014/main" id="{B55E41CA-D456-94B5-105E-E70344B32D25}"/>
              </a:ext>
            </a:extLst>
          </p:cNvPr>
          <p:cNvSpPr txBox="1"/>
          <p:nvPr/>
        </p:nvSpPr>
        <p:spPr>
          <a:xfrm>
            <a:off x="243164" y="4840941"/>
            <a:ext cx="7778419" cy="1200329"/>
          </a:xfrm>
          <a:prstGeom prst="rect">
            <a:avLst/>
          </a:prstGeom>
          <a:noFill/>
        </p:spPr>
        <p:txBody>
          <a:bodyPr wrap="square">
            <a:spAutoFit/>
          </a:bodyPr>
          <a:lstStyle/>
          <a:p>
            <a:r>
              <a:rPr lang="en-US" sz="1800" b="1" dirty="0">
                <a:solidFill>
                  <a:schemeClr val="accent1"/>
                </a:solidFill>
              </a:rPr>
              <a:t>Question 2: </a:t>
            </a:r>
          </a:p>
          <a:p>
            <a:r>
              <a:rPr lang="en-US" sz="1800" dirty="0"/>
              <a:t>Would using “Contacts” instead of using “Body Interaction” alter the results?</a:t>
            </a:r>
          </a:p>
          <a:p>
            <a:r>
              <a:rPr lang="en-US" dirty="0"/>
              <a:t>Share your ideas. </a:t>
            </a:r>
          </a:p>
          <a:p>
            <a:r>
              <a:rPr lang="en-US" dirty="0"/>
              <a:t>Now’s let’s find out in the following slides</a:t>
            </a:r>
          </a:p>
        </p:txBody>
      </p:sp>
      <p:sp>
        <p:nvSpPr>
          <p:cNvPr id="6" name="TextBox 5">
            <a:extLst>
              <a:ext uri="{FF2B5EF4-FFF2-40B4-BE49-F238E27FC236}">
                <a16:creationId xmlns:a16="http://schemas.microsoft.com/office/drawing/2014/main" id="{0AFAB6DD-1BD4-7396-B1B0-A67A89FF3D81}"/>
              </a:ext>
            </a:extLst>
          </p:cNvPr>
          <p:cNvSpPr txBox="1"/>
          <p:nvPr/>
        </p:nvSpPr>
        <p:spPr>
          <a:xfrm>
            <a:off x="304800" y="677263"/>
            <a:ext cx="7778420" cy="584775"/>
          </a:xfrm>
          <a:prstGeom prst="rect">
            <a:avLst/>
          </a:prstGeom>
          <a:noFill/>
        </p:spPr>
        <p:txBody>
          <a:bodyPr wrap="square">
            <a:spAutoFit/>
          </a:bodyPr>
          <a:lstStyle/>
          <a:p>
            <a:r>
              <a:rPr lang="en-US" sz="1600" b="1" dirty="0">
                <a:solidFill>
                  <a:srgbClr val="FF0000"/>
                </a:solidFill>
              </a:rPr>
              <a:t>NOTE: </a:t>
            </a:r>
            <a:r>
              <a:rPr lang="en-US" sz="1600" b="1" i="1" dirty="0"/>
              <a:t>Total deformation and Equivalent (Von-Mises) stress values reported in the table below are based on the averaged deformation and stress values across the plate.</a:t>
            </a:r>
          </a:p>
        </p:txBody>
      </p:sp>
    </p:spTree>
    <p:extLst>
      <p:ext uri="{BB962C8B-B14F-4D97-AF65-F5344CB8AC3E}">
        <p14:creationId xmlns:p14="http://schemas.microsoft.com/office/powerpoint/2010/main" val="2830555624"/>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D930AD-87D0-4B92-86EB-B28C69B6EEF8}"/>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srgbClr val="FFFFFF">
                  <a:lumMod val="65000"/>
                </a:srgbClr>
              </a:solidFill>
              <a:effectLst/>
              <a:uLnTx/>
              <a:uFillTx/>
              <a:latin typeface="Calibri" panose="020F0502020204030204"/>
              <a:ea typeface="+mn-ea"/>
              <a:cs typeface="Calibri" panose="020F0502020204030204" pitchFamily="34" charset="0"/>
            </a:endParaRPr>
          </a:p>
        </p:txBody>
      </p:sp>
      <p:sp>
        <p:nvSpPr>
          <p:cNvPr id="3" name="Title 2">
            <a:extLst>
              <a:ext uri="{FF2B5EF4-FFF2-40B4-BE49-F238E27FC236}">
                <a16:creationId xmlns:a16="http://schemas.microsoft.com/office/drawing/2014/main" id="{DDC3F337-803D-43FE-A6E0-BC9DE6D1BB77}"/>
              </a:ext>
            </a:extLst>
          </p:cNvPr>
          <p:cNvSpPr>
            <a:spLocks noGrp="1"/>
          </p:cNvSpPr>
          <p:nvPr>
            <p:ph type="title"/>
          </p:nvPr>
        </p:nvSpPr>
        <p:spPr/>
        <p:txBody>
          <a:bodyPr/>
          <a:lstStyle/>
          <a:p>
            <a:r>
              <a:rPr lang="en-US">
                <a:latin typeface="+mn-lt"/>
              </a:rPr>
              <a:t>Learning objectives for this Lecture Unit</a:t>
            </a:r>
          </a:p>
        </p:txBody>
      </p:sp>
      <p:graphicFrame>
        <p:nvGraphicFramePr>
          <p:cNvPr id="5" name="Table 4">
            <a:extLst>
              <a:ext uri="{FF2B5EF4-FFF2-40B4-BE49-F238E27FC236}">
                <a16:creationId xmlns:a16="http://schemas.microsoft.com/office/drawing/2014/main" id="{9D412438-452A-4424-9F73-77843DE6992A}"/>
              </a:ext>
            </a:extLst>
          </p:cNvPr>
          <p:cNvGraphicFramePr>
            <a:graphicFrameLocks noGrp="1"/>
          </p:cNvGraphicFramePr>
          <p:nvPr>
            <p:extLst>
              <p:ext uri="{D42A27DB-BD31-4B8C-83A1-F6EECF244321}">
                <p14:modId xmlns:p14="http://schemas.microsoft.com/office/powerpoint/2010/main" val="1200463052"/>
              </p:ext>
            </p:extLst>
          </p:nvPr>
        </p:nvGraphicFramePr>
        <p:xfrm>
          <a:off x="957743" y="1580902"/>
          <a:ext cx="10276514" cy="1991901"/>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dirty="0">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471989">
                <a:tc>
                  <a:txBody>
                    <a:bodyPr/>
                    <a:lstStyle/>
                    <a:p>
                      <a:pPr algn="l"/>
                      <a:r>
                        <a:rPr lang="en-GB" sz="1400" b="1">
                          <a:solidFill>
                            <a:sysClr val="windowText" lastClr="000000"/>
                          </a:solidFill>
                        </a:rPr>
                        <a:t>Knowledge and Understanding</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Knowledge and understanding of dynamic analysis and explicit simulation</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375">
                <a:tc>
                  <a:txBody>
                    <a:bodyPr/>
                    <a:lstStyle/>
                    <a:p>
                      <a:pPr algn="l"/>
                      <a:r>
                        <a:rPr lang="en-GB" sz="1400" b="1">
                          <a:solidFill>
                            <a:sysClr val="windowText" lastClr="000000"/>
                          </a:solidFill>
                        </a:rPr>
                        <a:t>Skills and Abilities</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Ability to use Ansys LS-DYNA software within the Ansys Workbench platform to solve </a:t>
                      </a:r>
                      <a:r>
                        <a:rPr lang="en-US" sz="1400" kern="1200" dirty="0">
                          <a:solidFill>
                            <a:schemeClr val="dk1"/>
                          </a:solidFill>
                          <a:effectLst/>
                          <a:latin typeface="+mn-lt"/>
                          <a:ea typeface="+mn-ea"/>
                          <a:cs typeface="+mn-cs"/>
                        </a:rPr>
                        <a:t>highly nonlinear, transient, dynamic finite element analysis using explicit time integration</a:t>
                      </a:r>
                      <a:r>
                        <a:rPr lang="en-GB" sz="1400" kern="1200" dirty="0">
                          <a:solidFill>
                            <a:schemeClr val="dk1"/>
                          </a:solidFill>
                          <a:effectLst/>
                          <a:latin typeface="+mn-lt"/>
                          <a:ea typeface="+mn-ea"/>
                          <a:cs typeface="+mn-cs"/>
                        </a:rPr>
                        <a:t>.</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5326">
                <a:tc>
                  <a:txBody>
                    <a:bodyPr/>
                    <a:lstStyle/>
                    <a:p>
                      <a:pPr algn="l"/>
                      <a:r>
                        <a:rPr lang="en-GB" sz="1400" b="1">
                          <a:solidFill>
                            <a:sysClr val="windowText" lastClr="000000"/>
                          </a:solidFill>
                        </a:rPr>
                        <a:t>Values and Attitudes</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Awareness of the importance of simulation in dynamic analysis such as impact, crash, blast, etc.</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2" name="Content Placeholder 3">
            <a:extLst>
              <a:ext uri="{FF2B5EF4-FFF2-40B4-BE49-F238E27FC236}">
                <a16:creationId xmlns:a16="http://schemas.microsoft.com/office/drawing/2014/main" id="{D955213C-0DD2-0EF1-CDB3-012EC096971B}"/>
              </a:ext>
            </a:extLst>
          </p:cNvPr>
          <p:cNvSpPr txBox="1">
            <a:spLocks/>
          </p:cNvSpPr>
          <p:nvPr/>
        </p:nvSpPr>
        <p:spPr bwMode="auto">
          <a:xfrm>
            <a:off x="6119026" y="4830552"/>
            <a:ext cx="5115230" cy="132480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latin typeface="Calibri" panose="020F0502020204030204"/>
                <a:ea typeface="+mn-ea"/>
                <a:cs typeface="+mn-cs"/>
              </a:rPr>
              <a:t>In-Built Assessment</a:t>
            </a:r>
            <a:endParaRPr kumimoji="0" lang="en-GB" sz="1600" b="1" i="0" u="none" strike="noStrike" kern="0" cap="none" spc="0" normalizeH="0" baseline="0" noProof="0">
              <a:ln>
                <a:noFill/>
              </a:ln>
              <a:solidFill>
                <a:srgbClr val="0C0C0C"/>
              </a:solidFill>
              <a:effectLst/>
              <a:uLnTx/>
              <a:uFillTx/>
              <a:latin typeface="Calibri" panose="020F0502020204030204"/>
              <a:ea typeface="+mn-ea"/>
              <a:cs typeface="+mn-cs"/>
            </a:endParaRPr>
          </a:p>
          <a:p>
            <a:pPr marL="766763"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rPr>
              <a:t>Exercises: </a:t>
            </a:r>
          </a:p>
          <a:p>
            <a:pPr marL="481013" marR="0" lvl="1" indent="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None/>
              <a:tabLst/>
              <a:defRPr/>
            </a:pPr>
            <a:r>
              <a:rPr kumimoji="0" lang="en-GB" sz="1050" b="0" i="0" u="none" strike="noStrike" kern="1200" cap="none" spc="0" normalizeH="0" baseline="0" noProof="0">
                <a:ln>
                  <a:noFill/>
                </a:ln>
                <a:solidFill>
                  <a:srgbClr val="000000"/>
                </a:solidFill>
                <a:effectLst/>
                <a:uLnTx/>
                <a:uFillTx/>
                <a:latin typeface="Calibri" panose="020F0502020204030204"/>
                <a:ea typeface="+mn-ea"/>
                <a:cs typeface="+mn-cs"/>
              </a:rPr>
              <a:t>	</a:t>
            </a:r>
            <a:endPar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endParaRPr>
          </a:p>
          <a:p>
            <a:pPr marL="766763"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rPr>
              <a:t>Quizzes</a:t>
            </a:r>
          </a:p>
        </p:txBody>
      </p:sp>
      <p:pic>
        <p:nvPicPr>
          <p:cNvPr id="13" name="Graphic 12" descr="Programmer male with solid fill">
            <a:extLst>
              <a:ext uri="{FF2B5EF4-FFF2-40B4-BE49-F238E27FC236}">
                <a16:creationId xmlns:a16="http://schemas.microsoft.com/office/drawing/2014/main" id="{6B162074-14BA-CDC3-3305-4D01CDC073E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9937" y="5132470"/>
            <a:ext cx="396000" cy="396000"/>
          </a:xfrm>
          <a:prstGeom prst="rect">
            <a:avLst/>
          </a:prstGeom>
        </p:spPr>
      </p:pic>
      <p:pic>
        <p:nvPicPr>
          <p:cNvPr id="14" name="Graphic 13" descr="Playbook with solid fill">
            <a:extLst>
              <a:ext uri="{FF2B5EF4-FFF2-40B4-BE49-F238E27FC236}">
                <a16:creationId xmlns:a16="http://schemas.microsoft.com/office/drawing/2014/main" id="{F1D2E4CA-518B-AE9C-A8FC-99C1F1770F0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3533" y="5698801"/>
            <a:ext cx="396000" cy="396000"/>
          </a:xfrm>
          <a:prstGeom prst="rect">
            <a:avLst/>
          </a:prstGeom>
        </p:spPr>
      </p:pic>
      <p:sp>
        <p:nvSpPr>
          <p:cNvPr id="15" name="Content Placeholder 3">
            <a:extLst>
              <a:ext uri="{FF2B5EF4-FFF2-40B4-BE49-F238E27FC236}">
                <a16:creationId xmlns:a16="http://schemas.microsoft.com/office/drawing/2014/main" id="{08FFE662-675B-B3D2-B83C-4EA5623C2870}"/>
              </a:ext>
            </a:extLst>
          </p:cNvPr>
          <p:cNvSpPr txBox="1">
            <a:spLocks/>
          </p:cNvSpPr>
          <p:nvPr/>
        </p:nvSpPr>
        <p:spPr bwMode="auto">
          <a:xfrm>
            <a:off x="952128" y="4839447"/>
            <a:ext cx="5066251" cy="1323439"/>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latin typeface="Calibri" panose="020F0502020204030204"/>
                <a:ea typeface="+mn-ea"/>
                <a:cs typeface="+mn-cs"/>
              </a:rPr>
              <a:t>Further reading/information</a:t>
            </a:r>
          </a:p>
          <a:p>
            <a:pPr marL="766445"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hlinkClick r:id="rId5">
                  <a:extLst>
                    <a:ext uri="{A12FA001-AC4F-418D-AE19-62706E023703}">
                      <ahyp:hlinkClr xmlns:ahyp="http://schemas.microsoft.com/office/drawing/2018/hyperlinkcolor" val="tx"/>
                    </a:ext>
                  </a:extLst>
                </a:hlinkClick>
              </a:rPr>
              <a:t>Ansys Academic</a:t>
            </a:r>
            <a:endPar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hlinkClick r:id="" action="ppaction://noaction">
                <a:extLst>
                  <a:ext uri="{A12FA001-AC4F-418D-AE19-62706E023703}">
                    <ahyp:hlinkClr xmlns:ahyp="http://schemas.microsoft.com/office/drawing/2018/hyperlinkcolor" val="tx"/>
                  </a:ext>
                </a:extLst>
              </a:hlinkClick>
            </a:endParaRPr>
          </a:p>
          <a:p>
            <a:pPr marL="766445"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hlinkClick r:id="" action="ppaction://noaction">
                  <a:extLst>
                    <a:ext uri="{A12FA001-AC4F-418D-AE19-62706E023703}">
                      <ahyp:hlinkClr xmlns:ahyp="http://schemas.microsoft.com/office/drawing/2018/hyperlinkcolor" val="tx"/>
                    </a:ext>
                  </a:extLst>
                </a:hlinkClick>
              </a:rPr>
              <a:t>Ansys Innovation Courses</a:t>
            </a:r>
            <a:endPar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endParaRPr>
          </a:p>
          <a:p>
            <a:pPr marL="766445"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hlinkClick r:id="rId6">
                  <a:extLst>
                    <a:ext uri="{A12FA001-AC4F-418D-AE19-62706E023703}">
                      <ahyp:hlinkClr xmlns:ahyp="http://schemas.microsoft.com/office/drawing/2018/hyperlinkcolor" val="tx"/>
                    </a:ext>
                  </a:extLst>
                </a:hlinkClick>
              </a:rPr>
              <a:t>Ansys Education Resources</a:t>
            </a:r>
            <a:endPar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6" name="Graphic 15" descr="Internet outline">
            <a:extLst>
              <a:ext uri="{FF2B5EF4-FFF2-40B4-BE49-F238E27FC236}">
                <a16:creationId xmlns:a16="http://schemas.microsoft.com/office/drawing/2014/main" id="{AC25196B-94F0-BCEC-6E55-AE61E8DAF13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476310" y="5427940"/>
            <a:ext cx="533302" cy="541722"/>
          </a:xfrm>
          <a:prstGeom prst="rect">
            <a:avLst/>
          </a:prstGeom>
        </p:spPr>
      </p:pic>
      <p:sp>
        <p:nvSpPr>
          <p:cNvPr id="23" name="Content Placeholder 3">
            <a:extLst>
              <a:ext uri="{FF2B5EF4-FFF2-40B4-BE49-F238E27FC236}">
                <a16:creationId xmlns:a16="http://schemas.microsoft.com/office/drawing/2014/main" id="{0C39C30B-887F-FA6D-2770-C24C2CAFE8BB}"/>
              </a:ext>
            </a:extLst>
          </p:cNvPr>
          <p:cNvSpPr txBox="1">
            <a:spLocks/>
          </p:cNvSpPr>
          <p:nvPr/>
        </p:nvSpPr>
        <p:spPr bwMode="auto">
          <a:xfrm>
            <a:off x="948505" y="3697507"/>
            <a:ext cx="10285751" cy="100800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latin typeface="Calibri" panose="020F0502020204030204"/>
                <a:ea typeface="+mn-ea"/>
                <a:cs typeface="+mn-cs"/>
              </a:rPr>
              <a:t>Resources</a:t>
            </a:r>
          </a:p>
        </p:txBody>
      </p:sp>
      <p:sp>
        <p:nvSpPr>
          <p:cNvPr id="25" name="TextBox 24">
            <a:extLst>
              <a:ext uri="{FF2B5EF4-FFF2-40B4-BE49-F238E27FC236}">
                <a16:creationId xmlns:a16="http://schemas.microsoft.com/office/drawing/2014/main" id="{92455E68-BBD7-6C1A-3E33-32E332948201}"/>
              </a:ext>
            </a:extLst>
          </p:cNvPr>
          <p:cNvSpPr txBox="1"/>
          <p:nvPr/>
        </p:nvSpPr>
        <p:spPr>
          <a:xfrm>
            <a:off x="6980299" y="3933339"/>
            <a:ext cx="4248273" cy="523220"/>
          </a:xfrm>
          <a:prstGeom prst="rect">
            <a:avLst/>
          </a:prstGeom>
          <a:noFill/>
        </p:spPr>
        <p:txBody>
          <a:bodyPr wrap="square">
            <a:spAutoFit/>
          </a:bodyPr>
          <a:lstStyle/>
          <a:p>
            <a:pPr marL="766445" marR="0" lvl="1" indent="-285750" algn="l" defTabSz="914400" rtl="0" eaLnBrk="1" fontAlgn="auto" latinLnBrk="0" hangingPunct="1">
              <a:lnSpc>
                <a:spcPct val="100000"/>
              </a:lnSpc>
              <a:spcBef>
                <a:spcPts val="0"/>
              </a:spcBef>
              <a:spcAft>
                <a:spcPts val="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Software</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Release: </a:t>
            </a: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2025 R1</a:t>
            </a:r>
          </a:p>
          <a:p>
            <a:pPr marL="766445" lvl="1" indent="-285750">
              <a:buClr>
                <a:srgbClr val="FFB71B"/>
              </a:buClr>
              <a:buSzPct val="100000"/>
              <a:buFont typeface="Wingdings" panose="05000000000000000000" pitchFamily="2" charset="2"/>
              <a:buChar cha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Images: </a:t>
            </a: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Ansys Inc. </a:t>
            </a:r>
            <a:endPar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B1449D0A-76F0-9B85-E75C-45244830919D}"/>
              </a:ext>
            </a:extLst>
          </p:cNvPr>
          <p:cNvSpPr txBox="1"/>
          <p:nvPr/>
        </p:nvSpPr>
        <p:spPr>
          <a:xfrm>
            <a:off x="942820" y="3993890"/>
            <a:ext cx="3923820" cy="523220"/>
          </a:xfrm>
          <a:prstGeom prst="rect">
            <a:avLst/>
          </a:prstGeom>
          <a:noFill/>
        </p:spPr>
        <p:txBody>
          <a:bodyPr wrap="square">
            <a:spAutoFit/>
          </a:bodyPr>
          <a:lstStyle/>
          <a:p>
            <a:pPr marL="766445" lvl="1" indent="-285750">
              <a:buClr>
                <a:schemeClr val="accent1"/>
              </a:buClr>
              <a:buSzPct val="100000"/>
              <a:buFont typeface="Wingdings" panose="05000000000000000000" pitchFamily="2" charset="2"/>
              <a:buChar char="§"/>
            </a:pPr>
            <a:r>
              <a:rPr lang="en-GB" sz="1400" dirty="0"/>
              <a:t>Source: Ansys Learning Hub</a:t>
            </a:r>
          </a:p>
          <a:p>
            <a:pPr marL="766445" lvl="1" indent="-285750">
              <a:buClr>
                <a:schemeClr val="accent1"/>
              </a:buClr>
              <a:buSzPct val="100000"/>
              <a:buFont typeface="Wingdings" panose="05000000000000000000" pitchFamily="2" charset="2"/>
              <a:buChar char="§"/>
            </a:pPr>
            <a:r>
              <a:rPr lang="en-GB" sz="1400" dirty="0"/>
              <a:t>Collaborator: Dr. Saeid Enayatpour</a:t>
            </a:r>
          </a:p>
        </p:txBody>
      </p:sp>
      <p:graphicFrame>
        <p:nvGraphicFramePr>
          <p:cNvPr id="6" name="Table 5">
            <a:extLst>
              <a:ext uri="{FF2B5EF4-FFF2-40B4-BE49-F238E27FC236}">
                <a16:creationId xmlns:a16="http://schemas.microsoft.com/office/drawing/2014/main" id="{89DB97DE-52AF-8737-35FE-D08F53823928}"/>
              </a:ext>
            </a:extLst>
          </p:cNvPr>
          <p:cNvGraphicFramePr>
            <a:graphicFrameLocks noGrp="1"/>
          </p:cNvGraphicFramePr>
          <p:nvPr>
            <p:extLst>
              <p:ext uri="{D42A27DB-BD31-4B8C-83A1-F6EECF244321}">
                <p14:modId xmlns:p14="http://schemas.microsoft.com/office/powerpoint/2010/main" val="382411309"/>
              </p:ext>
            </p:extLst>
          </p:nvPr>
        </p:nvGraphicFramePr>
        <p:xfrm>
          <a:off x="942820" y="808318"/>
          <a:ext cx="10285752" cy="731520"/>
        </p:xfrm>
        <a:graphic>
          <a:graphicData uri="http://schemas.openxmlformats.org/drawingml/2006/table">
            <a:tbl>
              <a:tblPr bandRow="1">
                <a:tableStyleId>{5C22544A-7EE6-4342-B048-85BDC9FD1C3A}</a:tableStyleId>
              </a:tblPr>
              <a:tblGrid>
                <a:gridCol w="2768363">
                  <a:extLst>
                    <a:ext uri="{9D8B030D-6E8A-4147-A177-3AD203B41FA5}">
                      <a16:colId xmlns:a16="http://schemas.microsoft.com/office/drawing/2014/main" val="2450680109"/>
                    </a:ext>
                  </a:extLst>
                </a:gridCol>
                <a:gridCol w="7517389">
                  <a:extLst>
                    <a:ext uri="{9D8B030D-6E8A-4147-A177-3AD203B41FA5}">
                      <a16:colId xmlns:a16="http://schemas.microsoft.com/office/drawing/2014/main" val="2357916095"/>
                    </a:ext>
                  </a:extLst>
                </a:gridCol>
              </a:tblGrid>
              <a:tr h="370840">
                <a:tc>
                  <a:txBody>
                    <a:bodyPr/>
                    <a:lstStyle/>
                    <a:p>
                      <a:r>
                        <a:rPr lang="en-US" sz="1800" b="1" dirty="0"/>
                        <a:t>Ansys software mentioned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400" b="0" u="none" dirty="0"/>
                        <a:t>Ansys LS-DYNA</a:t>
                      </a:r>
                      <a:r>
                        <a:rPr lang="en-US" sz="1400" b="0" i="0" u="none" strike="noStrike" kern="1200" baseline="0" dirty="0">
                          <a:solidFill>
                            <a:schemeClr val="dk1"/>
                          </a:solidFill>
                          <a:latin typeface="+mn-lt"/>
                          <a:ea typeface="+mn-ea"/>
                          <a:cs typeface="+mn-cs"/>
                        </a:rPr>
                        <a:t>® nonlinear dynamics structural simulation software </a:t>
                      </a:r>
                      <a:endParaRPr lang="en-US" sz="1400" b="0" i="0" u="none" kern="1200" dirty="0">
                        <a:solidFill>
                          <a:schemeClr val="dk1"/>
                        </a:solidFill>
                        <a:effectLst/>
                        <a:latin typeface="+mn-lt"/>
                        <a:ea typeface="+mn-ea"/>
                        <a:cs typeface="+mn-cs"/>
                      </a:endParaRPr>
                    </a:p>
                    <a:p>
                      <a:pPr marL="0" indent="0">
                        <a:buFont typeface="Arial" panose="020B0604020202020204" pitchFamily="34" charset="0"/>
                        <a:buNone/>
                      </a:pPr>
                      <a:r>
                        <a:rPr lang="en-US" sz="1400" b="0" i="0" u="none" kern="1200" dirty="0">
                          <a:solidFill>
                            <a:schemeClr val="dk1"/>
                          </a:solidFill>
                          <a:effectLst/>
                          <a:latin typeface="+mn-lt"/>
                          <a:ea typeface="+mn-ea"/>
                          <a:cs typeface="+mn-cs"/>
                        </a:rPr>
                        <a:t>Ansys Workbench™, a simulation integration platform</a:t>
                      </a:r>
                    </a:p>
                    <a:p>
                      <a:pPr marL="0" indent="0">
                        <a:buFont typeface="Arial" panose="020B0604020202020204" pitchFamily="34" charset="0"/>
                        <a:buNone/>
                      </a:pPr>
                      <a:r>
                        <a:rPr lang="en-US" sz="1400" b="0" i="0" u="none" kern="1200" dirty="0">
                          <a:solidFill>
                            <a:schemeClr val="dk1"/>
                          </a:solidFill>
                          <a:effectLst/>
                          <a:latin typeface="+mn-lt"/>
                          <a:ea typeface="+mn-ea"/>
                          <a:cs typeface="+mn-cs"/>
                        </a:rPr>
                        <a:t>Ansys Mechanical™ structural finite element analysis software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93571220"/>
                  </a:ext>
                </a:extLst>
              </a:tr>
            </a:tbl>
          </a:graphicData>
        </a:graphic>
      </p:graphicFrame>
    </p:spTree>
    <p:extLst>
      <p:ext uri="{BB962C8B-B14F-4D97-AF65-F5344CB8AC3E}">
        <p14:creationId xmlns:p14="http://schemas.microsoft.com/office/powerpoint/2010/main" val="22557304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08FC8-FD13-6D70-4640-FCE710A4093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646DFC-D879-44BE-4BAD-F1A798F8761F}"/>
              </a:ext>
            </a:extLst>
          </p:cNvPr>
          <p:cNvSpPr>
            <a:spLocks noGrp="1"/>
          </p:cNvSpPr>
          <p:nvPr>
            <p:ph type="sldNum" sz="quarter" idx="11"/>
          </p:nvPr>
        </p:nvSpPr>
        <p:spPr/>
        <p:txBody>
          <a:bodyPr/>
          <a:lstStyle/>
          <a:p>
            <a:fld id="{F0D23093-2AB0-F74C-B865-1A12A15B650E}" type="slidenum">
              <a:rPr lang="en-US" smtClean="0"/>
              <a:pPr/>
              <a:t>20</a:t>
            </a:fld>
            <a:endParaRPr lang="en-US"/>
          </a:p>
        </p:txBody>
      </p:sp>
      <p:sp>
        <p:nvSpPr>
          <p:cNvPr id="3" name="Title 2">
            <a:extLst>
              <a:ext uri="{FF2B5EF4-FFF2-40B4-BE49-F238E27FC236}">
                <a16:creationId xmlns:a16="http://schemas.microsoft.com/office/drawing/2014/main" id="{8CB574F5-0C82-B445-69C6-AE06AA7FD579}"/>
              </a:ext>
            </a:extLst>
          </p:cNvPr>
          <p:cNvSpPr>
            <a:spLocks noGrp="1"/>
          </p:cNvSpPr>
          <p:nvPr>
            <p:ph type="title"/>
          </p:nvPr>
        </p:nvSpPr>
        <p:spPr>
          <a:xfrm>
            <a:off x="304800" y="93681"/>
            <a:ext cx="10972799" cy="845837"/>
          </a:xfrm>
        </p:spPr>
        <p:txBody>
          <a:bodyPr/>
          <a:lstStyle/>
          <a:p>
            <a:r>
              <a:rPr lang="en-US" sz="2800" dirty="0"/>
              <a:t>Connection</a:t>
            </a:r>
            <a:r>
              <a:rPr lang="en-US" sz="2800"/>
              <a:t>: Contact</a:t>
            </a:r>
          </a:p>
        </p:txBody>
      </p:sp>
      <p:sp>
        <p:nvSpPr>
          <p:cNvPr id="5" name="TextBox 4">
            <a:extLst>
              <a:ext uri="{FF2B5EF4-FFF2-40B4-BE49-F238E27FC236}">
                <a16:creationId xmlns:a16="http://schemas.microsoft.com/office/drawing/2014/main" id="{306C7DDB-EF9B-4EB0-D546-3160D55D4217}"/>
              </a:ext>
            </a:extLst>
          </p:cNvPr>
          <p:cNvSpPr txBox="1"/>
          <p:nvPr/>
        </p:nvSpPr>
        <p:spPr>
          <a:xfrm>
            <a:off x="292100" y="926818"/>
            <a:ext cx="10057702" cy="378885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t>Now suppress “Body Interaction” and use the “Contact” option under Connections.</a:t>
            </a:r>
          </a:p>
          <a:p>
            <a:pPr marL="285750" indent="-285750">
              <a:lnSpc>
                <a:spcPct val="150000"/>
              </a:lnSpc>
              <a:buFont typeface="Arial" panose="020B0604020202020204" pitchFamily="34" charset="0"/>
              <a:buChar char="•"/>
            </a:pPr>
            <a:r>
              <a:rPr lang="en-US" dirty="0"/>
              <a:t>Run the simulation using “Frictional” contact with coefficient of friction of 0.3 first. Make note of your observations for the total deformation of the plate,  maximum equivalent (von-mises) stress,  and directional velocity of the ball in Z direction, as well as Kinetic/internal energy ratio.</a:t>
            </a:r>
          </a:p>
          <a:p>
            <a:pPr marL="285750" indent="-285750">
              <a:lnSpc>
                <a:spcPct val="150000"/>
              </a:lnSpc>
              <a:buFont typeface="Arial" panose="020B0604020202020204" pitchFamily="34" charset="0"/>
              <a:buChar char="•"/>
            </a:pPr>
            <a:r>
              <a:rPr lang="en-US" dirty="0"/>
              <a:t>Change the “contact” type to “Frictionless” and make note of your observations. Finally change the contact type to “Bonded” </a:t>
            </a:r>
            <a:r>
              <a:rPr lang="en-US" b="1" dirty="0"/>
              <a:t>(This option was not available when using Body Interaction)</a:t>
            </a:r>
          </a:p>
          <a:p>
            <a:pPr marL="285750" indent="-285750">
              <a:lnSpc>
                <a:spcPct val="150000"/>
              </a:lnSpc>
              <a:buFont typeface="Arial" panose="020B0604020202020204" pitchFamily="34" charset="0"/>
              <a:buChar char="•"/>
            </a:pPr>
            <a:r>
              <a:rPr lang="en-US" dirty="0"/>
              <a:t>Compare the three scenarios and discuss.</a:t>
            </a:r>
          </a:p>
          <a:p>
            <a:pPr marL="285750" indent="-285750">
              <a:lnSpc>
                <a:spcPct val="150000"/>
              </a:lnSpc>
              <a:buFont typeface="Arial" panose="020B0604020202020204" pitchFamily="34" charset="0"/>
              <a:buChar char="•"/>
            </a:pPr>
            <a:r>
              <a:rPr lang="en-US" dirty="0"/>
              <a:t>Finally report if you noticed any significant difference between the frictionless, and frictional cases when using body interaction versus contacts?</a:t>
            </a:r>
          </a:p>
        </p:txBody>
      </p:sp>
    </p:spTree>
    <p:extLst>
      <p:ext uri="{BB962C8B-B14F-4D97-AF65-F5344CB8AC3E}">
        <p14:creationId xmlns:p14="http://schemas.microsoft.com/office/powerpoint/2010/main" val="4067581174"/>
      </p:ext>
    </p:extLst>
  </p:cSld>
  <p:clrMapOvr>
    <a:masterClrMapping/>
  </p:clrMapOvr>
  <p:extLst>
    <p:ext uri="{6950BFC3-D8DA-4A85-94F7-54DA5524770B}">
      <p188:commentRel xmlns:p188="http://schemas.microsoft.com/office/powerpoint/2018/8/main" r:id="rId3"/>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D65BB-89CB-E645-0A9D-10BD3A7AB5F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B46672-3BB7-88FC-DD16-B37E3C2884C1}"/>
              </a:ext>
            </a:extLst>
          </p:cNvPr>
          <p:cNvSpPr>
            <a:spLocks noGrp="1"/>
          </p:cNvSpPr>
          <p:nvPr>
            <p:ph type="sldNum" sz="quarter" idx="11"/>
          </p:nvPr>
        </p:nvSpPr>
        <p:spPr/>
        <p:txBody>
          <a:bodyPr/>
          <a:lstStyle/>
          <a:p>
            <a:fld id="{F0D23093-2AB0-F74C-B865-1A12A15B650E}" type="slidenum">
              <a:rPr lang="en-US" smtClean="0"/>
              <a:pPr/>
              <a:t>21</a:t>
            </a:fld>
            <a:endParaRPr lang="en-US"/>
          </a:p>
        </p:txBody>
      </p:sp>
      <p:sp>
        <p:nvSpPr>
          <p:cNvPr id="3" name="Title 2">
            <a:extLst>
              <a:ext uri="{FF2B5EF4-FFF2-40B4-BE49-F238E27FC236}">
                <a16:creationId xmlns:a16="http://schemas.microsoft.com/office/drawing/2014/main" id="{11B9FFBA-04A9-3F90-728A-E8447751906E}"/>
              </a:ext>
            </a:extLst>
          </p:cNvPr>
          <p:cNvSpPr>
            <a:spLocks noGrp="1"/>
          </p:cNvSpPr>
          <p:nvPr>
            <p:ph type="title"/>
          </p:nvPr>
        </p:nvSpPr>
        <p:spPr>
          <a:xfrm>
            <a:off x="304800" y="93681"/>
            <a:ext cx="7620001" cy="845837"/>
          </a:xfrm>
        </p:spPr>
        <p:txBody>
          <a:bodyPr/>
          <a:lstStyle/>
          <a:p>
            <a:r>
              <a:rPr lang="en-US" sz="2400" dirty="0"/>
              <a:t>Answers -  Contact (Normal Impact)</a:t>
            </a:r>
          </a:p>
        </p:txBody>
      </p:sp>
      <p:graphicFrame>
        <p:nvGraphicFramePr>
          <p:cNvPr id="16" name="Table 15">
            <a:extLst>
              <a:ext uri="{FF2B5EF4-FFF2-40B4-BE49-F238E27FC236}">
                <a16:creationId xmlns:a16="http://schemas.microsoft.com/office/drawing/2014/main" id="{A9F6232D-6A1A-11B1-542F-D01AF78D9D5A}"/>
              </a:ext>
            </a:extLst>
          </p:cNvPr>
          <p:cNvGraphicFramePr>
            <a:graphicFrameLocks noGrp="1"/>
          </p:cNvGraphicFramePr>
          <p:nvPr>
            <p:extLst>
              <p:ext uri="{D42A27DB-BD31-4B8C-83A1-F6EECF244321}">
                <p14:modId xmlns:p14="http://schemas.microsoft.com/office/powerpoint/2010/main" val="4160403192"/>
              </p:ext>
            </p:extLst>
          </p:nvPr>
        </p:nvGraphicFramePr>
        <p:xfrm>
          <a:off x="375139" y="1550272"/>
          <a:ext cx="7549662" cy="2743302"/>
        </p:xfrm>
        <a:graphic>
          <a:graphicData uri="http://schemas.openxmlformats.org/drawingml/2006/table">
            <a:tbl>
              <a:tblPr>
                <a:tableStyleId>{616DA210-FB5B-4158-B5E0-FEB733F419BA}</a:tableStyleId>
              </a:tblPr>
              <a:tblGrid>
                <a:gridCol w="1370657">
                  <a:extLst>
                    <a:ext uri="{9D8B030D-6E8A-4147-A177-3AD203B41FA5}">
                      <a16:colId xmlns:a16="http://schemas.microsoft.com/office/drawing/2014/main" val="1141122334"/>
                    </a:ext>
                  </a:extLst>
                </a:gridCol>
                <a:gridCol w="1436978">
                  <a:extLst>
                    <a:ext uri="{9D8B030D-6E8A-4147-A177-3AD203B41FA5}">
                      <a16:colId xmlns:a16="http://schemas.microsoft.com/office/drawing/2014/main" val="1858261492"/>
                    </a:ext>
                  </a:extLst>
                </a:gridCol>
                <a:gridCol w="1659767">
                  <a:extLst>
                    <a:ext uri="{9D8B030D-6E8A-4147-A177-3AD203B41FA5}">
                      <a16:colId xmlns:a16="http://schemas.microsoft.com/office/drawing/2014/main" val="3463994926"/>
                    </a:ext>
                  </a:extLst>
                </a:gridCol>
                <a:gridCol w="1357887">
                  <a:extLst>
                    <a:ext uri="{9D8B030D-6E8A-4147-A177-3AD203B41FA5}">
                      <a16:colId xmlns:a16="http://schemas.microsoft.com/office/drawing/2014/main" val="3879424841"/>
                    </a:ext>
                  </a:extLst>
                </a:gridCol>
                <a:gridCol w="1724373">
                  <a:extLst>
                    <a:ext uri="{9D8B030D-6E8A-4147-A177-3AD203B41FA5}">
                      <a16:colId xmlns:a16="http://schemas.microsoft.com/office/drawing/2014/main" val="717466462"/>
                    </a:ext>
                  </a:extLst>
                </a:gridCol>
              </a:tblGrid>
              <a:tr h="355397">
                <a:tc>
                  <a:txBody>
                    <a:bodyPr/>
                    <a:lstStyle/>
                    <a:p>
                      <a:pPr latinLnBrk="0">
                        <a:buNone/>
                      </a:pPr>
                      <a:r>
                        <a:rPr lang="en-US" sz="1600" b="1">
                          <a:effectLst/>
                        </a:rPr>
                        <a:t>Contact Type</a:t>
                      </a:r>
                    </a:p>
                  </a:txBody>
                  <a:tcPr marL="79058" marR="79058" marT="39529" marB="39529" anchor="ctr"/>
                </a:tc>
                <a:tc>
                  <a:txBody>
                    <a:bodyPr/>
                    <a:lstStyle/>
                    <a:p>
                      <a:pPr latinLnBrk="0">
                        <a:buNone/>
                      </a:pPr>
                      <a:r>
                        <a:rPr lang="en-US" sz="1400" b="1">
                          <a:effectLst/>
                        </a:rPr>
                        <a:t>Total Plate Deformation (Averaged)</a:t>
                      </a:r>
                      <a:endParaRPr lang="en-US" sz="1400" b="1" dirty="0">
                        <a:effectLst/>
                      </a:endParaRPr>
                    </a:p>
                  </a:txBody>
                  <a:tcPr marL="79058" marR="79058" marT="39529" marB="39529" anchor="ctr"/>
                </a:tc>
                <a:tc>
                  <a:txBody>
                    <a:bodyPr/>
                    <a:lstStyle/>
                    <a:p>
                      <a:pPr latinLnBrk="0">
                        <a:buNone/>
                      </a:pPr>
                      <a:r>
                        <a:rPr lang="en-US" sz="1400" b="1">
                          <a:effectLst/>
                        </a:rPr>
                        <a:t>Plate Equivalent (von- Mises) Stress (Averaged)</a:t>
                      </a:r>
                      <a:endParaRPr lang="en-US" sz="1400" b="1" dirty="0">
                        <a:effectLst/>
                      </a:endParaRPr>
                    </a:p>
                  </a:txBody>
                  <a:tcPr marL="79058" marR="79058" marT="39529" marB="39529" anchor="ctr"/>
                </a:tc>
                <a:tc>
                  <a:txBody>
                    <a:bodyPr/>
                    <a:lstStyle/>
                    <a:p>
                      <a:pPr latinLnBrk="0">
                        <a:buNone/>
                      </a:pPr>
                      <a:r>
                        <a:rPr lang="en-US" sz="1400" b="1">
                          <a:effectLst/>
                        </a:rPr>
                        <a:t>Plate Maximum Kinetic Energy</a:t>
                      </a:r>
                      <a:endParaRPr lang="en-US" sz="1400" b="1" dirty="0">
                        <a:effectLst/>
                      </a:endParaRPr>
                    </a:p>
                  </a:txBody>
                  <a:tcPr marL="79058" marR="79058" marT="39529" marB="39529" anchor="ctr"/>
                </a:tc>
                <a:tc>
                  <a:txBody>
                    <a:bodyPr/>
                    <a:lstStyle/>
                    <a:p>
                      <a:pPr latinLnBrk="0">
                        <a:buNone/>
                      </a:pPr>
                      <a:r>
                        <a:rPr lang="en-US" sz="1400" b="1">
                          <a:effectLst/>
                        </a:rPr>
                        <a:t>Plate Maximum Internal energy</a:t>
                      </a:r>
                      <a:endParaRPr lang="en-US" sz="1400" b="1" dirty="0">
                        <a:effectLst/>
                      </a:endParaRPr>
                    </a:p>
                  </a:txBody>
                  <a:tcPr marL="79058" marR="79058" marT="39529" marB="39529" anchor="ctr"/>
                </a:tc>
                <a:extLst>
                  <a:ext uri="{0D108BD9-81ED-4DB2-BD59-A6C34878D82A}">
                    <a16:rowId xmlns:a16="http://schemas.microsoft.com/office/drawing/2014/main" val="1487051369"/>
                  </a:ext>
                </a:extLst>
              </a:tr>
              <a:tr h="776606">
                <a:tc>
                  <a:txBody>
                    <a:bodyPr/>
                    <a:lstStyle/>
                    <a:p>
                      <a:pPr latinLnBrk="0">
                        <a:buNone/>
                      </a:pPr>
                      <a:r>
                        <a:rPr lang="en-US" sz="1600" b="1">
                          <a:effectLst/>
                        </a:rPr>
                        <a:t>Frictionless</a:t>
                      </a:r>
                      <a:endParaRPr lang="en-US" sz="1600">
                        <a:effectLst/>
                      </a:endParaRPr>
                    </a:p>
                  </a:txBody>
                  <a:tcPr marL="79058" marR="79058" marT="39529" marB="39529" anchor="ctr"/>
                </a:tc>
                <a:tc>
                  <a:txBody>
                    <a:bodyPr/>
                    <a:lstStyle/>
                    <a:p>
                      <a:pPr latinLnBrk="0">
                        <a:buNone/>
                      </a:pPr>
                      <a:r>
                        <a:rPr lang="en-US" sz="1600">
                          <a:effectLst/>
                        </a:rPr>
                        <a:t>23.4 mm</a:t>
                      </a:r>
                    </a:p>
                  </a:txBody>
                  <a:tcPr marL="79058" marR="79058" marT="39529" marB="39529" anchor="ctr"/>
                </a:tc>
                <a:tc>
                  <a:txBody>
                    <a:bodyPr/>
                    <a:lstStyle/>
                    <a:p>
                      <a:pPr latinLnBrk="0">
                        <a:buNone/>
                      </a:pPr>
                      <a:r>
                        <a:rPr lang="en-US" sz="1600">
                          <a:effectLst/>
                        </a:rPr>
                        <a:t>282 MPa</a:t>
                      </a:r>
                    </a:p>
                  </a:txBody>
                  <a:tcPr marL="79058" marR="79058" marT="39529" marB="39529" anchor="ctr"/>
                </a:tc>
                <a:tc>
                  <a:txBody>
                    <a:bodyPr/>
                    <a:lstStyle/>
                    <a:p>
                      <a:pPr latinLnBrk="0">
                        <a:buNone/>
                      </a:pPr>
                      <a:r>
                        <a:rPr lang="en-US" sz="1600">
                          <a:effectLst/>
                        </a:rPr>
                        <a:t>147.64 J</a:t>
                      </a:r>
                    </a:p>
                  </a:txBody>
                  <a:tcPr marL="79058" marR="79058" marT="39529" marB="39529" anchor="ctr"/>
                </a:tc>
                <a:tc>
                  <a:txBody>
                    <a:bodyPr/>
                    <a:lstStyle/>
                    <a:p>
                      <a:pPr latinLnBrk="0">
                        <a:buNone/>
                      </a:pPr>
                      <a:r>
                        <a:rPr lang="en-US" sz="1600">
                          <a:effectLst/>
                        </a:rPr>
                        <a:t>532 J</a:t>
                      </a:r>
                    </a:p>
                  </a:txBody>
                  <a:tcPr marL="79058" marR="79058" marT="39529" marB="39529" anchor="ctr"/>
                </a:tc>
                <a:extLst>
                  <a:ext uri="{0D108BD9-81ED-4DB2-BD59-A6C34878D82A}">
                    <a16:rowId xmlns:a16="http://schemas.microsoft.com/office/drawing/2014/main" val="3299911517"/>
                  </a:ext>
                </a:extLst>
              </a:tr>
              <a:tr h="623779">
                <a:tc>
                  <a:txBody>
                    <a:bodyPr/>
                    <a:lstStyle/>
                    <a:p>
                      <a:pPr latinLnBrk="0">
                        <a:buNone/>
                      </a:pPr>
                      <a:r>
                        <a:rPr lang="en-US" sz="1600" b="1">
                          <a:effectLst/>
                        </a:rPr>
                        <a:t>Frictional</a:t>
                      </a:r>
                      <a:endParaRPr lang="en-US" sz="1600">
                        <a:effectLst/>
                      </a:endParaRPr>
                    </a:p>
                  </a:txBody>
                  <a:tcPr marL="79058" marR="79058" marT="39529" marB="39529" anchor="ctr"/>
                </a:tc>
                <a:tc>
                  <a:txBody>
                    <a:bodyPr/>
                    <a:lstStyle/>
                    <a:p>
                      <a:pPr latinLnBrk="0">
                        <a:buNone/>
                      </a:pPr>
                      <a:r>
                        <a:rPr lang="en-US" sz="1600">
                          <a:effectLst/>
                        </a:rPr>
                        <a:t>23.4 mm</a:t>
                      </a:r>
                    </a:p>
                  </a:txBody>
                  <a:tcPr marL="79058" marR="79058" marT="39529" marB="39529" anchor="ctr"/>
                </a:tc>
                <a:tc>
                  <a:txBody>
                    <a:bodyPr/>
                    <a:lstStyle/>
                    <a:p>
                      <a:pPr latinLnBrk="0">
                        <a:buNone/>
                      </a:pPr>
                      <a:r>
                        <a:rPr lang="en-US" sz="1600">
                          <a:effectLst/>
                        </a:rPr>
                        <a:t>280.5 MPa</a:t>
                      </a:r>
                    </a:p>
                  </a:txBody>
                  <a:tcPr marL="79058" marR="79058" marT="39529" marB="39529" anchor="ctr"/>
                </a:tc>
                <a:tc>
                  <a:txBody>
                    <a:bodyPr/>
                    <a:lstStyle/>
                    <a:p>
                      <a:pPr latinLnBrk="0">
                        <a:buNone/>
                      </a:pPr>
                      <a:r>
                        <a:rPr lang="en-US" sz="1600">
                          <a:effectLst/>
                        </a:rPr>
                        <a:t>148.67 J</a:t>
                      </a:r>
                    </a:p>
                  </a:txBody>
                  <a:tcPr marL="79058" marR="79058" marT="39529" marB="39529" anchor="ctr"/>
                </a:tc>
                <a:tc>
                  <a:txBody>
                    <a:bodyPr/>
                    <a:lstStyle/>
                    <a:p>
                      <a:pPr latinLnBrk="0">
                        <a:buNone/>
                      </a:pPr>
                      <a:r>
                        <a:rPr lang="en-US" sz="1600">
                          <a:effectLst/>
                        </a:rPr>
                        <a:t>531.31 J</a:t>
                      </a:r>
                    </a:p>
                  </a:txBody>
                  <a:tcPr marL="79058" marR="79058" marT="39529" marB="39529" anchor="ctr"/>
                </a:tc>
                <a:extLst>
                  <a:ext uri="{0D108BD9-81ED-4DB2-BD59-A6C34878D82A}">
                    <a16:rowId xmlns:a16="http://schemas.microsoft.com/office/drawing/2014/main" val="3638498642"/>
                  </a:ext>
                </a:extLst>
              </a:tr>
              <a:tr h="623779">
                <a:tc>
                  <a:txBody>
                    <a:bodyPr/>
                    <a:lstStyle/>
                    <a:p>
                      <a:pPr latinLnBrk="0">
                        <a:buNone/>
                      </a:pPr>
                      <a:r>
                        <a:rPr lang="en-US" sz="1600" b="1">
                          <a:effectLst/>
                        </a:rPr>
                        <a:t>Bonded</a:t>
                      </a:r>
                    </a:p>
                  </a:txBody>
                  <a:tcPr marL="79058" marR="79058" marT="39529" marB="39529" anchor="ctr"/>
                </a:tc>
                <a:tc>
                  <a:txBody>
                    <a:bodyPr/>
                    <a:lstStyle/>
                    <a:p>
                      <a:pPr latinLnBrk="0">
                        <a:buNone/>
                      </a:pPr>
                      <a:r>
                        <a:rPr lang="en-US" sz="1600">
                          <a:effectLst/>
                        </a:rPr>
                        <a:t>0</a:t>
                      </a:r>
                    </a:p>
                  </a:txBody>
                  <a:tcPr marL="79058" marR="79058" marT="39529" marB="39529" anchor="ctr"/>
                </a:tc>
                <a:tc>
                  <a:txBody>
                    <a:bodyPr/>
                    <a:lstStyle/>
                    <a:p>
                      <a:pPr latinLnBrk="0">
                        <a:buNone/>
                      </a:pPr>
                      <a:r>
                        <a:rPr lang="en-US" sz="1600">
                          <a:effectLst/>
                        </a:rPr>
                        <a:t>0</a:t>
                      </a:r>
                    </a:p>
                  </a:txBody>
                  <a:tcPr marL="79058" marR="79058" marT="39529" marB="39529" anchor="ctr"/>
                </a:tc>
                <a:tc>
                  <a:txBody>
                    <a:bodyPr/>
                    <a:lstStyle/>
                    <a:p>
                      <a:pPr latinLnBrk="0">
                        <a:buNone/>
                      </a:pPr>
                      <a:r>
                        <a:rPr lang="en-US" sz="1600">
                          <a:effectLst/>
                        </a:rPr>
                        <a:t>0</a:t>
                      </a:r>
                    </a:p>
                  </a:txBody>
                  <a:tcPr marL="79058" marR="79058" marT="39529" marB="39529" anchor="ctr"/>
                </a:tc>
                <a:tc>
                  <a:txBody>
                    <a:bodyPr/>
                    <a:lstStyle/>
                    <a:p>
                      <a:pPr latinLnBrk="0">
                        <a:buNone/>
                      </a:pPr>
                      <a:r>
                        <a:rPr lang="en-US" sz="1600" dirty="0">
                          <a:effectLst/>
                        </a:rPr>
                        <a:t>0</a:t>
                      </a:r>
                    </a:p>
                  </a:txBody>
                  <a:tcPr marL="79058" marR="79058" marT="39529" marB="39529" anchor="ctr"/>
                </a:tc>
                <a:extLst>
                  <a:ext uri="{0D108BD9-81ED-4DB2-BD59-A6C34878D82A}">
                    <a16:rowId xmlns:a16="http://schemas.microsoft.com/office/drawing/2014/main" val="157677080"/>
                  </a:ext>
                </a:extLst>
              </a:tr>
            </a:tbl>
          </a:graphicData>
        </a:graphic>
      </p:graphicFrame>
      <p:sp>
        <p:nvSpPr>
          <p:cNvPr id="20" name="TextBox 19">
            <a:extLst>
              <a:ext uri="{FF2B5EF4-FFF2-40B4-BE49-F238E27FC236}">
                <a16:creationId xmlns:a16="http://schemas.microsoft.com/office/drawing/2014/main" id="{05A56DBE-902F-5E1E-7707-44DFD9632245}"/>
              </a:ext>
            </a:extLst>
          </p:cNvPr>
          <p:cNvSpPr txBox="1"/>
          <p:nvPr/>
        </p:nvSpPr>
        <p:spPr>
          <a:xfrm>
            <a:off x="304800" y="4461387"/>
            <a:ext cx="8606248" cy="646331"/>
          </a:xfrm>
          <a:prstGeom prst="rect">
            <a:avLst/>
          </a:prstGeom>
          <a:noFill/>
        </p:spPr>
        <p:txBody>
          <a:bodyPr wrap="square">
            <a:spAutoFit/>
          </a:bodyPr>
          <a:lstStyle/>
          <a:p>
            <a:r>
              <a:rPr lang="en-US" sz="1800" b="1" dirty="0">
                <a:solidFill>
                  <a:schemeClr val="accent1"/>
                </a:solidFill>
              </a:rPr>
              <a:t>Question 1: </a:t>
            </a:r>
          </a:p>
          <a:p>
            <a:r>
              <a:rPr lang="en-US" sz="1800" dirty="0"/>
              <a:t>Explain the similarities and differences between the values for the 3 contact scenarios?</a:t>
            </a:r>
            <a:endParaRPr lang="en-US" dirty="0"/>
          </a:p>
        </p:txBody>
      </p:sp>
      <p:sp>
        <p:nvSpPr>
          <p:cNvPr id="22" name="TextBox 21">
            <a:extLst>
              <a:ext uri="{FF2B5EF4-FFF2-40B4-BE49-F238E27FC236}">
                <a16:creationId xmlns:a16="http://schemas.microsoft.com/office/drawing/2014/main" id="{A2767DAB-DF93-F33C-82D3-84CF535EC504}"/>
              </a:ext>
            </a:extLst>
          </p:cNvPr>
          <p:cNvSpPr txBox="1"/>
          <p:nvPr/>
        </p:nvSpPr>
        <p:spPr>
          <a:xfrm>
            <a:off x="8676180" y="4022560"/>
            <a:ext cx="2819408" cy="830997"/>
          </a:xfrm>
          <a:prstGeom prst="rect">
            <a:avLst/>
          </a:prstGeom>
          <a:noFill/>
        </p:spPr>
        <p:txBody>
          <a:bodyPr wrap="square">
            <a:spAutoFit/>
          </a:bodyPr>
          <a:lstStyle/>
          <a:p>
            <a:r>
              <a:rPr lang="en-US" sz="1600" dirty="0"/>
              <a:t>Impact simulation using Bonded contact (Why nothing happens!!!??)</a:t>
            </a:r>
          </a:p>
        </p:txBody>
      </p:sp>
      <p:pic>
        <p:nvPicPr>
          <p:cNvPr id="24" name="20251009-1939-21.1275254">
            <a:hlinkClick r:id="" action="ppaction://media"/>
            <a:extLst>
              <a:ext uri="{FF2B5EF4-FFF2-40B4-BE49-F238E27FC236}">
                <a16:creationId xmlns:a16="http://schemas.microsoft.com/office/drawing/2014/main" id="{DF6C2BF3-1059-BD78-A80B-B445F95CF72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305800" y="1409700"/>
            <a:ext cx="3560168" cy="2400300"/>
          </a:xfrm>
          <a:prstGeom prst="rect">
            <a:avLst/>
          </a:prstGeom>
        </p:spPr>
      </p:pic>
      <p:sp>
        <p:nvSpPr>
          <p:cNvPr id="25" name="TextBox 24">
            <a:extLst>
              <a:ext uri="{FF2B5EF4-FFF2-40B4-BE49-F238E27FC236}">
                <a16:creationId xmlns:a16="http://schemas.microsoft.com/office/drawing/2014/main" id="{553A5031-A0F5-6FAD-0A80-A6D64A5ED28D}"/>
              </a:ext>
            </a:extLst>
          </p:cNvPr>
          <p:cNvSpPr txBox="1"/>
          <p:nvPr/>
        </p:nvSpPr>
        <p:spPr>
          <a:xfrm>
            <a:off x="304800" y="5150613"/>
            <a:ext cx="8606248" cy="923330"/>
          </a:xfrm>
          <a:prstGeom prst="rect">
            <a:avLst/>
          </a:prstGeom>
          <a:noFill/>
        </p:spPr>
        <p:txBody>
          <a:bodyPr wrap="square">
            <a:spAutoFit/>
          </a:bodyPr>
          <a:lstStyle/>
          <a:p>
            <a:r>
              <a:rPr lang="en-US" sz="1800" b="1" dirty="0">
                <a:solidFill>
                  <a:schemeClr val="accent1"/>
                </a:solidFill>
              </a:rPr>
              <a:t>Question 2: </a:t>
            </a:r>
          </a:p>
          <a:p>
            <a:r>
              <a:rPr lang="en-US" dirty="0"/>
              <a:t>Comparing the results for frictionless and frictional “Contact” scenarios with same ones from “Body Interaction”, how do you explain the differences?</a:t>
            </a:r>
          </a:p>
        </p:txBody>
      </p:sp>
      <p:sp>
        <p:nvSpPr>
          <p:cNvPr id="4" name="TextBox 3">
            <a:extLst>
              <a:ext uri="{FF2B5EF4-FFF2-40B4-BE49-F238E27FC236}">
                <a16:creationId xmlns:a16="http://schemas.microsoft.com/office/drawing/2014/main" id="{81732F64-0EEA-E7A9-9BE0-E326EE70A7E7}"/>
              </a:ext>
            </a:extLst>
          </p:cNvPr>
          <p:cNvSpPr txBox="1"/>
          <p:nvPr/>
        </p:nvSpPr>
        <p:spPr>
          <a:xfrm>
            <a:off x="304800" y="550116"/>
            <a:ext cx="7778420" cy="584775"/>
          </a:xfrm>
          <a:prstGeom prst="rect">
            <a:avLst/>
          </a:prstGeom>
          <a:noFill/>
        </p:spPr>
        <p:txBody>
          <a:bodyPr wrap="square">
            <a:spAutoFit/>
          </a:bodyPr>
          <a:lstStyle/>
          <a:p>
            <a:r>
              <a:rPr lang="en-US" sz="1600" b="1" dirty="0">
                <a:solidFill>
                  <a:srgbClr val="FF0000"/>
                </a:solidFill>
              </a:rPr>
              <a:t>NOTE: </a:t>
            </a:r>
            <a:r>
              <a:rPr lang="en-US" sz="1600" b="1" i="1" dirty="0"/>
              <a:t>Total deformation and Equivalent (Von-Mises) stress values reported in the table below are based on the averaged deformation and stress values across the plate.</a:t>
            </a:r>
          </a:p>
        </p:txBody>
      </p:sp>
    </p:spTree>
    <p:extLst>
      <p:ext uri="{BB962C8B-B14F-4D97-AF65-F5344CB8AC3E}">
        <p14:creationId xmlns:p14="http://schemas.microsoft.com/office/powerpoint/2010/main" val="2301977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800"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4"/>
                </p:tgtEl>
              </p:cMediaNode>
            </p:video>
            <p:seq concurrent="1" nextAc="seek">
              <p:cTn id="8" restart="whenNotActive" fill="hold" evtFilter="cancelBubble" nodeType="interactiveSeq">
                <p:stCondLst>
                  <p:cond evt="onClick" delay="0">
                    <p:tgtEl>
                      <p:spTgt spid="2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4"/>
                                        </p:tgtEl>
                                      </p:cBhvr>
                                    </p:cmd>
                                  </p:childTnLst>
                                </p:cTn>
                              </p:par>
                            </p:childTnLst>
                          </p:cTn>
                        </p:par>
                      </p:childTnLst>
                    </p:cTn>
                  </p:par>
                </p:childTnLst>
              </p:cTn>
              <p:nextCondLst>
                <p:cond evt="onClick" delay="0">
                  <p:tgtEl>
                    <p:spTgt spid="24"/>
                  </p:tgtEl>
                </p:cond>
              </p:nextCondLst>
            </p:seq>
          </p:childTnLst>
        </p:cTn>
      </p:par>
    </p:tnLst>
  </p:timing>
  <p:extLst>
    <p:ext uri="{6950BFC3-D8DA-4A85-94F7-54DA5524770B}">
      <p188:commentRel xmlns:p188="http://schemas.microsoft.com/office/powerpoint/2018/8/main" r:id="rId5"/>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B3343-FEC0-DBC1-1174-49FB9237F9A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58D832-4B18-2090-0474-73F5B82E8078}"/>
              </a:ext>
            </a:extLst>
          </p:cNvPr>
          <p:cNvSpPr>
            <a:spLocks noGrp="1"/>
          </p:cNvSpPr>
          <p:nvPr>
            <p:ph type="sldNum" sz="quarter" idx="11"/>
          </p:nvPr>
        </p:nvSpPr>
        <p:spPr/>
        <p:txBody>
          <a:bodyPr/>
          <a:lstStyle/>
          <a:p>
            <a:fld id="{F0D23093-2AB0-F74C-B865-1A12A15B650E}" type="slidenum">
              <a:rPr lang="en-US" smtClean="0"/>
              <a:pPr/>
              <a:t>22</a:t>
            </a:fld>
            <a:endParaRPr lang="en-US"/>
          </a:p>
        </p:txBody>
      </p:sp>
      <p:sp>
        <p:nvSpPr>
          <p:cNvPr id="3" name="Title 2">
            <a:extLst>
              <a:ext uri="{FF2B5EF4-FFF2-40B4-BE49-F238E27FC236}">
                <a16:creationId xmlns:a16="http://schemas.microsoft.com/office/drawing/2014/main" id="{2439CE03-7BE1-C7F1-EC9D-9A92CE9F9CCA}"/>
              </a:ext>
            </a:extLst>
          </p:cNvPr>
          <p:cNvSpPr>
            <a:spLocks noGrp="1"/>
          </p:cNvSpPr>
          <p:nvPr>
            <p:ph type="title"/>
          </p:nvPr>
        </p:nvSpPr>
        <p:spPr>
          <a:xfrm>
            <a:off x="304800" y="93681"/>
            <a:ext cx="10972799" cy="845837"/>
          </a:xfrm>
        </p:spPr>
        <p:txBody>
          <a:bodyPr/>
          <a:lstStyle/>
          <a:p>
            <a:r>
              <a:rPr lang="en-US" sz="2800"/>
              <a:t>Practice: Rigid Ball Hitting a Steel Thin Plate – Oblique Impact</a:t>
            </a:r>
          </a:p>
        </p:txBody>
      </p:sp>
      <p:sp>
        <p:nvSpPr>
          <p:cNvPr id="20" name="TextBox 19">
            <a:extLst>
              <a:ext uri="{FF2B5EF4-FFF2-40B4-BE49-F238E27FC236}">
                <a16:creationId xmlns:a16="http://schemas.microsoft.com/office/drawing/2014/main" id="{460B8EC5-366A-F64D-671D-0E249287B622}"/>
              </a:ext>
            </a:extLst>
          </p:cNvPr>
          <p:cNvSpPr txBox="1"/>
          <p:nvPr/>
        </p:nvSpPr>
        <p:spPr>
          <a:xfrm>
            <a:off x="431800" y="1295400"/>
            <a:ext cx="5715000" cy="3788858"/>
          </a:xfrm>
          <a:prstGeom prst="rect">
            <a:avLst/>
          </a:prstGeom>
          <a:noFill/>
        </p:spPr>
        <p:txBody>
          <a:bodyPr wrap="square">
            <a:spAutoFit/>
          </a:bodyPr>
          <a:lstStyle/>
          <a:p>
            <a:pPr>
              <a:lnSpc>
                <a:spcPct val="150000"/>
              </a:lnSpc>
            </a:pPr>
            <a:r>
              <a:rPr lang="en-US"/>
              <a:t>Remember that we discussed that when ball impacted the plate in normal direction only, since the frictional effects were not that much, we did not see much difference between the frictional and frictionless contacts. To verify this and also investigate the effect of friction on results, let’s do an oblique impact where the resultant velocity is still 100 m/s but is hitting the plate at 45 degrees in y-z plane. The velocity components will be </a:t>
            </a:r>
            <a:r>
              <a:rPr lang="en-US" i="1" err="1"/>
              <a:t>v</a:t>
            </a:r>
            <a:r>
              <a:rPr lang="en-US" i="1" baseline="-25000" err="1"/>
              <a:t>y</a:t>
            </a:r>
            <a:r>
              <a:rPr lang="en-US" i="1" baseline="-25000"/>
              <a:t> </a:t>
            </a:r>
            <a:r>
              <a:rPr lang="en-US"/>
              <a:t> = -70.711 m/s and</a:t>
            </a:r>
            <a:r>
              <a:rPr lang="en-US" i="1"/>
              <a:t> </a:t>
            </a:r>
            <a:r>
              <a:rPr lang="en-US" i="1" err="1"/>
              <a:t>v</a:t>
            </a:r>
            <a:r>
              <a:rPr lang="en-US" i="1" baseline="-25000" err="1"/>
              <a:t>z</a:t>
            </a:r>
            <a:r>
              <a:rPr lang="en-US" i="1" baseline="-25000"/>
              <a:t> </a:t>
            </a:r>
            <a:r>
              <a:rPr lang="en-US"/>
              <a:t> = -70.711. </a:t>
            </a:r>
          </a:p>
        </p:txBody>
      </p:sp>
      <p:sp>
        <p:nvSpPr>
          <p:cNvPr id="22" name="TextBox 21">
            <a:extLst>
              <a:ext uri="{FF2B5EF4-FFF2-40B4-BE49-F238E27FC236}">
                <a16:creationId xmlns:a16="http://schemas.microsoft.com/office/drawing/2014/main" id="{55CA8F66-4FC4-BC9A-F418-C7078372165F}"/>
              </a:ext>
            </a:extLst>
          </p:cNvPr>
          <p:cNvSpPr txBox="1"/>
          <p:nvPr/>
        </p:nvSpPr>
        <p:spPr>
          <a:xfrm>
            <a:off x="8149039" y="4975236"/>
            <a:ext cx="3128560" cy="646331"/>
          </a:xfrm>
          <a:prstGeom prst="rect">
            <a:avLst/>
          </a:prstGeom>
          <a:noFill/>
        </p:spPr>
        <p:txBody>
          <a:bodyPr wrap="square">
            <a:spAutoFit/>
          </a:bodyPr>
          <a:lstStyle/>
          <a:p>
            <a:r>
              <a:rPr lang="en-US" sz="1200" dirty="0"/>
              <a:t>Total deformation, equivalent (VM) stress contours and Kinetic/Internal Energy ratio plot for the frictionless scenario</a:t>
            </a:r>
          </a:p>
        </p:txBody>
      </p:sp>
      <p:pic>
        <p:nvPicPr>
          <p:cNvPr id="7" name="Picture 6">
            <a:extLst>
              <a:ext uri="{FF2B5EF4-FFF2-40B4-BE49-F238E27FC236}">
                <a16:creationId xmlns:a16="http://schemas.microsoft.com/office/drawing/2014/main" id="{C0BB9B20-F0D6-D490-70AA-058C83D8C42B}"/>
              </a:ext>
            </a:extLst>
          </p:cNvPr>
          <p:cNvPicPr>
            <a:picLocks noChangeAspect="1"/>
          </p:cNvPicPr>
          <p:nvPr/>
        </p:nvPicPr>
        <p:blipFill>
          <a:blip r:embed="rId3"/>
          <a:stretch>
            <a:fillRect/>
          </a:stretch>
        </p:blipFill>
        <p:spPr>
          <a:xfrm>
            <a:off x="6819849" y="2340298"/>
            <a:ext cx="5029006" cy="1931906"/>
          </a:xfrm>
          <a:prstGeom prst="rect">
            <a:avLst/>
          </a:prstGeom>
        </p:spPr>
      </p:pic>
    </p:spTree>
    <p:extLst>
      <p:ext uri="{BB962C8B-B14F-4D97-AF65-F5344CB8AC3E}">
        <p14:creationId xmlns:p14="http://schemas.microsoft.com/office/powerpoint/2010/main" val="27843213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C4CBEC-931A-B2AC-2D6C-32F7BA801A83}"/>
              </a:ext>
            </a:extLst>
          </p:cNvPr>
          <p:cNvSpPr>
            <a:spLocks noGrp="1"/>
          </p:cNvSpPr>
          <p:nvPr>
            <p:ph type="sldNum" sz="quarter" idx="11"/>
          </p:nvPr>
        </p:nvSpPr>
        <p:spPr/>
        <p:txBody>
          <a:bodyPr/>
          <a:lstStyle/>
          <a:p>
            <a:fld id="{F0D23093-2AB0-F74C-B865-1A12A15B650E}" type="slidenum">
              <a:rPr lang="en-US" smtClean="0"/>
              <a:pPr/>
              <a:t>23</a:t>
            </a:fld>
            <a:endParaRPr lang="en-US"/>
          </a:p>
        </p:txBody>
      </p:sp>
      <p:sp>
        <p:nvSpPr>
          <p:cNvPr id="3" name="Title 2">
            <a:extLst>
              <a:ext uri="{FF2B5EF4-FFF2-40B4-BE49-F238E27FC236}">
                <a16:creationId xmlns:a16="http://schemas.microsoft.com/office/drawing/2014/main" id="{D3ED6216-7BE7-5228-9FEC-3650E283C1BE}"/>
              </a:ext>
            </a:extLst>
          </p:cNvPr>
          <p:cNvSpPr>
            <a:spLocks noGrp="1"/>
          </p:cNvSpPr>
          <p:nvPr>
            <p:ph type="title"/>
          </p:nvPr>
        </p:nvSpPr>
        <p:spPr/>
        <p:txBody>
          <a:bodyPr/>
          <a:lstStyle/>
          <a:p>
            <a:r>
              <a:rPr lang="en-US"/>
              <a:t>Exercise: Rigid Ball Hitting a Steel Thin Plate – Oblique Impact</a:t>
            </a:r>
          </a:p>
        </p:txBody>
      </p:sp>
      <p:sp>
        <p:nvSpPr>
          <p:cNvPr id="4" name="Text Placeholder 3">
            <a:extLst>
              <a:ext uri="{FF2B5EF4-FFF2-40B4-BE49-F238E27FC236}">
                <a16:creationId xmlns:a16="http://schemas.microsoft.com/office/drawing/2014/main" id="{7A85097D-F2BC-48A9-9FDC-650294F7B3B9}"/>
              </a:ext>
            </a:extLst>
          </p:cNvPr>
          <p:cNvSpPr>
            <a:spLocks noGrp="1"/>
          </p:cNvSpPr>
          <p:nvPr>
            <p:ph type="body" sz="quarter" idx="13"/>
          </p:nvPr>
        </p:nvSpPr>
        <p:spPr>
          <a:xfrm>
            <a:off x="546100" y="1066800"/>
            <a:ext cx="6083439" cy="4572000"/>
          </a:xfrm>
        </p:spPr>
        <p:txBody>
          <a:bodyPr>
            <a:normAutofit/>
          </a:bodyPr>
          <a:lstStyle/>
          <a:p>
            <a:r>
              <a:rPr lang="en-US" sz="1800"/>
              <a:t>Duplicate the original system analysis for normal impact </a:t>
            </a:r>
          </a:p>
          <a:p>
            <a:r>
              <a:rPr lang="en-US" sz="1800"/>
              <a:t>Update the velocity components based on the values provided in the last slide.</a:t>
            </a:r>
          </a:p>
          <a:p>
            <a:r>
              <a:rPr lang="en-US" sz="1800"/>
              <a:t>Run the simulation first using “Body Interaction” – Alternate between frictionless and frictional</a:t>
            </a:r>
          </a:p>
          <a:p>
            <a:r>
              <a:rPr lang="en-US" sz="1800"/>
              <a:t>Suppress “Body Interaction” and run it using “Contact” – Alternate between frictionless and frictional.</a:t>
            </a:r>
          </a:p>
          <a:p>
            <a:r>
              <a:rPr lang="en-US" sz="1800"/>
              <a:t>Report maximum deformation, equivalent (VM) stress, kinetic energy, and internal energy for both cases (Body Interaction and Contact)</a:t>
            </a:r>
          </a:p>
          <a:p>
            <a:r>
              <a:rPr lang="en-US" sz="1800"/>
              <a:t>Compare the results between Body Interaction and Contact.</a:t>
            </a:r>
          </a:p>
          <a:p>
            <a:r>
              <a:rPr lang="en-US" sz="1800"/>
              <a:t>Share observations and reasons for similarities and differences </a:t>
            </a:r>
          </a:p>
        </p:txBody>
      </p:sp>
      <p:pic>
        <p:nvPicPr>
          <p:cNvPr id="8" name="Picture 7">
            <a:extLst>
              <a:ext uri="{FF2B5EF4-FFF2-40B4-BE49-F238E27FC236}">
                <a16:creationId xmlns:a16="http://schemas.microsoft.com/office/drawing/2014/main" id="{013D33C3-EC2A-9D5D-4BF6-C65B0A019420}"/>
              </a:ext>
            </a:extLst>
          </p:cNvPr>
          <p:cNvPicPr>
            <a:picLocks noChangeAspect="1"/>
          </p:cNvPicPr>
          <p:nvPr/>
        </p:nvPicPr>
        <p:blipFill>
          <a:blip r:embed="rId2"/>
          <a:stretch>
            <a:fillRect/>
          </a:stretch>
        </p:blipFill>
        <p:spPr>
          <a:xfrm>
            <a:off x="6787871" y="1714500"/>
            <a:ext cx="4776107" cy="2971800"/>
          </a:xfrm>
          <a:prstGeom prst="rect">
            <a:avLst/>
          </a:prstGeom>
        </p:spPr>
      </p:pic>
    </p:spTree>
    <p:extLst>
      <p:ext uri="{BB962C8B-B14F-4D97-AF65-F5344CB8AC3E}">
        <p14:creationId xmlns:p14="http://schemas.microsoft.com/office/powerpoint/2010/main" val="38333376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E61EF01-9D32-B29E-709F-480103816555}"/>
              </a:ext>
            </a:extLst>
          </p:cNvPr>
          <p:cNvSpPr>
            <a:spLocks noGrp="1"/>
          </p:cNvSpPr>
          <p:nvPr>
            <p:ph type="sldNum" sz="quarter" idx="11"/>
          </p:nvPr>
        </p:nvSpPr>
        <p:spPr/>
        <p:txBody>
          <a:bodyPr/>
          <a:lstStyle/>
          <a:p>
            <a:fld id="{F0D23093-2AB0-F74C-B865-1A12A15B650E}" type="slidenum">
              <a:rPr lang="en-US" smtClean="0"/>
              <a:pPr/>
              <a:t>24</a:t>
            </a:fld>
            <a:endParaRPr lang="en-US"/>
          </a:p>
        </p:txBody>
      </p:sp>
      <p:sp>
        <p:nvSpPr>
          <p:cNvPr id="3" name="Title 2">
            <a:extLst>
              <a:ext uri="{FF2B5EF4-FFF2-40B4-BE49-F238E27FC236}">
                <a16:creationId xmlns:a16="http://schemas.microsoft.com/office/drawing/2014/main" id="{A3F69E40-5208-D457-13EB-4DF3EF85C590}"/>
              </a:ext>
            </a:extLst>
          </p:cNvPr>
          <p:cNvSpPr>
            <a:spLocks noGrp="1"/>
          </p:cNvSpPr>
          <p:nvPr>
            <p:ph type="title"/>
          </p:nvPr>
        </p:nvSpPr>
        <p:spPr>
          <a:xfrm>
            <a:off x="564522" y="230586"/>
            <a:ext cx="10972799" cy="845837"/>
          </a:xfrm>
        </p:spPr>
        <p:txBody>
          <a:bodyPr/>
          <a:lstStyle/>
          <a:p>
            <a:r>
              <a:rPr lang="en-US" dirty="0"/>
              <a:t>Answers – Contact and Body Interaction (</a:t>
            </a:r>
            <a:r>
              <a:rPr lang="en-US"/>
              <a:t>Oblique Impact</a:t>
            </a:r>
            <a:r>
              <a:rPr lang="en-US" dirty="0"/>
              <a:t>)</a:t>
            </a:r>
            <a:endParaRPr lang="en-US"/>
          </a:p>
        </p:txBody>
      </p:sp>
      <p:sp>
        <p:nvSpPr>
          <p:cNvPr id="4" name="Text Placeholder 3">
            <a:extLst>
              <a:ext uri="{FF2B5EF4-FFF2-40B4-BE49-F238E27FC236}">
                <a16:creationId xmlns:a16="http://schemas.microsoft.com/office/drawing/2014/main" id="{67B974FC-0BCE-3203-63FB-E87E53738512}"/>
              </a:ext>
            </a:extLst>
          </p:cNvPr>
          <p:cNvSpPr>
            <a:spLocks noGrp="1"/>
          </p:cNvSpPr>
          <p:nvPr>
            <p:ph type="body" sz="quarter" idx="13"/>
          </p:nvPr>
        </p:nvSpPr>
        <p:spPr>
          <a:xfrm>
            <a:off x="546101" y="838200"/>
            <a:ext cx="8750300" cy="4572000"/>
          </a:xfrm>
        </p:spPr>
        <p:txBody>
          <a:bodyPr/>
          <a:lstStyle/>
          <a:p>
            <a:endParaRPr lang="en-US" dirty="0"/>
          </a:p>
          <a:p>
            <a:pPr marL="0" indent="0">
              <a:buNone/>
            </a:pPr>
            <a:r>
              <a:rPr lang="en-US" sz="2000" dirty="0"/>
              <a:t>Frictionless</a:t>
            </a:r>
            <a:endParaRPr lang="en-US" dirty="0"/>
          </a:p>
          <a:p>
            <a:endParaRPr lang="en-US" dirty="0"/>
          </a:p>
          <a:p>
            <a:endParaRPr lang="en-US" dirty="0"/>
          </a:p>
          <a:p>
            <a:endParaRPr lang="en-US" dirty="0"/>
          </a:p>
          <a:p>
            <a:endParaRPr lang="en-US" dirty="0"/>
          </a:p>
          <a:p>
            <a:pPr marL="0" indent="0">
              <a:buNone/>
            </a:pPr>
            <a:endParaRPr lang="en-US" dirty="0"/>
          </a:p>
          <a:p>
            <a:endParaRPr lang="en-US" dirty="0"/>
          </a:p>
        </p:txBody>
      </p:sp>
      <p:graphicFrame>
        <p:nvGraphicFramePr>
          <p:cNvPr id="5" name="Table 4">
            <a:extLst>
              <a:ext uri="{FF2B5EF4-FFF2-40B4-BE49-F238E27FC236}">
                <a16:creationId xmlns:a16="http://schemas.microsoft.com/office/drawing/2014/main" id="{61282B40-9B89-1B15-FD38-4B5854110E23}"/>
              </a:ext>
            </a:extLst>
          </p:cNvPr>
          <p:cNvGraphicFramePr>
            <a:graphicFrameLocks noGrp="1"/>
          </p:cNvGraphicFramePr>
          <p:nvPr>
            <p:extLst>
              <p:ext uri="{D42A27DB-BD31-4B8C-83A1-F6EECF244321}">
                <p14:modId xmlns:p14="http://schemas.microsoft.com/office/powerpoint/2010/main" val="1684715983"/>
              </p:ext>
            </p:extLst>
          </p:nvPr>
        </p:nvGraphicFramePr>
        <p:xfrm>
          <a:off x="546100" y="1624860"/>
          <a:ext cx="7549662" cy="1941988"/>
        </p:xfrm>
        <a:graphic>
          <a:graphicData uri="http://schemas.openxmlformats.org/drawingml/2006/table">
            <a:tbl>
              <a:tblPr>
                <a:tableStyleId>{616DA210-FB5B-4158-B5E0-FEB733F419BA}</a:tableStyleId>
              </a:tblPr>
              <a:tblGrid>
                <a:gridCol w="1370657">
                  <a:extLst>
                    <a:ext uri="{9D8B030D-6E8A-4147-A177-3AD203B41FA5}">
                      <a16:colId xmlns:a16="http://schemas.microsoft.com/office/drawing/2014/main" val="1141122334"/>
                    </a:ext>
                  </a:extLst>
                </a:gridCol>
                <a:gridCol w="1436978">
                  <a:extLst>
                    <a:ext uri="{9D8B030D-6E8A-4147-A177-3AD203B41FA5}">
                      <a16:colId xmlns:a16="http://schemas.microsoft.com/office/drawing/2014/main" val="1858261492"/>
                    </a:ext>
                  </a:extLst>
                </a:gridCol>
                <a:gridCol w="1659767">
                  <a:extLst>
                    <a:ext uri="{9D8B030D-6E8A-4147-A177-3AD203B41FA5}">
                      <a16:colId xmlns:a16="http://schemas.microsoft.com/office/drawing/2014/main" val="3463994926"/>
                    </a:ext>
                  </a:extLst>
                </a:gridCol>
                <a:gridCol w="1357887">
                  <a:extLst>
                    <a:ext uri="{9D8B030D-6E8A-4147-A177-3AD203B41FA5}">
                      <a16:colId xmlns:a16="http://schemas.microsoft.com/office/drawing/2014/main" val="3879424841"/>
                    </a:ext>
                  </a:extLst>
                </a:gridCol>
                <a:gridCol w="1724373">
                  <a:extLst>
                    <a:ext uri="{9D8B030D-6E8A-4147-A177-3AD203B41FA5}">
                      <a16:colId xmlns:a16="http://schemas.microsoft.com/office/drawing/2014/main" val="717466462"/>
                    </a:ext>
                  </a:extLst>
                </a:gridCol>
              </a:tblGrid>
              <a:tr h="706975">
                <a:tc>
                  <a:txBody>
                    <a:bodyPr/>
                    <a:lstStyle/>
                    <a:p>
                      <a:pPr latinLnBrk="0">
                        <a:buNone/>
                      </a:pPr>
                      <a:r>
                        <a:rPr lang="en-US" sz="1600" b="1">
                          <a:effectLst/>
                        </a:rPr>
                        <a:t>Connection type Type</a:t>
                      </a:r>
                      <a:endParaRPr lang="en-US" sz="1600" b="1" dirty="0">
                        <a:effectLst/>
                      </a:endParaRPr>
                    </a:p>
                  </a:txBody>
                  <a:tcPr marL="79058" marR="79058" marT="39529" marB="39529" anchor="ctr"/>
                </a:tc>
                <a:tc>
                  <a:txBody>
                    <a:bodyPr/>
                    <a:lstStyle/>
                    <a:p>
                      <a:pPr latinLnBrk="0">
                        <a:buNone/>
                      </a:pPr>
                      <a:r>
                        <a:rPr lang="en-US" sz="1400" b="1">
                          <a:effectLst/>
                        </a:rPr>
                        <a:t>Total Plate Deformation (Averaged)</a:t>
                      </a:r>
                      <a:endParaRPr lang="en-US" sz="1400" b="1" dirty="0">
                        <a:effectLst/>
                      </a:endParaRPr>
                    </a:p>
                  </a:txBody>
                  <a:tcPr marL="79058" marR="79058" marT="39529" marB="39529" anchor="ctr"/>
                </a:tc>
                <a:tc>
                  <a:txBody>
                    <a:bodyPr/>
                    <a:lstStyle/>
                    <a:p>
                      <a:pPr latinLnBrk="0">
                        <a:buNone/>
                      </a:pPr>
                      <a:r>
                        <a:rPr lang="en-US" sz="1400" b="1">
                          <a:effectLst/>
                        </a:rPr>
                        <a:t>Plate Equivalent (von- Mises) Stress (Averaged)</a:t>
                      </a:r>
                      <a:endParaRPr lang="en-US" sz="1400" b="1" dirty="0">
                        <a:effectLst/>
                      </a:endParaRPr>
                    </a:p>
                  </a:txBody>
                  <a:tcPr marL="79058" marR="79058" marT="39529" marB="39529" anchor="ctr"/>
                </a:tc>
                <a:tc>
                  <a:txBody>
                    <a:bodyPr/>
                    <a:lstStyle/>
                    <a:p>
                      <a:pPr latinLnBrk="0">
                        <a:buNone/>
                      </a:pPr>
                      <a:r>
                        <a:rPr lang="en-US" sz="1400" b="1">
                          <a:effectLst/>
                        </a:rPr>
                        <a:t>Plate Maximum Kinetic Energy</a:t>
                      </a:r>
                      <a:endParaRPr lang="en-US" sz="1400" b="1" dirty="0">
                        <a:effectLst/>
                      </a:endParaRPr>
                    </a:p>
                  </a:txBody>
                  <a:tcPr marL="79058" marR="79058" marT="39529" marB="39529" anchor="ctr"/>
                </a:tc>
                <a:tc>
                  <a:txBody>
                    <a:bodyPr/>
                    <a:lstStyle/>
                    <a:p>
                      <a:pPr latinLnBrk="0">
                        <a:buNone/>
                      </a:pPr>
                      <a:r>
                        <a:rPr lang="en-US" sz="1400" b="1">
                          <a:effectLst/>
                        </a:rPr>
                        <a:t>Plate Maximum Internal energy</a:t>
                      </a:r>
                      <a:endParaRPr lang="en-US" sz="1400" b="1" dirty="0">
                        <a:effectLst/>
                      </a:endParaRPr>
                    </a:p>
                  </a:txBody>
                  <a:tcPr marL="79058" marR="79058" marT="39529" marB="39529" anchor="ctr"/>
                </a:tc>
                <a:extLst>
                  <a:ext uri="{0D108BD9-81ED-4DB2-BD59-A6C34878D82A}">
                    <a16:rowId xmlns:a16="http://schemas.microsoft.com/office/drawing/2014/main" val="1487051369"/>
                  </a:ext>
                </a:extLst>
              </a:tr>
              <a:tr h="656112">
                <a:tc>
                  <a:txBody>
                    <a:bodyPr/>
                    <a:lstStyle/>
                    <a:p>
                      <a:pPr latinLnBrk="0">
                        <a:buNone/>
                      </a:pPr>
                      <a:r>
                        <a:rPr lang="en-US" sz="1600" b="1" kern="1200">
                          <a:solidFill>
                            <a:schemeClr val="tx1"/>
                          </a:solidFill>
                          <a:effectLst/>
                          <a:latin typeface="+mn-lt"/>
                          <a:ea typeface="+mn-ea"/>
                          <a:cs typeface="+mn-cs"/>
                        </a:rPr>
                        <a:t>Contact</a:t>
                      </a:r>
                    </a:p>
                  </a:txBody>
                  <a:tcPr marL="79058" marR="79058" marT="39529" marB="39529" anchor="ctr"/>
                </a:tc>
                <a:tc>
                  <a:txBody>
                    <a:bodyPr/>
                    <a:lstStyle/>
                    <a:p>
                      <a:pPr latinLnBrk="0">
                        <a:buNone/>
                      </a:pPr>
                      <a:r>
                        <a:rPr lang="en-US" sz="1600">
                          <a:effectLst/>
                        </a:rPr>
                        <a:t>16.63 mm</a:t>
                      </a:r>
                    </a:p>
                  </a:txBody>
                  <a:tcPr marL="79058" marR="79058" marT="39529" marB="39529" anchor="ctr"/>
                </a:tc>
                <a:tc>
                  <a:txBody>
                    <a:bodyPr/>
                    <a:lstStyle/>
                    <a:p>
                      <a:pPr latinLnBrk="0">
                        <a:buNone/>
                      </a:pPr>
                      <a:r>
                        <a:rPr lang="en-US" sz="1600">
                          <a:effectLst/>
                        </a:rPr>
                        <a:t>598 MPa</a:t>
                      </a:r>
                    </a:p>
                  </a:txBody>
                  <a:tcPr marL="79058" marR="79058" marT="39529" marB="39529" anchor="ctr"/>
                </a:tc>
                <a:tc>
                  <a:txBody>
                    <a:bodyPr/>
                    <a:lstStyle/>
                    <a:p>
                      <a:pPr latinLnBrk="0">
                        <a:buNone/>
                      </a:pPr>
                      <a:r>
                        <a:rPr lang="en-US" sz="1600">
                          <a:effectLst/>
                        </a:rPr>
                        <a:t>52 J</a:t>
                      </a:r>
                    </a:p>
                  </a:txBody>
                  <a:tcPr marL="79058" marR="79058" marT="39529" marB="39529" anchor="ctr"/>
                </a:tc>
                <a:tc>
                  <a:txBody>
                    <a:bodyPr/>
                    <a:lstStyle/>
                    <a:p>
                      <a:pPr latinLnBrk="0">
                        <a:buNone/>
                      </a:pPr>
                      <a:r>
                        <a:rPr lang="en-US" sz="1600">
                          <a:effectLst/>
                        </a:rPr>
                        <a:t>332.68 J</a:t>
                      </a:r>
                    </a:p>
                  </a:txBody>
                  <a:tcPr marL="79058" marR="79058" marT="39529" marB="39529" anchor="ctr"/>
                </a:tc>
                <a:extLst>
                  <a:ext uri="{0D108BD9-81ED-4DB2-BD59-A6C34878D82A}">
                    <a16:rowId xmlns:a16="http://schemas.microsoft.com/office/drawing/2014/main" val="3299911517"/>
                  </a:ext>
                </a:extLst>
              </a:tr>
              <a:tr h="557153">
                <a:tc>
                  <a:txBody>
                    <a:bodyPr/>
                    <a:lstStyle/>
                    <a:p>
                      <a:pPr latinLnBrk="0">
                        <a:buNone/>
                      </a:pPr>
                      <a:r>
                        <a:rPr lang="en-US" sz="1600" b="1" dirty="0">
                          <a:effectLst/>
                        </a:rPr>
                        <a:t>Body Interaction</a:t>
                      </a:r>
                      <a:endParaRPr lang="en-US" sz="1600" dirty="0">
                        <a:effectLst/>
                      </a:endParaRPr>
                    </a:p>
                  </a:txBody>
                  <a:tcPr marL="79058" marR="79058" marT="39529" marB="39529" anchor="ctr"/>
                </a:tc>
                <a:tc>
                  <a:txBody>
                    <a:bodyPr/>
                    <a:lstStyle/>
                    <a:p>
                      <a:pPr latinLnBrk="0">
                        <a:buNone/>
                      </a:pPr>
                      <a:r>
                        <a:rPr lang="en-US" sz="1600">
                          <a:effectLst/>
                        </a:rPr>
                        <a:t>16.65 mm</a:t>
                      </a:r>
                    </a:p>
                  </a:txBody>
                  <a:tcPr marL="79058" marR="79058" marT="39529" marB="39529" anchor="ctr"/>
                </a:tc>
                <a:tc>
                  <a:txBody>
                    <a:bodyPr/>
                    <a:lstStyle/>
                    <a:p>
                      <a:pPr latinLnBrk="0">
                        <a:buNone/>
                      </a:pPr>
                      <a:r>
                        <a:rPr lang="en-US" sz="1600">
                          <a:effectLst/>
                        </a:rPr>
                        <a:t>610 MPa</a:t>
                      </a:r>
                    </a:p>
                  </a:txBody>
                  <a:tcPr marL="79058" marR="79058" marT="39529" marB="39529" anchor="ctr"/>
                </a:tc>
                <a:tc>
                  <a:txBody>
                    <a:bodyPr/>
                    <a:lstStyle/>
                    <a:p>
                      <a:pPr latinLnBrk="0">
                        <a:buNone/>
                      </a:pPr>
                      <a:r>
                        <a:rPr lang="en-US" sz="1600">
                          <a:effectLst/>
                        </a:rPr>
                        <a:t>52.47 J</a:t>
                      </a:r>
                    </a:p>
                  </a:txBody>
                  <a:tcPr marL="79058" marR="79058" marT="39529" marB="39529" anchor="ctr"/>
                </a:tc>
                <a:tc>
                  <a:txBody>
                    <a:bodyPr/>
                    <a:lstStyle/>
                    <a:p>
                      <a:pPr latinLnBrk="0">
                        <a:buNone/>
                      </a:pPr>
                      <a:r>
                        <a:rPr lang="en-US" sz="1600" dirty="0">
                          <a:effectLst/>
                        </a:rPr>
                        <a:t>336.71 J</a:t>
                      </a:r>
                    </a:p>
                  </a:txBody>
                  <a:tcPr marL="79058" marR="79058" marT="39529" marB="39529" anchor="ctr"/>
                </a:tc>
                <a:extLst>
                  <a:ext uri="{0D108BD9-81ED-4DB2-BD59-A6C34878D82A}">
                    <a16:rowId xmlns:a16="http://schemas.microsoft.com/office/drawing/2014/main" val="3638498642"/>
                  </a:ext>
                </a:extLst>
              </a:tr>
            </a:tbl>
          </a:graphicData>
        </a:graphic>
      </p:graphicFrame>
      <p:graphicFrame>
        <p:nvGraphicFramePr>
          <p:cNvPr id="6" name="Table 5">
            <a:extLst>
              <a:ext uri="{FF2B5EF4-FFF2-40B4-BE49-F238E27FC236}">
                <a16:creationId xmlns:a16="http://schemas.microsoft.com/office/drawing/2014/main" id="{3972B37D-BF75-922C-8B55-0B66BD1B462A}"/>
              </a:ext>
            </a:extLst>
          </p:cNvPr>
          <p:cNvGraphicFramePr>
            <a:graphicFrameLocks noGrp="1"/>
          </p:cNvGraphicFramePr>
          <p:nvPr>
            <p:extLst>
              <p:ext uri="{D42A27DB-BD31-4B8C-83A1-F6EECF244321}">
                <p14:modId xmlns:p14="http://schemas.microsoft.com/office/powerpoint/2010/main" val="676699293"/>
              </p:ext>
            </p:extLst>
          </p:nvPr>
        </p:nvGraphicFramePr>
        <p:xfrm>
          <a:off x="564522" y="4281672"/>
          <a:ext cx="7549662" cy="1788024"/>
        </p:xfrm>
        <a:graphic>
          <a:graphicData uri="http://schemas.openxmlformats.org/drawingml/2006/table">
            <a:tbl>
              <a:tblPr>
                <a:tableStyleId>{616DA210-FB5B-4158-B5E0-FEB733F419BA}</a:tableStyleId>
              </a:tblPr>
              <a:tblGrid>
                <a:gridCol w="1370657">
                  <a:extLst>
                    <a:ext uri="{9D8B030D-6E8A-4147-A177-3AD203B41FA5}">
                      <a16:colId xmlns:a16="http://schemas.microsoft.com/office/drawing/2014/main" val="1141122334"/>
                    </a:ext>
                  </a:extLst>
                </a:gridCol>
                <a:gridCol w="1436978">
                  <a:extLst>
                    <a:ext uri="{9D8B030D-6E8A-4147-A177-3AD203B41FA5}">
                      <a16:colId xmlns:a16="http://schemas.microsoft.com/office/drawing/2014/main" val="1858261492"/>
                    </a:ext>
                  </a:extLst>
                </a:gridCol>
                <a:gridCol w="1659767">
                  <a:extLst>
                    <a:ext uri="{9D8B030D-6E8A-4147-A177-3AD203B41FA5}">
                      <a16:colId xmlns:a16="http://schemas.microsoft.com/office/drawing/2014/main" val="3463994926"/>
                    </a:ext>
                  </a:extLst>
                </a:gridCol>
                <a:gridCol w="1357887">
                  <a:extLst>
                    <a:ext uri="{9D8B030D-6E8A-4147-A177-3AD203B41FA5}">
                      <a16:colId xmlns:a16="http://schemas.microsoft.com/office/drawing/2014/main" val="3879424841"/>
                    </a:ext>
                  </a:extLst>
                </a:gridCol>
                <a:gridCol w="1724373">
                  <a:extLst>
                    <a:ext uri="{9D8B030D-6E8A-4147-A177-3AD203B41FA5}">
                      <a16:colId xmlns:a16="http://schemas.microsoft.com/office/drawing/2014/main" val="717466462"/>
                    </a:ext>
                  </a:extLst>
                </a:gridCol>
              </a:tblGrid>
              <a:tr h="690803">
                <a:tc>
                  <a:txBody>
                    <a:bodyPr/>
                    <a:lstStyle/>
                    <a:p>
                      <a:pPr latinLnBrk="0">
                        <a:buNone/>
                      </a:pPr>
                      <a:r>
                        <a:rPr lang="en-US" sz="1600" b="1" dirty="0">
                          <a:effectLst/>
                        </a:rPr>
                        <a:t>Connection type </a:t>
                      </a:r>
                      <a:r>
                        <a:rPr lang="en-US" sz="1600" b="1" dirty="0" err="1">
                          <a:effectLst/>
                        </a:rPr>
                        <a:t>Type</a:t>
                      </a:r>
                      <a:endParaRPr lang="en-US" sz="1600" b="1" dirty="0">
                        <a:effectLst/>
                      </a:endParaRPr>
                    </a:p>
                  </a:txBody>
                  <a:tcPr marL="79058" marR="79058" marT="39529" marB="39529" anchor="ctr"/>
                </a:tc>
                <a:tc>
                  <a:txBody>
                    <a:bodyPr/>
                    <a:lstStyle/>
                    <a:p>
                      <a:pPr latinLnBrk="0">
                        <a:buNone/>
                      </a:pPr>
                      <a:r>
                        <a:rPr lang="en-US" sz="1400" b="1">
                          <a:effectLst/>
                        </a:rPr>
                        <a:t>Total Plate Deformation (Averaged)</a:t>
                      </a:r>
                      <a:endParaRPr lang="en-US" sz="1400" b="1" dirty="0">
                        <a:effectLst/>
                      </a:endParaRPr>
                    </a:p>
                  </a:txBody>
                  <a:tcPr marL="79058" marR="79058" marT="39529" marB="39529" anchor="ctr"/>
                </a:tc>
                <a:tc>
                  <a:txBody>
                    <a:bodyPr/>
                    <a:lstStyle/>
                    <a:p>
                      <a:pPr latinLnBrk="0">
                        <a:buNone/>
                      </a:pPr>
                      <a:r>
                        <a:rPr lang="en-US" sz="1400" b="1">
                          <a:effectLst/>
                        </a:rPr>
                        <a:t>Plate Equivalent (von- Mises) Stress (Averaged)</a:t>
                      </a:r>
                      <a:endParaRPr lang="en-US" sz="1400" b="1" dirty="0">
                        <a:effectLst/>
                      </a:endParaRPr>
                    </a:p>
                  </a:txBody>
                  <a:tcPr marL="79058" marR="79058" marT="39529" marB="39529" anchor="ctr"/>
                </a:tc>
                <a:tc>
                  <a:txBody>
                    <a:bodyPr/>
                    <a:lstStyle/>
                    <a:p>
                      <a:pPr latinLnBrk="0">
                        <a:buNone/>
                      </a:pPr>
                      <a:r>
                        <a:rPr lang="en-US" sz="1400" b="1">
                          <a:effectLst/>
                        </a:rPr>
                        <a:t>Plate Maximum Kinetic Energy</a:t>
                      </a:r>
                      <a:endParaRPr lang="en-US" sz="1400" b="1" dirty="0">
                        <a:effectLst/>
                      </a:endParaRPr>
                    </a:p>
                  </a:txBody>
                  <a:tcPr marL="79058" marR="79058" marT="39529" marB="39529" anchor="ctr"/>
                </a:tc>
                <a:tc>
                  <a:txBody>
                    <a:bodyPr/>
                    <a:lstStyle/>
                    <a:p>
                      <a:pPr latinLnBrk="0">
                        <a:buNone/>
                      </a:pPr>
                      <a:r>
                        <a:rPr lang="en-US" sz="1400" b="1">
                          <a:effectLst/>
                        </a:rPr>
                        <a:t>Plate Maximum Internal energy</a:t>
                      </a:r>
                      <a:endParaRPr lang="en-US" sz="1400" b="1" dirty="0">
                        <a:effectLst/>
                      </a:endParaRPr>
                    </a:p>
                  </a:txBody>
                  <a:tcPr marL="79058" marR="79058" marT="39529" marB="39529" anchor="ctr"/>
                </a:tc>
                <a:extLst>
                  <a:ext uri="{0D108BD9-81ED-4DB2-BD59-A6C34878D82A}">
                    <a16:rowId xmlns:a16="http://schemas.microsoft.com/office/drawing/2014/main" val="1487051369"/>
                  </a:ext>
                </a:extLst>
              </a:tr>
              <a:tr h="502148">
                <a:tc>
                  <a:txBody>
                    <a:bodyPr/>
                    <a:lstStyle/>
                    <a:p>
                      <a:pPr latinLnBrk="0">
                        <a:buNone/>
                      </a:pPr>
                      <a:r>
                        <a:rPr lang="en-US" sz="1600" b="1" kern="1200" dirty="0">
                          <a:solidFill>
                            <a:schemeClr val="tx1"/>
                          </a:solidFill>
                          <a:effectLst/>
                          <a:latin typeface="+mn-lt"/>
                          <a:ea typeface="+mn-ea"/>
                          <a:cs typeface="+mn-cs"/>
                        </a:rPr>
                        <a:t>Contact</a:t>
                      </a:r>
                    </a:p>
                  </a:txBody>
                  <a:tcPr marL="79058" marR="79058" marT="39529" marB="39529" anchor="ctr"/>
                </a:tc>
                <a:tc>
                  <a:txBody>
                    <a:bodyPr/>
                    <a:lstStyle/>
                    <a:p>
                      <a:pPr latinLnBrk="0">
                        <a:buNone/>
                      </a:pPr>
                      <a:r>
                        <a:rPr lang="en-US" sz="1600" dirty="0">
                          <a:effectLst/>
                        </a:rPr>
                        <a:t>17.9 mm</a:t>
                      </a:r>
                    </a:p>
                  </a:txBody>
                  <a:tcPr marL="79058" marR="79058" marT="39529" marB="39529" anchor="ctr"/>
                </a:tc>
                <a:tc>
                  <a:txBody>
                    <a:bodyPr/>
                    <a:lstStyle/>
                    <a:p>
                      <a:pPr latinLnBrk="0">
                        <a:buNone/>
                      </a:pPr>
                      <a:r>
                        <a:rPr lang="en-US" sz="1600" dirty="0">
                          <a:effectLst/>
                        </a:rPr>
                        <a:t>667 MPa</a:t>
                      </a:r>
                    </a:p>
                  </a:txBody>
                  <a:tcPr marL="79058" marR="79058" marT="39529" marB="39529" anchor="ctr"/>
                </a:tc>
                <a:tc>
                  <a:txBody>
                    <a:bodyPr/>
                    <a:lstStyle/>
                    <a:p>
                      <a:pPr latinLnBrk="0">
                        <a:buNone/>
                      </a:pPr>
                      <a:r>
                        <a:rPr lang="en-US" sz="1600" dirty="0">
                          <a:effectLst/>
                        </a:rPr>
                        <a:t>53.47 J</a:t>
                      </a:r>
                    </a:p>
                  </a:txBody>
                  <a:tcPr marL="79058" marR="79058" marT="39529" marB="39529" anchor="ctr"/>
                </a:tc>
                <a:tc>
                  <a:txBody>
                    <a:bodyPr/>
                    <a:lstStyle/>
                    <a:p>
                      <a:pPr latinLnBrk="0">
                        <a:buNone/>
                      </a:pPr>
                      <a:r>
                        <a:rPr lang="en-US" sz="1600">
                          <a:effectLst/>
                        </a:rPr>
                        <a:t>335.68 J</a:t>
                      </a:r>
                    </a:p>
                  </a:txBody>
                  <a:tcPr marL="79058" marR="79058" marT="39529" marB="39529" anchor="ctr"/>
                </a:tc>
                <a:extLst>
                  <a:ext uri="{0D108BD9-81ED-4DB2-BD59-A6C34878D82A}">
                    <a16:rowId xmlns:a16="http://schemas.microsoft.com/office/drawing/2014/main" val="3299911517"/>
                  </a:ext>
                </a:extLst>
              </a:tr>
              <a:tr h="544408">
                <a:tc>
                  <a:txBody>
                    <a:bodyPr/>
                    <a:lstStyle/>
                    <a:p>
                      <a:pPr latinLnBrk="0">
                        <a:buNone/>
                      </a:pPr>
                      <a:r>
                        <a:rPr lang="en-US" sz="1600" b="1">
                          <a:effectLst/>
                        </a:rPr>
                        <a:t>Body Interaction</a:t>
                      </a:r>
                      <a:endParaRPr lang="en-US" sz="1600">
                        <a:effectLst/>
                      </a:endParaRPr>
                    </a:p>
                  </a:txBody>
                  <a:tcPr marL="79058" marR="79058" marT="39529" marB="39529" anchor="ctr"/>
                </a:tc>
                <a:tc>
                  <a:txBody>
                    <a:bodyPr/>
                    <a:lstStyle/>
                    <a:p>
                      <a:pPr latinLnBrk="0">
                        <a:buNone/>
                      </a:pPr>
                      <a:r>
                        <a:rPr lang="en-US" sz="1600">
                          <a:effectLst/>
                        </a:rPr>
                        <a:t>18 mm</a:t>
                      </a:r>
                    </a:p>
                  </a:txBody>
                  <a:tcPr marL="79058" marR="79058" marT="39529" marB="39529" anchor="ctr"/>
                </a:tc>
                <a:tc>
                  <a:txBody>
                    <a:bodyPr/>
                    <a:lstStyle/>
                    <a:p>
                      <a:pPr latinLnBrk="0">
                        <a:buNone/>
                      </a:pPr>
                      <a:r>
                        <a:rPr lang="en-US" sz="1600">
                          <a:effectLst/>
                        </a:rPr>
                        <a:t>655 MPa</a:t>
                      </a:r>
                    </a:p>
                  </a:txBody>
                  <a:tcPr marL="79058" marR="79058" marT="39529" marB="39529" anchor="ctr"/>
                </a:tc>
                <a:tc>
                  <a:txBody>
                    <a:bodyPr/>
                    <a:lstStyle/>
                    <a:p>
                      <a:pPr latinLnBrk="0">
                        <a:buNone/>
                      </a:pPr>
                      <a:r>
                        <a:rPr lang="en-US" sz="1600">
                          <a:effectLst/>
                        </a:rPr>
                        <a:t>54.08 J</a:t>
                      </a:r>
                    </a:p>
                  </a:txBody>
                  <a:tcPr marL="79058" marR="79058" marT="39529" marB="39529" anchor="ctr"/>
                </a:tc>
                <a:tc>
                  <a:txBody>
                    <a:bodyPr/>
                    <a:lstStyle/>
                    <a:p>
                      <a:pPr latinLnBrk="0">
                        <a:buNone/>
                      </a:pPr>
                      <a:r>
                        <a:rPr lang="en-US" sz="1600" dirty="0">
                          <a:effectLst/>
                        </a:rPr>
                        <a:t>339.78 J</a:t>
                      </a:r>
                    </a:p>
                  </a:txBody>
                  <a:tcPr marL="79058" marR="79058" marT="39529" marB="39529" anchor="ctr"/>
                </a:tc>
                <a:extLst>
                  <a:ext uri="{0D108BD9-81ED-4DB2-BD59-A6C34878D82A}">
                    <a16:rowId xmlns:a16="http://schemas.microsoft.com/office/drawing/2014/main" val="3638498642"/>
                  </a:ext>
                </a:extLst>
              </a:tr>
            </a:tbl>
          </a:graphicData>
        </a:graphic>
      </p:graphicFrame>
      <p:sp>
        <p:nvSpPr>
          <p:cNvPr id="8" name="TextBox 7">
            <a:extLst>
              <a:ext uri="{FF2B5EF4-FFF2-40B4-BE49-F238E27FC236}">
                <a16:creationId xmlns:a16="http://schemas.microsoft.com/office/drawing/2014/main" id="{9D634C9E-54D7-4C89-CBBA-BE63879DFF3A}"/>
              </a:ext>
            </a:extLst>
          </p:cNvPr>
          <p:cNvSpPr txBox="1"/>
          <p:nvPr/>
        </p:nvSpPr>
        <p:spPr>
          <a:xfrm>
            <a:off x="8763001" y="1427091"/>
            <a:ext cx="3148972" cy="4278094"/>
          </a:xfrm>
          <a:prstGeom prst="rect">
            <a:avLst/>
          </a:prstGeom>
          <a:noFill/>
        </p:spPr>
        <p:txBody>
          <a:bodyPr wrap="square">
            <a:spAutoFit/>
          </a:bodyPr>
          <a:lstStyle/>
          <a:p>
            <a:r>
              <a:rPr lang="en-US" sz="1600" b="1" dirty="0">
                <a:solidFill>
                  <a:srgbClr val="FF0000"/>
                </a:solidFill>
              </a:rPr>
              <a:t>Note:</a:t>
            </a:r>
          </a:p>
          <a:p>
            <a:r>
              <a:rPr lang="en-US" sz="1600" dirty="0"/>
              <a:t>For simple geometries where two bodies come into contact, both Body Interaction and Contact options typically produce very similar results. However, for complex geometries—such as cases where edges contact other edges or surfaces, or multiple contact types coexist within a region—the Body Interaction option may not accurately capture local contact behavior. In such cases, relying on the dedicated Contact definition is recommended to ensure proper contact detection and accurate force prediction.</a:t>
            </a:r>
          </a:p>
        </p:txBody>
      </p:sp>
      <p:sp>
        <p:nvSpPr>
          <p:cNvPr id="7" name="TextBox 6">
            <a:extLst>
              <a:ext uri="{FF2B5EF4-FFF2-40B4-BE49-F238E27FC236}">
                <a16:creationId xmlns:a16="http://schemas.microsoft.com/office/drawing/2014/main" id="{CFB97DEC-4168-9AB6-5196-A6615B486D06}"/>
              </a:ext>
            </a:extLst>
          </p:cNvPr>
          <p:cNvSpPr txBox="1"/>
          <p:nvPr/>
        </p:nvSpPr>
        <p:spPr>
          <a:xfrm>
            <a:off x="546100" y="719315"/>
            <a:ext cx="7644731" cy="523220"/>
          </a:xfrm>
          <a:prstGeom prst="rect">
            <a:avLst/>
          </a:prstGeom>
          <a:noFill/>
        </p:spPr>
        <p:txBody>
          <a:bodyPr wrap="square">
            <a:spAutoFit/>
          </a:bodyPr>
          <a:lstStyle/>
          <a:p>
            <a:r>
              <a:rPr lang="en-US" sz="1400" b="1" dirty="0">
                <a:solidFill>
                  <a:srgbClr val="FF0000"/>
                </a:solidFill>
              </a:rPr>
              <a:t>NOTE: </a:t>
            </a:r>
            <a:r>
              <a:rPr lang="en-US" sz="1400" b="1" i="1" dirty="0"/>
              <a:t>Total deformation and Equivalent (Von-Mises) stress values reported in the table below are based on the averaged deformation and stress values across the plate</a:t>
            </a:r>
          </a:p>
        </p:txBody>
      </p:sp>
      <p:sp>
        <p:nvSpPr>
          <p:cNvPr id="10" name="TextBox 9">
            <a:extLst>
              <a:ext uri="{FF2B5EF4-FFF2-40B4-BE49-F238E27FC236}">
                <a16:creationId xmlns:a16="http://schemas.microsoft.com/office/drawing/2014/main" id="{33BECD89-C6B9-F41C-9C70-09E56650AE87}"/>
              </a:ext>
            </a:extLst>
          </p:cNvPr>
          <p:cNvSpPr txBox="1"/>
          <p:nvPr/>
        </p:nvSpPr>
        <p:spPr>
          <a:xfrm>
            <a:off x="505987" y="3827562"/>
            <a:ext cx="6096928" cy="369332"/>
          </a:xfrm>
          <a:prstGeom prst="rect">
            <a:avLst/>
          </a:prstGeom>
          <a:noFill/>
        </p:spPr>
        <p:txBody>
          <a:bodyPr wrap="square">
            <a:spAutoFit/>
          </a:bodyPr>
          <a:lstStyle/>
          <a:p>
            <a:pPr marL="0" indent="0">
              <a:buNone/>
            </a:pPr>
            <a:r>
              <a:rPr lang="en-US" sz="1800" dirty="0"/>
              <a:t>Frictional (coefficient of friction = 0.3)</a:t>
            </a:r>
          </a:p>
        </p:txBody>
      </p:sp>
    </p:spTree>
    <p:extLst>
      <p:ext uri="{BB962C8B-B14F-4D97-AF65-F5344CB8AC3E}">
        <p14:creationId xmlns:p14="http://schemas.microsoft.com/office/powerpoint/2010/main" val="952852466"/>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ED50C-B444-D78C-0707-BB6C2D8EF5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1BBAA4-5D4A-A247-A74E-20E78F9D8D06}"/>
              </a:ext>
            </a:extLst>
          </p:cNvPr>
          <p:cNvSpPr>
            <a:spLocks noGrp="1"/>
          </p:cNvSpPr>
          <p:nvPr>
            <p:ph type="title"/>
          </p:nvPr>
        </p:nvSpPr>
        <p:spPr/>
        <p:txBody>
          <a:bodyPr/>
          <a:lstStyle/>
          <a:p>
            <a:r>
              <a:rPr lang="en-US" dirty="0"/>
              <a:t>Contact Properties</a:t>
            </a:r>
            <a:endParaRPr lang="en-DE" dirty="0"/>
          </a:p>
        </p:txBody>
      </p:sp>
      <p:sp>
        <p:nvSpPr>
          <p:cNvPr id="3" name="Text Placeholder 2">
            <a:extLst>
              <a:ext uri="{FF2B5EF4-FFF2-40B4-BE49-F238E27FC236}">
                <a16:creationId xmlns:a16="http://schemas.microsoft.com/office/drawing/2014/main" id="{9DD8C50F-9E62-BF1C-24E9-3CD3DC293A6F}"/>
              </a:ext>
            </a:extLst>
          </p:cNvPr>
          <p:cNvSpPr>
            <a:spLocks noGrp="1"/>
          </p:cNvSpPr>
          <p:nvPr>
            <p:ph type="body" idx="1"/>
          </p:nvPr>
        </p:nvSpPr>
        <p:spPr/>
        <p:txBody>
          <a:bodyPr/>
          <a:lstStyle/>
          <a:p>
            <a:r>
              <a:rPr lang="en-US" dirty="0"/>
              <a:t>Body Interaction, Frictional Contact</a:t>
            </a:r>
            <a:endParaRPr lang="en-DE" dirty="0"/>
          </a:p>
        </p:txBody>
      </p:sp>
      <p:sp>
        <p:nvSpPr>
          <p:cNvPr id="4" name="Slide Number Placeholder 3">
            <a:extLst>
              <a:ext uri="{FF2B5EF4-FFF2-40B4-BE49-F238E27FC236}">
                <a16:creationId xmlns:a16="http://schemas.microsoft.com/office/drawing/2014/main" id="{57FCADFA-2C63-DED8-E0F4-9DED36A4030E}"/>
              </a:ext>
            </a:extLst>
          </p:cNvPr>
          <p:cNvSpPr>
            <a:spLocks noGrp="1"/>
          </p:cNvSpPr>
          <p:nvPr>
            <p:ph type="sldNum" sz="quarter" idx="4294967295"/>
          </p:nvPr>
        </p:nvSpPr>
        <p:spPr>
          <a:xfrm>
            <a:off x="11658600" y="6324600"/>
            <a:ext cx="368300" cy="238960"/>
          </a:xfrm>
        </p:spPr>
        <p:txBody>
          <a:bodyPr/>
          <a:lstStyle/>
          <a:p>
            <a:fld id="{1909D2FC-EBC3-4E88-8B9A-2F52EBFF7A54}" type="slidenum">
              <a:rPr lang="en-US" smtClean="0"/>
              <a:t>25</a:t>
            </a:fld>
            <a:endParaRPr lang="en-US"/>
          </a:p>
        </p:txBody>
      </p:sp>
    </p:spTree>
    <p:extLst>
      <p:ext uri="{BB962C8B-B14F-4D97-AF65-F5344CB8AC3E}">
        <p14:creationId xmlns:p14="http://schemas.microsoft.com/office/powerpoint/2010/main" val="16848280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A832695-7176-A35F-F8B0-C8A8AF58B66E}"/>
              </a:ext>
            </a:extLst>
          </p:cNvPr>
          <p:cNvPicPr>
            <a:picLocks noChangeAspect="1"/>
          </p:cNvPicPr>
          <p:nvPr/>
        </p:nvPicPr>
        <p:blipFill rotWithShape="1">
          <a:blip r:embed="rId3"/>
          <a:srcRect l="416"/>
          <a:stretch/>
        </p:blipFill>
        <p:spPr>
          <a:xfrm>
            <a:off x="7772402" y="1766584"/>
            <a:ext cx="3868223" cy="3544522"/>
          </a:xfrm>
          <a:prstGeom prst="rect">
            <a:avLst/>
          </a:prstGeom>
        </p:spPr>
      </p:pic>
      <p:sp>
        <p:nvSpPr>
          <p:cNvPr id="2" name="Slide Number Placeholder 1">
            <a:extLst>
              <a:ext uri="{FF2B5EF4-FFF2-40B4-BE49-F238E27FC236}">
                <a16:creationId xmlns:a16="http://schemas.microsoft.com/office/drawing/2014/main" id="{69FE9886-EFF6-7DC3-41F0-51D1FF010CAF}"/>
              </a:ext>
            </a:extLst>
          </p:cNvPr>
          <p:cNvSpPr>
            <a:spLocks noGrp="1"/>
          </p:cNvSpPr>
          <p:nvPr>
            <p:ph type="sldNum" sz="quarter" idx="11"/>
          </p:nvPr>
        </p:nvSpPr>
        <p:spPr/>
        <p:txBody>
          <a:bodyPr/>
          <a:lstStyle/>
          <a:p>
            <a:fld id="{F0D23093-2AB0-F74C-B865-1A12A15B650E}" type="slidenum">
              <a:rPr lang="en-US" smtClean="0"/>
              <a:pPr/>
              <a:t>26</a:t>
            </a:fld>
            <a:endParaRPr lang="en-US"/>
          </a:p>
        </p:txBody>
      </p:sp>
      <p:sp>
        <p:nvSpPr>
          <p:cNvPr id="5" name="Titel 1">
            <a:extLst>
              <a:ext uri="{FF2B5EF4-FFF2-40B4-BE49-F238E27FC236}">
                <a16:creationId xmlns:a16="http://schemas.microsoft.com/office/drawing/2014/main" id="{0A8D23BD-0721-49F6-6645-CFB961DFFE0B}"/>
              </a:ext>
            </a:extLst>
          </p:cNvPr>
          <p:cNvSpPr>
            <a:spLocks noGrp="1"/>
          </p:cNvSpPr>
          <p:nvPr>
            <p:ph type="title"/>
          </p:nvPr>
        </p:nvSpPr>
        <p:spPr>
          <a:xfrm>
            <a:off x="416525" y="179097"/>
            <a:ext cx="10972799" cy="845837"/>
          </a:xfrm>
        </p:spPr>
        <p:txBody>
          <a:bodyPr/>
          <a:lstStyle/>
          <a:p>
            <a:r>
              <a:rPr lang="en-US"/>
              <a:t>Contact Properties</a:t>
            </a:r>
          </a:p>
        </p:txBody>
      </p:sp>
      <p:sp>
        <p:nvSpPr>
          <p:cNvPr id="6" name="Text Placeholder 3">
            <a:extLst>
              <a:ext uri="{FF2B5EF4-FFF2-40B4-BE49-F238E27FC236}">
                <a16:creationId xmlns:a16="http://schemas.microsoft.com/office/drawing/2014/main" id="{D01DA507-6BD8-9457-671E-8E7507C88E82}"/>
              </a:ext>
            </a:extLst>
          </p:cNvPr>
          <p:cNvSpPr>
            <a:spLocks noGrp="1"/>
          </p:cNvSpPr>
          <p:nvPr>
            <p:ph type="body" sz="quarter" idx="13"/>
          </p:nvPr>
        </p:nvSpPr>
        <p:spPr>
          <a:xfrm>
            <a:off x="309644" y="788653"/>
            <a:ext cx="7310358" cy="5334000"/>
          </a:xfrm>
        </p:spPr>
        <p:txBody>
          <a:bodyPr>
            <a:normAutofit/>
          </a:bodyPr>
          <a:lstStyle/>
          <a:p>
            <a:r>
              <a:rPr lang="en-US" sz="1800" dirty="0"/>
              <a:t>From the LS-DYNA Pre Toolbar, Contacts and Body Interactions can be modified by a Contact Property object</a:t>
            </a:r>
          </a:p>
          <a:p>
            <a:r>
              <a:rPr lang="en-US" sz="1800" dirty="0"/>
              <a:t>Allows advanced settings not available in the Details of the contacts and body interactions</a:t>
            </a:r>
          </a:p>
          <a:p>
            <a:pPr lvl="1"/>
            <a:r>
              <a:rPr lang="en-US" sz="1800" dirty="0"/>
              <a:t>Type</a:t>
            </a:r>
          </a:p>
          <a:p>
            <a:pPr lvl="2"/>
            <a:r>
              <a:rPr lang="en-US" dirty="0"/>
              <a:t>Eroding</a:t>
            </a:r>
          </a:p>
          <a:p>
            <a:pPr lvl="2"/>
            <a:r>
              <a:rPr lang="en-US" dirty="0"/>
              <a:t>Forming</a:t>
            </a:r>
          </a:p>
          <a:p>
            <a:pPr lvl="2"/>
            <a:r>
              <a:rPr lang="en-US" dirty="0"/>
              <a:t>Interference</a:t>
            </a:r>
          </a:p>
          <a:p>
            <a:pPr lvl="2"/>
            <a:r>
              <a:rPr lang="en-US" dirty="0"/>
              <a:t>Mortar</a:t>
            </a:r>
          </a:p>
          <a:p>
            <a:pPr lvl="1"/>
            <a:r>
              <a:rPr lang="en-US" sz="1800" dirty="0"/>
              <a:t>Common Controls</a:t>
            </a:r>
          </a:p>
          <a:p>
            <a:pPr lvl="2"/>
            <a:r>
              <a:rPr lang="en-US" dirty="0"/>
              <a:t>Birth/Death</a:t>
            </a:r>
          </a:p>
          <a:p>
            <a:pPr lvl="2"/>
            <a:r>
              <a:rPr lang="en-US" dirty="0"/>
              <a:t>Viscous damping coefficient</a:t>
            </a:r>
          </a:p>
          <a:p>
            <a:pPr lvl="1"/>
            <a:r>
              <a:rPr lang="en-US" sz="1800" dirty="0"/>
              <a:t>Advanced Controls</a:t>
            </a:r>
          </a:p>
          <a:p>
            <a:pPr lvl="2"/>
            <a:r>
              <a:rPr lang="en-US" dirty="0"/>
              <a:t>Optional Thickness effects</a:t>
            </a:r>
          </a:p>
        </p:txBody>
      </p:sp>
      <p:grpSp>
        <p:nvGrpSpPr>
          <p:cNvPr id="8" name="Group 7">
            <a:extLst>
              <a:ext uri="{FF2B5EF4-FFF2-40B4-BE49-F238E27FC236}">
                <a16:creationId xmlns:a16="http://schemas.microsoft.com/office/drawing/2014/main" id="{D21C820C-30B4-BCCF-2929-CC8774469F4D}"/>
              </a:ext>
            </a:extLst>
          </p:cNvPr>
          <p:cNvGrpSpPr/>
          <p:nvPr/>
        </p:nvGrpSpPr>
        <p:grpSpPr>
          <a:xfrm>
            <a:off x="7772402" y="568004"/>
            <a:ext cx="3868223" cy="913860"/>
            <a:chOff x="7772402" y="568004"/>
            <a:chExt cx="3868223" cy="913860"/>
          </a:xfrm>
        </p:grpSpPr>
        <p:pic>
          <p:nvPicPr>
            <p:cNvPr id="9" name="Picture 8">
              <a:extLst>
                <a:ext uri="{FF2B5EF4-FFF2-40B4-BE49-F238E27FC236}">
                  <a16:creationId xmlns:a16="http://schemas.microsoft.com/office/drawing/2014/main" id="{17E316E7-FAD3-8933-E9DE-D1B27F4C18EB}"/>
                </a:ext>
              </a:extLst>
            </p:cNvPr>
            <p:cNvPicPr>
              <a:picLocks noChangeAspect="1"/>
            </p:cNvPicPr>
            <p:nvPr/>
          </p:nvPicPr>
          <p:blipFill rotWithShape="1">
            <a:blip r:embed="rId4"/>
            <a:srcRect b="82867"/>
            <a:stretch/>
          </p:blipFill>
          <p:spPr>
            <a:xfrm>
              <a:off x="7772402" y="568004"/>
              <a:ext cx="3868223" cy="913860"/>
            </a:xfrm>
            <a:prstGeom prst="rect">
              <a:avLst/>
            </a:prstGeom>
          </p:spPr>
        </p:pic>
        <p:pic>
          <p:nvPicPr>
            <p:cNvPr id="11" name="Picture 10">
              <a:extLst>
                <a:ext uri="{FF2B5EF4-FFF2-40B4-BE49-F238E27FC236}">
                  <a16:creationId xmlns:a16="http://schemas.microsoft.com/office/drawing/2014/main" id="{C10187D9-0421-63B5-6F4D-0C0BFEC4120A}"/>
                </a:ext>
              </a:extLst>
            </p:cNvPr>
            <p:cNvPicPr>
              <a:picLocks noChangeAspect="1"/>
            </p:cNvPicPr>
            <p:nvPr/>
          </p:nvPicPr>
          <p:blipFill>
            <a:blip r:embed="rId5"/>
            <a:stretch>
              <a:fillRect/>
            </a:stretch>
          </p:blipFill>
          <p:spPr>
            <a:xfrm>
              <a:off x="8577262" y="949868"/>
              <a:ext cx="441838" cy="514710"/>
            </a:xfrm>
            <a:prstGeom prst="rect">
              <a:avLst/>
            </a:prstGeom>
          </p:spPr>
        </p:pic>
      </p:grpSp>
      <p:sp>
        <p:nvSpPr>
          <p:cNvPr id="12" name="Rectangle 11">
            <a:extLst>
              <a:ext uri="{FF2B5EF4-FFF2-40B4-BE49-F238E27FC236}">
                <a16:creationId xmlns:a16="http://schemas.microsoft.com/office/drawing/2014/main" id="{2E46023E-2BA6-C694-FE54-706FC5381C9C}"/>
              </a:ext>
            </a:extLst>
          </p:cNvPr>
          <p:cNvSpPr/>
          <p:nvPr/>
        </p:nvSpPr>
        <p:spPr>
          <a:xfrm>
            <a:off x="8577263" y="955996"/>
            <a:ext cx="441838" cy="52586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247F542-8EE6-A1DF-EC1A-03DC6DA73D54}"/>
              </a:ext>
            </a:extLst>
          </p:cNvPr>
          <p:cNvSpPr/>
          <p:nvPr/>
        </p:nvSpPr>
        <p:spPr>
          <a:xfrm>
            <a:off x="10998665" y="769532"/>
            <a:ext cx="583733" cy="180336"/>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59539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A313AAD-E5E3-56DA-9530-941F0A69915A}"/>
              </a:ext>
            </a:extLst>
          </p:cNvPr>
          <p:cNvSpPr>
            <a:spLocks noGrp="1"/>
          </p:cNvSpPr>
          <p:nvPr>
            <p:ph type="sldNum" sz="quarter" idx="11"/>
          </p:nvPr>
        </p:nvSpPr>
        <p:spPr/>
        <p:txBody>
          <a:bodyPr/>
          <a:lstStyle/>
          <a:p>
            <a:fld id="{F0D23093-2AB0-F74C-B865-1A12A15B650E}" type="slidenum">
              <a:rPr lang="en-US" smtClean="0"/>
              <a:pPr/>
              <a:t>27</a:t>
            </a:fld>
            <a:endParaRPr lang="en-US"/>
          </a:p>
        </p:txBody>
      </p:sp>
      <p:sp>
        <p:nvSpPr>
          <p:cNvPr id="5" name="Titel 1">
            <a:extLst>
              <a:ext uri="{FF2B5EF4-FFF2-40B4-BE49-F238E27FC236}">
                <a16:creationId xmlns:a16="http://schemas.microsoft.com/office/drawing/2014/main" id="{AD144012-48D5-8716-67CA-2D271E959C6E}"/>
              </a:ext>
            </a:extLst>
          </p:cNvPr>
          <p:cNvSpPr>
            <a:spLocks noGrp="1"/>
          </p:cNvSpPr>
          <p:nvPr>
            <p:ph type="title"/>
          </p:nvPr>
        </p:nvSpPr>
        <p:spPr>
          <a:xfrm>
            <a:off x="446480" y="144763"/>
            <a:ext cx="10972799" cy="845837"/>
          </a:xfrm>
        </p:spPr>
        <p:txBody>
          <a:bodyPr/>
          <a:lstStyle/>
          <a:p>
            <a:r>
              <a:rPr lang="en-US" dirty="0"/>
              <a:t>Contact Properties (Body Interactions)</a:t>
            </a:r>
          </a:p>
        </p:txBody>
      </p:sp>
      <p:sp>
        <p:nvSpPr>
          <p:cNvPr id="6" name="Inhaltsplatzhalter 4">
            <a:extLst>
              <a:ext uri="{FF2B5EF4-FFF2-40B4-BE49-F238E27FC236}">
                <a16:creationId xmlns:a16="http://schemas.microsoft.com/office/drawing/2014/main" id="{EBD885DE-A0A1-0227-72FD-A338B83F42F4}"/>
              </a:ext>
            </a:extLst>
          </p:cNvPr>
          <p:cNvSpPr>
            <a:spLocks noGrp="1"/>
          </p:cNvSpPr>
          <p:nvPr>
            <p:ph type="body" sz="quarter" idx="13"/>
          </p:nvPr>
        </p:nvSpPr>
        <p:spPr>
          <a:xfrm>
            <a:off x="304800" y="964273"/>
            <a:ext cx="6700758" cy="3817203"/>
          </a:xfrm>
        </p:spPr>
        <p:txBody>
          <a:bodyPr>
            <a:normAutofit/>
          </a:bodyPr>
          <a:lstStyle/>
          <a:p>
            <a:r>
              <a:rPr lang="en-US" sz="2000" dirty="0"/>
              <a:t>Type changes the Formulation and therefore contact options</a:t>
            </a:r>
          </a:p>
          <a:p>
            <a:r>
              <a:rPr lang="en-US" sz="2000" dirty="0"/>
              <a:t>Type for Body Interaction</a:t>
            </a:r>
          </a:p>
          <a:p>
            <a:pPr lvl="1"/>
            <a:r>
              <a:rPr lang="en-US" sz="1800" dirty="0"/>
              <a:t>Program Controlled</a:t>
            </a:r>
          </a:p>
          <a:p>
            <a:pPr lvl="1"/>
            <a:r>
              <a:rPr lang="en-US" sz="1800" dirty="0"/>
              <a:t>General (for beam-to-beam contact only)</a:t>
            </a:r>
          </a:p>
          <a:p>
            <a:pPr lvl="1"/>
            <a:r>
              <a:rPr lang="en-US" sz="1800" dirty="0"/>
              <a:t>Eroding (for element erosion only)</a:t>
            </a:r>
          </a:p>
          <a:p>
            <a:pPr lvl="1"/>
            <a:r>
              <a:rPr lang="en-US" sz="1800" dirty="0"/>
              <a:t>Single Surface (=Program Controlled)</a:t>
            </a:r>
          </a:p>
          <a:p>
            <a:pPr lvl="1"/>
            <a:r>
              <a:rPr lang="en-US" sz="1800" dirty="0"/>
              <a:t>Mortar (more accurate with higher order elements)</a:t>
            </a:r>
          </a:p>
          <a:p>
            <a:r>
              <a:rPr lang="en-US" sz="2000" dirty="0"/>
              <a:t>Formulation shows the resulting keyword option.</a:t>
            </a:r>
          </a:p>
          <a:p>
            <a:r>
              <a:rPr lang="en-US" sz="2000" dirty="0"/>
              <a:t>Upon choosing the “contact Properties” Type, the formulation type appears below it. This refers to formulation keyword used in stand-alone LS-DYNA [1]</a:t>
            </a:r>
          </a:p>
          <a:p>
            <a:endParaRPr lang="en-US" sz="2000" dirty="0"/>
          </a:p>
          <a:p>
            <a:endParaRPr lang="en-US" sz="2000" dirty="0"/>
          </a:p>
        </p:txBody>
      </p:sp>
      <p:sp>
        <p:nvSpPr>
          <p:cNvPr id="7" name="Rectangle 5">
            <a:extLst>
              <a:ext uri="{FF2B5EF4-FFF2-40B4-BE49-F238E27FC236}">
                <a16:creationId xmlns:a16="http://schemas.microsoft.com/office/drawing/2014/main" id="{66F73D70-61CB-DC92-BE06-5339A8BC516A}"/>
              </a:ext>
            </a:extLst>
          </p:cNvPr>
          <p:cNvSpPr>
            <a:spLocks noChangeAspect="1" noChangeArrowheads="1"/>
          </p:cNvSpPr>
          <p:nvPr/>
        </p:nvSpPr>
        <p:spPr bwMode="auto">
          <a:xfrm>
            <a:off x="6434089" y="4904699"/>
            <a:ext cx="3366244" cy="1715474"/>
          </a:xfrm>
          <a:prstGeom prst="rect">
            <a:avLst/>
          </a:prstGeom>
          <a:noFill/>
          <a:ln w="12700">
            <a:noFill/>
            <a:miter lim="800000"/>
            <a:headEnd/>
            <a:tailEnd/>
          </a:ln>
        </p:spPr>
        <p:txBody>
          <a:bodyPr/>
          <a:lstStyle/>
          <a:p>
            <a:endParaRPr lang="de-DE"/>
          </a:p>
        </p:txBody>
      </p:sp>
      <p:sp>
        <p:nvSpPr>
          <p:cNvPr id="8" name="Rectangle 6">
            <a:extLst>
              <a:ext uri="{FF2B5EF4-FFF2-40B4-BE49-F238E27FC236}">
                <a16:creationId xmlns:a16="http://schemas.microsoft.com/office/drawing/2014/main" id="{C5D063A0-78C5-B543-AB24-BF16BAE72444}"/>
              </a:ext>
            </a:extLst>
          </p:cNvPr>
          <p:cNvSpPr>
            <a:spLocks noChangeAspect="1" noChangeArrowheads="1"/>
          </p:cNvSpPr>
          <p:nvPr/>
        </p:nvSpPr>
        <p:spPr bwMode="auto">
          <a:xfrm>
            <a:off x="6438259" y="4906921"/>
            <a:ext cx="3355816" cy="1709551"/>
          </a:xfrm>
          <a:prstGeom prst="rect">
            <a:avLst/>
          </a:prstGeom>
          <a:noFill/>
          <a:ln w="9525">
            <a:noFill/>
            <a:miter lim="800000"/>
            <a:headEnd/>
            <a:tailEnd/>
          </a:ln>
        </p:spPr>
        <p:txBody>
          <a:bodyPr/>
          <a:lstStyle/>
          <a:p>
            <a:endParaRPr lang="de-DE"/>
          </a:p>
        </p:txBody>
      </p:sp>
      <p:grpSp>
        <p:nvGrpSpPr>
          <p:cNvPr id="11" name="Group 10">
            <a:extLst>
              <a:ext uri="{FF2B5EF4-FFF2-40B4-BE49-F238E27FC236}">
                <a16:creationId xmlns:a16="http://schemas.microsoft.com/office/drawing/2014/main" id="{8FE38A1C-2177-53E9-0F59-E9DC764510CA}"/>
              </a:ext>
            </a:extLst>
          </p:cNvPr>
          <p:cNvGrpSpPr/>
          <p:nvPr/>
        </p:nvGrpSpPr>
        <p:grpSpPr>
          <a:xfrm>
            <a:off x="7531664" y="773508"/>
            <a:ext cx="4355536" cy="4988188"/>
            <a:chOff x="7531664" y="479162"/>
            <a:chExt cx="4355536" cy="4988188"/>
          </a:xfrm>
        </p:grpSpPr>
        <p:pic>
          <p:nvPicPr>
            <p:cNvPr id="12" name="Picture 11">
              <a:extLst>
                <a:ext uri="{FF2B5EF4-FFF2-40B4-BE49-F238E27FC236}">
                  <a16:creationId xmlns:a16="http://schemas.microsoft.com/office/drawing/2014/main" id="{33591E82-CCB2-EFF7-5436-D81C66452E24}"/>
                </a:ext>
              </a:extLst>
            </p:cNvPr>
            <p:cNvPicPr>
              <a:picLocks noChangeAspect="1"/>
            </p:cNvPicPr>
            <p:nvPr/>
          </p:nvPicPr>
          <p:blipFill>
            <a:blip r:embed="rId3"/>
            <a:stretch>
              <a:fillRect/>
            </a:stretch>
          </p:blipFill>
          <p:spPr>
            <a:xfrm>
              <a:off x="7621274" y="4572000"/>
              <a:ext cx="4219575" cy="895350"/>
            </a:xfrm>
            <a:prstGeom prst="rect">
              <a:avLst/>
            </a:prstGeom>
          </p:spPr>
        </p:pic>
        <p:pic>
          <p:nvPicPr>
            <p:cNvPr id="14" name="Picture 13">
              <a:extLst>
                <a:ext uri="{FF2B5EF4-FFF2-40B4-BE49-F238E27FC236}">
                  <a16:creationId xmlns:a16="http://schemas.microsoft.com/office/drawing/2014/main" id="{E9290902-F4DB-F19A-2E2C-AA38BE91CA40}"/>
                </a:ext>
              </a:extLst>
            </p:cNvPr>
            <p:cNvPicPr>
              <a:picLocks noChangeAspect="1"/>
            </p:cNvPicPr>
            <p:nvPr/>
          </p:nvPicPr>
          <p:blipFill rotWithShape="1">
            <a:blip r:embed="rId4"/>
            <a:srcRect l="416"/>
            <a:stretch/>
          </p:blipFill>
          <p:spPr>
            <a:xfrm>
              <a:off x="7574925" y="479162"/>
              <a:ext cx="4312275" cy="3951415"/>
            </a:xfrm>
            <a:prstGeom prst="rect">
              <a:avLst/>
            </a:prstGeom>
          </p:spPr>
        </p:pic>
        <p:sp>
          <p:nvSpPr>
            <p:cNvPr id="3" name="Rectangle 2">
              <a:extLst>
                <a:ext uri="{FF2B5EF4-FFF2-40B4-BE49-F238E27FC236}">
                  <a16:creationId xmlns:a16="http://schemas.microsoft.com/office/drawing/2014/main" id="{F3269071-747D-25D6-46A0-77D46459CA66}"/>
                </a:ext>
              </a:extLst>
            </p:cNvPr>
            <p:cNvSpPr/>
            <p:nvPr/>
          </p:nvSpPr>
          <p:spPr>
            <a:xfrm>
              <a:off x="7531664" y="2107731"/>
              <a:ext cx="1383736" cy="25446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cxnSp>
          <p:nvCxnSpPr>
            <p:cNvPr id="9" name="Straight Arrow Connector 8">
              <a:extLst>
                <a:ext uri="{FF2B5EF4-FFF2-40B4-BE49-F238E27FC236}">
                  <a16:creationId xmlns:a16="http://schemas.microsoft.com/office/drawing/2014/main" id="{2E10EF58-A7CB-3232-8E28-114FBADFA3F0}"/>
                </a:ext>
              </a:extLst>
            </p:cNvPr>
            <p:cNvCxnSpPr>
              <a:cxnSpLocks/>
            </p:cNvCxnSpPr>
            <p:nvPr/>
          </p:nvCxnSpPr>
          <p:spPr>
            <a:xfrm>
              <a:off x="8229600" y="2438400"/>
              <a:ext cx="1752600" cy="28956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7" name="TextBox 16">
            <a:extLst>
              <a:ext uri="{FF2B5EF4-FFF2-40B4-BE49-F238E27FC236}">
                <a16:creationId xmlns:a16="http://schemas.microsoft.com/office/drawing/2014/main" id="{03A1E7A9-D0F4-5894-4104-EDEEE2F2863D}"/>
              </a:ext>
            </a:extLst>
          </p:cNvPr>
          <p:cNvSpPr txBox="1"/>
          <p:nvPr/>
        </p:nvSpPr>
        <p:spPr>
          <a:xfrm>
            <a:off x="446480" y="5762922"/>
            <a:ext cx="6094324" cy="261610"/>
          </a:xfrm>
          <a:prstGeom prst="rect">
            <a:avLst/>
          </a:prstGeom>
          <a:noFill/>
        </p:spPr>
        <p:txBody>
          <a:bodyPr wrap="square">
            <a:spAutoFit/>
          </a:bodyPr>
          <a:lstStyle/>
          <a:p>
            <a:pPr marL="0" indent="0">
              <a:buNone/>
            </a:pPr>
            <a:r>
              <a:rPr lang="en-US" sz="1100" dirty="0"/>
              <a:t>[1] https://ftp.lstc.com/anonymous/outgoing/web/LS-DYNA_manuals/DRAFT/DRAFT_Vol_I.pdf</a:t>
            </a:r>
          </a:p>
        </p:txBody>
      </p:sp>
    </p:spTree>
    <p:extLst>
      <p:ext uri="{BB962C8B-B14F-4D97-AF65-F5344CB8AC3E}">
        <p14:creationId xmlns:p14="http://schemas.microsoft.com/office/powerpoint/2010/main" val="31668642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C4F9D22F-4B3B-2C98-EF6D-A1EA59EAF9EE}"/>
              </a:ext>
            </a:extLst>
          </p:cNvPr>
          <p:cNvPicPr>
            <a:picLocks noChangeAspect="1"/>
          </p:cNvPicPr>
          <p:nvPr/>
        </p:nvPicPr>
        <p:blipFill>
          <a:blip r:embed="rId3"/>
          <a:stretch>
            <a:fillRect/>
          </a:stretch>
        </p:blipFill>
        <p:spPr>
          <a:xfrm>
            <a:off x="8203625" y="573458"/>
            <a:ext cx="3688458" cy="3195637"/>
          </a:xfrm>
          <a:prstGeom prst="rect">
            <a:avLst/>
          </a:prstGeom>
        </p:spPr>
      </p:pic>
      <p:sp>
        <p:nvSpPr>
          <p:cNvPr id="2" name="Slide Number Placeholder 1">
            <a:extLst>
              <a:ext uri="{FF2B5EF4-FFF2-40B4-BE49-F238E27FC236}">
                <a16:creationId xmlns:a16="http://schemas.microsoft.com/office/drawing/2014/main" id="{DC0BA2A2-C425-46FB-56ED-193C354170E5}"/>
              </a:ext>
            </a:extLst>
          </p:cNvPr>
          <p:cNvSpPr>
            <a:spLocks noGrp="1"/>
          </p:cNvSpPr>
          <p:nvPr>
            <p:ph type="sldNum" sz="quarter" idx="11"/>
          </p:nvPr>
        </p:nvSpPr>
        <p:spPr/>
        <p:txBody>
          <a:bodyPr/>
          <a:lstStyle/>
          <a:p>
            <a:fld id="{F0D23093-2AB0-F74C-B865-1A12A15B650E}" type="slidenum">
              <a:rPr lang="en-US" smtClean="0"/>
              <a:pPr/>
              <a:t>28</a:t>
            </a:fld>
            <a:endParaRPr lang="en-US"/>
          </a:p>
        </p:txBody>
      </p:sp>
      <p:sp>
        <p:nvSpPr>
          <p:cNvPr id="5" name="Titel 1">
            <a:extLst>
              <a:ext uri="{FF2B5EF4-FFF2-40B4-BE49-F238E27FC236}">
                <a16:creationId xmlns:a16="http://schemas.microsoft.com/office/drawing/2014/main" id="{F43F5C81-1175-124B-47EC-2D029C0E481C}"/>
              </a:ext>
            </a:extLst>
          </p:cNvPr>
          <p:cNvSpPr>
            <a:spLocks noGrp="1"/>
          </p:cNvSpPr>
          <p:nvPr>
            <p:ph type="title"/>
          </p:nvPr>
        </p:nvSpPr>
        <p:spPr>
          <a:xfrm>
            <a:off x="571500" y="145086"/>
            <a:ext cx="10972799" cy="845837"/>
          </a:xfrm>
        </p:spPr>
        <p:txBody>
          <a:bodyPr/>
          <a:lstStyle/>
          <a:p>
            <a:r>
              <a:rPr lang="en-US"/>
              <a:t>Contact Properties (Frictional </a:t>
            </a:r>
            <a:r>
              <a:rPr lang="en-US" dirty="0"/>
              <a:t>Contact</a:t>
            </a:r>
            <a:r>
              <a:rPr lang="en-US"/>
              <a:t>)</a:t>
            </a:r>
          </a:p>
        </p:txBody>
      </p:sp>
      <p:sp>
        <p:nvSpPr>
          <p:cNvPr id="6" name="Inhaltsplatzhalter 4">
            <a:extLst>
              <a:ext uri="{FF2B5EF4-FFF2-40B4-BE49-F238E27FC236}">
                <a16:creationId xmlns:a16="http://schemas.microsoft.com/office/drawing/2014/main" id="{535CAE30-7AD6-59C9-A007-96A7CE7C4F8D}"/>
              </a:ext>
            </a:extLst>
          </p:cNvPr>
          <p:cNvSpPr>
            <a:spLocks noGrp="1"/>
          </p:cNvSpPr>
          <p:nvPr>
            <p:ph type="body" sz="quarter" idx="13"/>
          </p:nvPr>
        </p:nvSpPr>
        <p:spPr>
          <a:xfrm>
            <a:off x="385841" y="867397"/>
            <a:ext cx="7508097" cy="5334000"/>
          </a:xfrm>
        </p:spPr>
        <p:txBody>
          <a:bodyPr>
            <a:normAutofit/>
          </a:bodyPr>
          <a:lstStyle/>
          <a:p>
            <a:r>
              <a:rPr lang="en-US" sz="2000"/>
              <a:t>For Frictional contact, four types are available:</a:t>
            </a:r>
          </a:p>
          <a:p>
            <a:pPr lvl="1"/>
            <a:r>
              <a:rPr lang="en-US" sz="1800"/>
              <a:t>Eroding</a:t>
            </a:r>
          </a:p>
          <a:p>
            <a:pPr lvl="1"/>
            <a:r>
              <a:rPr lang="en-US" sz="1800"/>
              <a:t>Forming (Flexible body is formed using rigid tool bodies)</a:t>
            </a:r>
          </a:p>
          <a:p>
            <a:pPr lvl="1"/>
            <a:r>
              <a:rPr lang="en-US" sz="1800"/>
              <a:t>Interference</a:t>
            </a:r>
          </a:p>
          <a:p>
            <a:pPr lvl="1"/>
            <a:r>
              <a:rPr lang="en-US" sz="1800"/>
              <a:t>Mortar</a:t>
            </a:r>
          </a:p>
          <a:p>
            <a:r>
              <a:rPr lang="en-US" sz="2000"/>
              <a:t>Forming contacts are used in forming simulations</a:t>
            </a:r>
          </a:p>
          <a:p>
            <a:pPr lvl="1"/>
            <a:r>
              <a:rPr lang="en-US" sz="1800"/>
              <a:t>Must be used for shell adaptive mesh refinement</a:t>
            </a:r>
          </a:p>
          <a:p>
            <a:pPr lvl="1"/>
            <a:r>
              <a:rPr lang="en-US" sz="1800"/>
              <a:t>Forming contacts ignore tool shell thickness (can be used with solids too)</a:t>
            </a:r>
          </a:p>
          <a:p>
            <a:pPr lvl="1"/>
            <a:r>
              <a:rPr lang="en-US" sz="1800"/>
              <a:t>Ensure that tool surface normal points towards the workpiece (segment orientation depends on surface normal)</a:t>
            </a:r>
          </a:p>
          <a:p>
            <a:pPr lvl="1"/>
            <a:r>
              <a:rPr lang="en-US" sz="1800"/>
              <a:t>Asymmetric contact is recommended (one-way contact)</a:t>
            </a:r>
          </a:p>
          <a:p>
            <a:pPr lvl="1"/>
            <a:r>
              <a:rPr lang="en-US" sz="1800"/>
              <a:t>Viscous damping (damping ratio), 20% typical</a:t>
            </a:r>
          </a:p>
          <a:p>
            <a:pPr lvl="2"/>
            <a:r>
              <a:rPr lang="en-US" sz="1400"/>
              <a:t>Damps sliding motion between contact and target</a:t>
            </a:r>
          </a:p>
        </p:txBody>
      </p:sp>
      <p:sp>
        <p:nvSpPr>
          <p:cNvPr id="7" name="Rectangle 5">
            <a:extLst>
              <a:ext uri="{FF2B5EF4-FFF2-40B4-BE49-F238E27FC236}">
                <a16:creationId xmlns:a16="http://schemas.microsoft.com/office/drawing/2014/main" id="{BD43B497-9464-F0B1-4F83-CF114FD360D0}"/>
              </a:ext>
            </a:extLst>
          </p:cNvPr>
          <p:cNvSpPr>
            <a:spLocks noChangeAspect="1" noChangeArrowheads="1"/>
          </p:cNvSpPr>
          <p:nvPr/>
        </p:nvSpPr>
        <p:spPr bwMode="auto">
          <a:xfrm>
            <a:off x="6434089" y="4904699"/>
            <a:ext cx="3366244" cy="1715474"/>
          </a:xfrm>
          <a:prstGeom prst="rect">
            <a:avLst/>
          </a:prstGeom>
          <a:noFill/>
          <a:ln w="12700">
            <a:noFill/>
            <a:miter lim="800000"/>
            <a:headEnd/>
            <a:tailEnd/>
          </a:ln>
        </p:spPr>
        <p:txBody>
          <a:bodyPr/>
          <a:lstStyle/>
          <a:p>
            <a:endParaRPr lang="de-DE"/>
          </a:p>
        </p:txBody>
      </p:sp>
      <p:sp>
        <p:nvSpPr>
          <p:cNvPr id="8" name="Rectangle 6">
            <a:extLst>
              <a:ext uri="{FF2B5EF4-FFF2-40B4-BE49-F238E27FC236}">
                <a16:creationId xmlns:a16="http://schemas.microsoft.com/office/drawing/2014/main" id="{2C05E49F-60D2-50EA-3777-760D83354E94}"/>
              </a:ext>
            </a:extLst>
          </p:cNvPr>
          <p:cNvSpPr>
            <a:spLocks noChangeAspect="1" noChangeArrowheads="1"/>
          </p:cNvSpPr>
          <p:nvPr/>
        </p:nvSpPr>
        <p:spPr bwMode="auto">
          <a:xfrm>
            <a:off x="6438259" y="4906921"/>
            <a:ext cx="3355816" cy="1709551"/>
          </a:xfrm>
          <a:prstGeom prst="rect">
            <a:avLst/>
          </a:prstGeom>
          <a:noFill/>
          <a:ln w="9525">
            <a:noFill/>
            <a:miter lim="800000"/>
            <a:headEnd/>
            <a:tailEnd/>
          </a:ln>
        </p:spPr>
        <p:txBody>
          <a:bodyPr/>
          <a:lstStyle/>
          <a:p>
            <a:endParaRPr lang="de-DE"/>
          </a:p>
        </p:txBody>
      </p:sp>
      <p:grpSp>
        <p:nvGrpSpPr>
          <p:cNvPr id="11" name="Group 10">
            <a:extLst>
              <a:ext uri="{FF2B5EF4-FFF2-40B4-BE49-F238E27FC236}">
                <a16:creationId xmlns:a16="http://schemas.microsoft.com/office/drawing/2014/main" id="{17C13F9E-2BF0-D0D4-52C9-9E81AEB7C68C}"/>
              </a:ext>
            </a:extLst>
          </p:cNvPr>
          <p:cNvGrpSpPr/>
          <p:nvPr/>
        </p:nvGrpSpPr>
        <p:grpSpPr>
          <a:xfrm>
            <a:off x="5737619" y="5255510"/>
            <a:ext cx="2834216" cy="631825"/>
            <a:chOff x="8067155" y="4858674"/>
            <a:chExt cx="2834216" cy="631825"/>
          </a:xfrm>
        </p:grpSpPr>
        <p:grpSp>
          <p:nvGrpSpPr>
            <p:cNvPr id="12" name="Group 17">
              <a:extLst>
                <a:ext uri="{FF2B5EF4-FFF2-40B4-BE49-F238E27FC236}">
                  <a16:creationId xmlns:a16="http://schemas.microsoft.com/office/drawing/2014/main" id="{E0251649-B553-4D8B-1E4B-89384DB61268}"/>
                </a:ext>
              </a:extLst>
            </p:cNvPr>
            <p:cNvGrpSpPr>
              <a:grpSpLocks/>
            </p:cNvGrpSpPr>
            <p:nvPr/>
          </p:nvGrpSpPr>
          <p:grpSpPr bwMode="auto">
            <a:xfrm>
              <a:off x="8067155" y="4858674"/>
              <a:ext cx="2834216" cy="631825"/>
              <a:chOff x="1957" y="2390"/>
              <a:chExt cx="1339" cy="398"/>
            </a:xfrm>
          </p:grpSpPr>
          <p:sp>
            <p:nvSpPr>
              <p:cNvPr id="20" name="Rectangle 18">
                <a:extLst>
                  <a:ext uri="{FF2B5EF4-FFF2-40B4-BE49-F238E27FC236}">
                    <a16:creationId xmlns:a16="http://schemas.microsoft.com/office/drawing/2014/main" id="{AD8A24CD-ABAD-44FA-91BF-3E7496D56A22}"/>
                  </a:ext>
                </a:extLst>
              </p:cNvPr>
              <p:cNvSpPr>
                <a:spLocks noChangeArrowheads="1"/>
              </p:cNvSpPr>
              <p:nvPr/>
            </p:nvSpPr>
            <p:spPr bwMode="auto">
              <a:xfrm>
                <a:off x="1957" y="2390"/>
                <a:ext cx="1339" cy="398"/>
              </a:xfrm>
              <a:prstGeom prst="rect">
                <a:avLst/>
              </a:prstGeom>
              <a:solidFill>
                <a:srgbClr val="EAEAEA"/>
              </a:solidFill>
              <a:ln w="9525">
                <a:solidFill>
                  <a:srgbClr val="FF3300"/>
                </a:solidFill>
                <a:miter lim="800000"/>
                <a:headEnd/>
                <a:tailEnd/>
              </a:ln>
            </p:spPr>
            <p:txBody>
              <a:bodyPr/>
              <a:lstStyle/>
              <a:p>
                <a:endParaRPr lang="de-DE"/>
              </a:p>
            </p:txBody>
          </p:sp>
          <p:sp>
            <p:nvSpPr>
              <p:cNvPr id="21" name="Line 19">
                <a:extLst>
                  <a:ext uri="{FF2B5EF4-FFF2-40B4-BE49-F238E27FC236}">
                    <a16:creationId xmlns:a16="http://schemas.microsoft.com/office/drawing/2014/main" id="{49201777-3C61-D3D2-C7DD-9C6628221104}"/>
                  </a:ext>
                </a:extLst>
              </p:cNvPr>
              <p:cNvSpPr>
                <a:spLocks noChangeShapeType="1"/>
              </p:cNvSpPr>
              <p:nvPr/>
            </p:nvSpPr>
            <p:spPr bwMode="auto">
              <a:xfrm>
                <a:off x="2074" y="2562"/>
                <a:ext cx="1071" cy="1"/>
              </a:xfrm>
              <a:prstGeom prst="line">
                <a:avLst/>
              </a:prstGeom>
              <a:noFill/>
              <a:ln w="12700">
                <a:solidFill>
                  <a:srgbClr val="FF0000"/>
                </a:solidFill>
                <a:round/>
                <a:headEnd/>
                <a:tailEnd/>
              </a:ln>
            </p:spPr>
            <p:txBody>
              <a:bodyPr/>
              <a:lstStyle/>
              <a:p>
                <a:endParaRPr lang="de-DE"/>
              </a:p>
            </p:txBody>
          </p:sp>
          <p:sp>
            <p:nvSpPr>
              <p:cNvPr id="22" name="Oval 20">
                <a:extLst>
                  <a:ext uri="{FF2B5EF4-FFF2-40B4-BE49-F238E27FC236}">
                    <a16:creationId xmlns:a16="http://schemas.microsoft.com/office/drawing/2014/main" id="{8DE54FBD-1BF8-C4E0-ED92-060589358B0B}"/>
                  </a:ext>
                </a:extLst>
              </p:cNvPr>
              <p:cNvSpPr>
                <a:spLocks noChangeArrowheads="1"/>
              </p:cNvSpPr>
              <p:nvPr/>
            </p:nvSpPr>
            <p:spPr bwMode="auto">
              <a:xfrm>
                <a:off x="2797" y="2534"/>
                <a:ext cx="35" cy="47"/>
              </a:xfrm>
              <a:prstGeom prst="ellipse">
                <a:avLst/>
              </a:prstGeom>
              <a:solidFill>
                <a:srgbClr val="000000"/>
              </a:solidFill>
              <a:ln w="12700">
                <a:solidFill>
                  <a:srgbClr val="FF0000"/>
                </a:solidFill>
                <a:round/>
                <a:headEnd/>
                <a:tailEnd/>
              </a:ln>
            </p:spPr>
            <p:txBody>
              <a:bodyPr/>
              <a:lstStyle/>
              <a:p>
                <a:endParaRPr lang="de-DE"/>
              </a:p>
            </p:txBody>
          </p:sp>
          <p:sp>
            <p:nvSpPr>
              <p:cNvPr id="23" name="Oval 21">
                <a:extLst>
                  <a:ext uri="{FF2B5EF4-FFF2-40B4-BE49-F238E27FC236}">
                    <a16:creationId xmlns:a16="http://schemas.microsoft.com/office/drawing/2014/main" id="{000932D9-E587-20ED-C638-C4A4377F4851}"/>
                  </a:ext>
                </a:extLst>
              </p:cNvPr>
              <p:cNvSpPr>
                <a:spLocks noChangeArrowheads="1"/>
              </p:cNvSpPr>
              <p:nvPr/>
            </p:nvSpPr>
            <p:spPr bwMode="auto">
              <a:xfrm>
                <a:off x="2343" y="2534"/>
                <a:ext cx="35" cy="47"/>
              </a:xfrm>
              <a:prstGeom prst="ellipse">
                <a:avLst/>
              </a:prstGeom>
              <a:solidFill>
                <a:srgbClr val="000000"/>
              </a:solidFill>
              <a:ln w="12700">
                <a:solidFill>
                  <a:srgbClr val="FF0000"/>
                </a:solidFill>
                <a:round/>
                <a:headEnd/>
                <a:tailEnd/>
              </a:ln>
            </p:spPr>
            <p:txBody>
              <a:bodyPr/>
              <a:lstStyle/>
              <a:p>
                <a:endParaRPr lang="de-DE"/>
              </a:p>
            </p:txBody>
          </p:sp>
          <p:sp>
            <p:nvSpPr>
              <p:cNvPr id="24" name="Oval 22">
                <a:extLst>
                  <a:ext uri="{FF2B5EF4-FFF2-40B4-BE49-F238E27FC236}">
                    <a16:creationId xmlns:a16="http://schemas.microsoft.com/office/drawing/2014/main" id="{9FE1E5DF-94DC-46CB-0D38-16DE2E8759F7}"/>
                  </a:ext>
                </a:extLst>
              </p:cNvPr>
              <p:cNvSpPr>
                <a:spLocks noChangeArrowheads="1"/>
              </p:cNvSpPr>
              <p:nvPr/>
            </p:nvSpPr>
            <p:spPr bwMode="auto">
              <a:xfrm>
                <a:off x="2584" y="2720"/>
                <a:ext cx="35" cy="46"/>
              </a:xfrm>
              <a:prstGeom prst="ellipse">
                <a:avLst/>
              </a:prstGeom>
              <a:solidFill>
                <a:srgbClr val="000000"/>
              </a:solidFill>
              <a:ln w="12700">
                <a:solidFill>
                  <a:srgbClr val="FF0000"/>
                </a:solidFill>
                <a:round/>
                <a:headEnd/>
                <a:tailEnd/>
              </a:ln>
            </p:spPr>
            <p:txBody>
              <a:bodyPr/>
              <a:lstStyle/>
              <a:p>
                <a:endParaRPr lang="de-DE"/>
              </a:p>
            </p:txBody>
          </p:sp>
          <p:sp>
            <p:nvSpPr>
              <p:cNvPr id="25" name="Freeform 23">
                <a:extLst>
                  <a:ext uri="{FF2B5EF4-FFF2-40B4-BE49-F238E27FC236}">
                    <a16:creationId xmlns:a16="http://schemas.microsoft.com/office/drawing/2014/main" id="{93C32837-74FE-9F77-ED74-0AA05D7CD990}"/>
                  </a:ext>
                </a:extLst>
              </p:cNvPr>
              <p:cNvSpPr>
                <a:spLocks/>
              </p:cNvSpPr>
              <p:nvPr/>
            </p:nvSpPr>
            <p:spPr bwMode="auto">
              <a:xfrm>
                <a:off x="2153" y="2518"/>
                <a:ext cx="443" cy="219"/>
              </a:xfrm>
              <a:custGeom>
                <a:avLst/>
                <a:gdLst>
                  <a:gd name="T0" fmla="*/ 1 w 885"/>
                  <a:gd name="T1" fmla="*/ 1 h 438"/>
                  <a:gd name="T2" fmla="*/ 1 w 885"/>
                  <a:gd name="T3" fmla="*/ 1 h 438"/>
                  <a:gd name="T4" fmla="*/ 1 w 885"/>
                  <a:gd name="T5" fmla="*/ 1 h 438"/>
                  <a:gd name="T6" fmla="*/ 1 w 885"/>
                  <a:gd name="T7" fmla="*/ 1 h 438"/>
                  <a:gd name="T8" fmla="*/ 1 w 885"/>
                  <a:gd name="T9" fmla="*/ 1 h 438"/>
                  <a:gd name="T10" fmla="*/ 1 w 885"/>
                  <a:gd name="T11" fmla="*/ 1 h 438"/>
                  <a:gd name="T12" fmla="*/ 1 w 885"/>
                  <a:gd name="T13" fmla="*/ 1 h 438"/>
                  <a:gd name="T14" fmla="*/ 1 w 885"/>
                  <a:gd name="T15" fmla="*/ 1 h 438"/>
                  <a:gd name="T16" fmla="*/ 1 w 885"/>
                  <a:gd name="T17" fmla="*/ 1 h 438"/>
                  <a:gd name="T18" fmla="*/ 1 w 885"/>
                  <a:gd name="T19" fmla="*/ 1 h 438"/>
                  <a:gd name="T20" fmla="*/ 1 w 885"/>
                  <a:gd name="T21" fmla="*/ 1 h 438"/>
                  <a:gd name="T22" fmla="*/ 1 w 885"/>
                  <a:gd name="T23" fmla="*/ 1 h 438"/>
                  <a:gd name="T24" fmla="*/ 1 w 885"/>
                  <a:gd name="T25" fmla="*/ 1 h 438"/>
                  <a:gd name="T26" fmla="*/ 1 w 885"/>
                  <a:gd name="T27" fmla="*/ 1 h 438"/>
                  <a:gd name="T28" fmla="*/ 1 w 885"/>
                  <a:gd name="T29" fmla="*/ 1 h 438"/>
                  <a:gd name="T30" fmla="*/ 1 w 885"/>
                  <a:gd name="T31" fmla="*/ 1 h 438"/>
                  <a:gd name="T32" fmla="*/ 1 w 885"/>
                  <a:gd name="T33" fmla="*/ 1 h 438"/>
                  <a:gd name="T34" fmla="*/ 1 w 885"/>
                  <a:gd name="T35" fmla="*/ 1 h 438"/>
                  <a:gd name="T36" fmla="*/ 1 w 885"/>
                  <a:gd name="T37" fmla="*/ 1 h 438"/>
                  <a:gd name="T38" fmla="*/ 1 w 885"/>
                  <a:gd name="T39" fmla="*/ 1 h 438"/>
                  <a:gd name="T40" fmla="*/ 0 w 885"/>
                  <a:gd name="T41" fmla="*/ 0 h 4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85"/>
                  <a:gd name="T64" fmla="*/ 0 h 438"/>
                  <a:gd name="T65" fmla="*/ 885 w 885"/>
                  <a:gd name="T66" fmla="*/ 438 h 4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85" h="438">
                    <a:moveTo>
                      <a:pt x="885" y="438"/>
                    </a:moveTo>
                    <a:lnTo>
                      <a:pt x="795" y="436"/>
                    </a:lnTo>
                    <a:lnTo>
                      <a:pt x="706" y="428"/>
                    </a:lnTo>
                    <a:lnTo>
                      <a:pt x="622" y="419"/>
                    </a:lnTo>
                    <a:lnTo>
                      <a:pt x="539" y="403"/>
                    </a:lnTo>
                    <a:lnTo>
                      <a:pt x="463" y="386"/>
                    </a:lnTo>
                    <a:lnTo>
                      <a:pt x="390" y="363"/>
                    </a:lnTo>
                    <a:lnTo>
                      <a:pt x="322" y="338"/>
                    </a:lnTo>
                    <a:lnTo>
                      <a:pt x="259" y="309"/>
                    </a:lnTo>
                    <a:lnTo>
                      <a:pt x="202" y="279"/>
                    </a:lnTo>
                    <a:lnTo>
                      <a:pt x="152" y="246"/>
                    </a:lnTo>
                    <a:lnTo>
                      <a:pt x="107" y="210"/>
                    </a:lnTo>
                    <a:lnTo>
                      <a:pt x="69" y="171"/>
                    </a:lnTo>
                    <a:lnTo>
                      <a:pt x="54" y="150"/>
                    </a:lnTo>
                    <a:lnTo>
                      <a:pt x="40" y="131"/>
                    </a:lnTo>
                    <a:lnTo>
                      <a:pt x="29" y="110"/>
                    </a:lnTo>
                    <a:lnTo>
                      <a:pt x="17" y="89"/>
                    </a:lnTo>
                    <a:lnTo>
                      <a:pt x="10" y="68"/>
                    </a:lnTo>
                    <a:lnTo>
                      <a:pt x="4" y="44"/>
                    </a:lnTo>
                    <a:lnTo>
                      <a:pt x="2" y="23"/>
                    </a:lnTo>
                    <a:lnTo>
                      <a:pt x="0" y="0"/>
                    </a:lnTo>
                  </a:path>
                </a:pathLst>
              </a:custGeom>
              <a:noFill/>
              <a:ln w="12700">
                <a:solidFill>
                  <a:srgbClr val="FF0000"/>
                </a:solidFill>
                <a:prstDash val="solid"/>
                <a:round/>
                <a:headEnd/>
                <a:tailEnd/>
              </a:ln>
            </p:spPr>
            <p:txBody>
              <a:bodyPr/>
              <a:lstStyle/>
              <a:p>
                <a:endParaRPr lang="de-DE"/>
              </a:p>
            </p:txBody>
          </p:sp>
          <p:sp>
            <p:nvSpPr>
              <p:cNvPr id="26" name="Freeform 24">
                <a:extLst>
                  <a:ext uri="{FF2B5EF4-FFF2-40B4-BE49-F238E27FC236}">
                    <a16:creationId xmlns:a16="http://schemas.microsoft.com/office/drawing/2014/main" id="{5DD8228F-50FC-6688-3FDF-F5A3994BAEA8}"/>
                  </a:ext>
                </a:extLst>
              </p:cNvPr>
              <p:cNvSpPr>
                <a:spLocks/>
              </p:cNvSpPr>
              <p:nvPr/>
            </p:nvSpPr>
            <p:spPr bwMode="auto">
              <a:xfrm>
                <a:off x="2600" y="2529"/>
                <a:ext cx="427" cy="213"/>
              </a:xfrm>
              <a:custGeom>
                <a:avLst/>
                <a:gdLst>
                  <a:gd name="T0" fmla="*/ 0 w 852"/>
                  <a:gd name="T1" fmla="*/ 1 h 426"/>
                  <a:gd name="T2" fmla="*/ 1 w 852"/>
                  <a:gd name="T3" fmla="*/ 1 h 426"/>
                  <a:gd name="T4" fmla="*/ 1 w 852"/>
                  <a:gd name="T5" fmla="*/ 1 h 426"/>
                  <a:gd name="T6" fmla="*/ 1 w 852"/>
                  <a:gd name="T7" fmla="*/ 1 h 426"/>
                  <a:gd name="T8" fmla="*/ 1 w 852"/>
                  <a:gd name="T9" fmla="*/ 1 h 426"/>
                  <a:gd name="T10" fmla="*/ 1 w 852"/>
                  <a:gd name="T11" fmla="*/ 1 h 426"/>
                  <a:gd name="T12" fmla="*/ 1 w 852"/>
                  <a:gd name="T13" fmla="*/ 1 h 426"/>
                  <a:gd name="T14" fmla="*/ 1 w 852"/>
                  <a:gd name="T15" fmla="*/ 1 h 426"/>
                  <a:gd name="T16" fmla="*/ 1 w 852"/>
                  <a:gd name="T17" fmla="*/ 1 h 426"/>
                  <a:gd name="T18" fmla="*/ 1 w 852"/>
                  <a:gd name="T19" fmla="*/ 1 h 426"/>
                  <a:gd name="T20" fmla="*/ 1 w 852"/>
                  <a:gd name="T21" fmla="*/ 1 h 426"/>
                  <a:gd name="T22" fmla="*/ 1 w 852"/>
                  <a:gd name="T23" fmla="*/ 1 h 426"/>
                  <a:gd name="T24" fmla="*/ 1 w 852"/>
                  <a:gd name="T25" fmla="*/ 1 h 426"/>
                  <a:gd name="T26" fmla="*/ 1 w 852"/>
                  <a:gd name="T27" fmla="*/ 1 h 426"/>
                  <a:gd name="T28" fmla="*/ 1 w 852"/>
                  <a:gd name="T29" fmla="*/ 1 h 426"/>
                  <a:gd name="T30" fmla="*/ 1 w 852"/>
                  <a:gd name="T31" fmla="*/ 1 h 426"/>
                  <a:gd name="T32" fmla="*/ 1 w 852"/>
                  <a:gd name="T33" fmla="*/ 1 h 426"/>
                  <a:gd name="T34" fmla="*/ 1 w 852"/>
                  <a:gd name="T35" fmla="*/ 1 h 426"/>
                  <a:gd name="T36" fmla="*/ 1 w 852"/>
                  <a:gd name="T37" fmla="*/ 1 h 426"/>
                  <a:gd name="T38" fmla="*/ 1 w 852"/>
                  <a:gd name="T39" fmla="*/ 0 h 4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52"/>
                  <a:gd name="T61" fmla="*/ 0 h 426"/>
                  <a:gd name="T62" fmla="*/ 852 w 852"/>
                  <a:gd name="T63" fmla="*/ 426 h 4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52" h="426">
                    <a:moveTo>
                      <a:pt x="0" y="426"/>
                    </a:moveTo>
                    <a:lnTo>
                      <a:pt x="86" y="425"/>
                    </a:lnTo>
                    <a:lnTo>
                      <a:pt x="171" y="419"/>
                    </a:lnTo>
                    <a:lnTo>
                      <a:pt x="253" y="407"/>
                    </a:lnTo>
                    <a:lnTo>
                      <a:pt x="332" y="394"/>
                    </a:lnTo>
                    <a:lnTo>
                      <a:pt x="407" y="375"/>
                    </a:lnTo>
                    <a:lnTo>
                      <a:pt x="476" y="354"/>
                    </a:lnTo>
                    <a:lnTo>
                      <a:pt x="541" y="329"/>
                    </a:lnTo>
                    <a:lnTo>
                      <a:pt x="603" y="302"/>
                    </a:lnTo>
                    <a:lnTo>
                      <a:pt x="658" y="271"/>
                    </a:lnTo>
                    <a:lnTo>
                      <a:pt x="706" y="238"/>
                    </a:lnTo>
                    <a:lnTo>
                      <a:pt x="748" y="204"/>
                    </a:lnTo>
                    <a:lnTo>
                      <a:pt x="785" y="167"/>
                    </a:lnTo>
                    <a:lnTo>
                      <a:pt x="814" y="127"/>
                    </a:lnTo>
                    <a:lnTo>
                      <a:pt x="825" y="108"/>
                    </a:lnTo>
                    <a:lnTo>
                      <a:pt x="835" y="87"/>
                    </a:lnTo>
                    <a:lnTo>
                      <a:pt x="843" y="66"/>
                    </a:lnTo>
                    <a:lnTo>
                      <a:pt x="848" y="45"/>
                    </a:lnTo>
                    <a:lnTo>
                      <a:pt x="850" y="22"/>
                    </a:lnTo>
                    <a:lnTo>
                      <a:pt x="852" y="0"/>
                    </a:lnTo>
                  </a:path>
                </a:pathLst>
              </a:custGeom>
              <a:noFill/>
              <a:ln w="12700">
                <a:solidFill>
                  <a:srgbClr val="FF0000"/>
                </a:solidFill>
                <a:prstDash val="solid"/>
                <a:round/>
                <a:headEnd/>
                <a:tailEnd/>
              </a:ln>
            </p:spPr>
            <p:txBody>
              <a:bodyPr/>
              <a:lstStyle/>
              <a:p>
                <a:endParaRPr lang="de-DE"/>
              </a:p>
            </p:txBody>
          </p:sp>
          <p:sp>
            <p:nvSpPr>
              <p:cNvPr id="27" name="Line 25">
                <a:extLst>
                  <a:ext uri="{FF2B5EF4-FFF2-40B4-BE49-F238E27FC236}">
                    <a16:creationId xmlns:a16="http://schemas.microsoft.com/office/drawing/2014/main" id="{FFD01ED4-56FB-304C-0FE6-270695C5623E}"/>
                  </a:ext>
                </a:extLst>
              </p:cNvPr>
              <p:cNvSpPr>
                <a:spLocks noChangeShapeType="1"/>
              </p:cNvSpPr>
              <p:nvPr/>
            </p:nvSpPr>
            <p:spPr bwMode="auto">
              <a:xfrm>
                <a:off x="2595" y="2562"/>
                <a:ext cx="1" cy="41"/>
              </a:xfrm>
              <a:prstGeom prst="line">
                <a:avLst/>
              </a:prstGeom>
              <a:noFill/>
              <a:ln w="12700">
                <a:solidFill>
                  <a:srgbClr val="FF0000"/>
                </a:solidFill>
                <a:round/>
                <a:headEnd/>
                <a:tailEnd/>
              </a:ln>
            </p:spPr>
            <p:txBody>
              <a:bodyPr/>
              <a:lstStyle/>
              <a:p>
                <a:endParaRPr lang="de-DE"/>
              </a:p>
            </p:txBody>
          </p:sp>
          <p:sp>
            <p:nvSpPr>
              <p:cNvPr id="28" name="Line 26">
                <a:extLst>
                  <a:ext uri="{FF2B5EF4-FFF2-40B4-BE49-F238E27FC236}">
                    <a16:creationId xmlns:a16="http://schemas.microsoft.com/office/drawing/2014/main" id="{64FA4B79-63C3-5FC8-C20F-48175EDAFFE2}"/>
                  </a:ext>
                </a:extLst>
              </p:cNvPr>
              <p:cNvSpPr>
                <a:spLocks noChangeShapeType="1"/>
              </p:cNvSpPr>
              <p:nvPr/>
            </p:nvSpPr>
            <p:spPr bwMode="auto">
              <a:xfrm>
                <a:off x="2595" y="2602"/>
                <a:ext cx="46" cy="1"/>
              </a:xfrm>
              <a:prstGeom prst="line">
                <a:avLst/>
              </a:prstGeom>
              <a:noFill/>
              <a:ln w="12700">
                <a:solidFill>
                  <a:srgbClr val="FF0000"/>
                </a:solidFill>
                <a:round/>
                <a:headEnd/>
                <a:tailEnd/>
              </a:ln>
            </p:spPr>
            <p:txBody>
              <a:bodyPr/>
              <a:lstStyle/>
              <a:p>
                <a:endParaRPr lang="de-DE"/>
              </a:p>
            </p:txBody>
          </p:sp>
          <p:sp>
            <p:nvSpPr>
              <p:cNvPr id="29" name="Line 27">
                <a:extLst>
                  <a:ext uri="{FF2B5EF4-FFF2-40B4-BE49-F238E27FC236}">
                    <a16:creationId xmlns:a16="http://schemas.microsoft.com/office/drawing/2014/main" id="{2D605B89-EBF3-D163-513C-ADD7E7CB691D}"/>
                  </a:ext>
                </a:extLst>
              </p:cNvPr>
              <p:cNvSpPr>
                <a:spLocks noChangeShapeType="1"/>
              </p:cNvSpPr>
              <p:nvPr/>
            </p:nvSpPr>
            <p:spPr bwMode="auto">
              <a:xfrm flipH="1">
                <a:off x="2584" y="2602"/>
                <a:ext cx="51" cy="45"/>
              </a:xfrm>
              <a:prstGeom prst="line">
                <a:avLst/>
              </a:prstGeom>
              <a:noFill/>
              <a:ln w="12700">
                <a:solidFill>
                  <a:srgbClr val="FF0000"/>
                </a:solidFill>
                <a:round/>
                <a:headEnd/>
                <a:tailEnd/>
              </a:ln>
            </p:spPr>
            <p:txBody>
              <a:bodyPr/>
              <a:lstStyle/>
              <a:p>
                <a:endParaRPr lang="de-DE"/>
              </a:p>
            </p:txBody>
          </p:sp>
          <p:sp>
            <p:nvSpPr>
              <p:cNvPr id="30" name="Line 28">
                <a:extLst>
                  <a:ext uri="{FF2B5EF4-FFF2-40B4-BE49-F238E27FC236}">
                    <a16:creationId xmlns:a16="http://schemas.microsoft.com/office/drawing/2014/main" id="{DAA9C014-E841-E261-E791-ABF41041FF88}"/>
                  </a:ext>
                </a:extLst>
              </p:cNvPr>
              <p:cNvSpPr>
                <a:spLocks noChangeShapeType="1"/>
              </p:cNvSpPr>
              <p:nvPr/>
            </p:nvSpPr>
            <p:spPr bwMode="auto">
              <a:xfrm>
                <a:off x="2584" y="2647"/>
                <a:ext cx="45" cy="23"/>
              </a:xfrm>
              <a:prstGeom prst="line">
                <a:avLst/>
              </a:prstGeom>
              <a:noFill/>
              <a:ln w="12700">
                <a:solidFill>
                  <a:srgbClr val="FF0000"/>
                </a:solidFill>
                <a:round/>
                <a:headEnd/>
                <a:tailEnd/>
              </a:ln>
            </p:spPr>
            <p:txBody>
              <a:bodyPr/>
              <a:lstStyle/>
              <a:p>
                <a:endParaRPr lang="de-DE"/>
              </a:p>
            </p:txBody>
          </p:sp>
          <p:sp>
            <p:nvSpPr>
              <p:cNvPr id="31" name="Line 29">
                <a:extLst>
                  <a:ext uri="{FF2B5EF4-FFF2-40B4-BE49-F238E27FC236}">
                    <a16:creationId xmlns:a16="http://schemas.microsoft.com/office/drawing/2014/main" id="{FBFAF4B4-94AA-9E20-AFEA-459B41AA5E21}"/>
                  </a:ext>
                </a:extLst>
              </p:cNvPr>
              <p:cNvSpPr>
                <a:spLocks noChangeShapeType="1"/>
              </p:cNvSpPr>
              <p:nvPr/>
            </p:nvSpPr>
            <p:spPr bwMode="auto">
              <a:xfrm flipH="1">
                <a:off x="2584" y="2669"/>
                <a:ext cx="45" cy="51"/>
              </a:xfrm>
              <a:prstGeom prst="line">
                <a:avLst/>
              </a:prstGeom>
              <a:noFill/>
              <a:ln w="12700">
                <a:solidFill>
                  <a:srgbClr val="FF0000"/>
                </a:solidFill>
                <a:round/>
                <a:headEnd/>
                <a:tailEnd/>
              </a:ln>
            </p:spPr>
            <p:txBody>
              <a:bodyPr/>
              <a:lstStyle/>
              <a:p>
                <a:endParaRPr lang="de-DE"/>
              </a:p>
            </p:txBody>
          </p:sp>
          <p:sp>
            <p:nvSpPr>
              <p:cNvPr id="32" name="Line 30">
                <a:extLst>
                  <a:ext uri="{FF2B5EF4-FFF2-40B4-BE49-F238E27FC236}">
                    <a16:creationId xmlns:a16="http://schemas.microsoft.com/office/drawing/2014/main" id="{26A5522C-DF97-A69D-39F9-B22C909D065B}"/>
                  </a:ext>
                </a:extLst>
              </p:cNvPr>
              <p:cNvSpPr>
                <a:spLocks noChangeShapeType="1"/>
              </p:cNvSpPr>
              <p:nvPr/>
            </p:nvSpPr>
            <p:spPr bwMode="auto">
              <a:xfrm>
                <a:off x="2595" y="2708"/>
                <a:ext cx="1" cy="29"/>
              </a:xfrm>
              <a:prstGeom prst="line">
                <a:avLst/>
              </a:prstGeom>
              <a:noFill/>
              <a:ln w="12700">
                <a:solidFill>
                  <a:srgbClr val="FF0000"/>
                </a:solidFill>
                <a:round/>
                <a:headEnd/>
                <a:tailEnd/>
              </a:ln>
            </p:spPr>
            <p:txBody>
              <a:bodyPr/>
              <a:lstStyle/>
              <a:p>
                <a:endParaRPr lang="de-DE"/>
              </a:p>
            </p:txBody>
          </p:sp>
          <p:sp>
            <p:nvSpPr>
              <p:cNvPr id="33" name="Rectangle 31">
                <a:extLst>
                  <a:ext uri="{FF2B5EF4-FFF2-40B4-BE49-F238E27FC236}">
                    <a16:creationId xmlns:a16="http://schemas.microsoft.com/office/drawing/2014/main" id="{F4AAC3A2-CC76-2764-33FC-7FBBFBC2AE93}"/>
                  </a:ext>
                </a:extLst>
              </p:cNvPr>
              <p:cNvSpPr>
                <a:spLocks noChangeArrowheads="1"/>
              </p:cNvSpPr>
              <p:nvPr/>
            </p:nvSpPr>
            <p:spPr bwMode="auto">
              <a:xfrm>
                <a:off x="2640" y="2579"/>
                <a:ext cx="158" cy="147"/>
              </a:xfrm>
              <a:prstGeom prst="rect">
                <a:avLst/>
              </a:prstGeom>
              <a:noFill/>
              <a:ln w="9525">
                <a:noFill/>
                <a:miter lim="800000"/>
                <a:headEnd/>
                <a:tailEnd/>
              </a:ln>
            </p:spPr>
            <p:txBody>
              <a:bodyPr/>
              <a:lstStyle/>
              <a:p>
                <a:endParaRPr lang="de-DE"/>
              </a:p>
            </p:txBody>
          </p:sp>
          <p:sp>
            <p:nvSpPr>
              <p:cNvPr id="34" name="Rectangle 32">
                <a:extLst>
                  <a:ext uri="{FF2B5EF4-FFF2-40B4-BE49-F238E27FC236}">
                    <a16:creationId xmlns:a16="http://schemas.microsoft.com/office/drawing/2014/main" id="{9280575A-D9E1-62F6-0677-7F1C3D5F829A}"/>
                  </a:ext>
                </a:extLst>
              </p:cNvPr>
              <p:cNvSpPr>
                <a:spLocks noChangeArrowheads="1"/>
              </p:cNvSpPr>
              <p:nvPr/>
            </p:nvSpPr>
            <p:spPr bwMode="auto">
              <a:xfrm>
                <a:off x="2648" y="2592"/>
                <a:ext cx="39" cy="136"/>
              </a:xfrm>
              <a:prstGeom prst="rect">
                <a:avLst/>
              </a:prstGeom>
              <a:noFill/>
              <a:ln w="9525">
                <a:noFill/>
                <a:miter lim="800000"/>
                <a:headEnd/>
                <a:tailEnd/>
              </a:ln>
            </p:spPr>
            <p:txBody>
              <a:bodyPr wrap="none" lIns="0" tIns="0" rIns="0" bIns="0">
                <a:spAutoFit/>
              </a:bodyPr>
              <a:lstStyle/>
              <a:p>
                <a:pPr>
                  <a:buFontTx/>
                  <a:buNone/>
                </a:pPr>
                <a:r>
                  <a:rPr lang="en-US" sz="1400"/>
                  <a:t>k</a:t>
                </a:r>
                <a:endParaRPr lang="en-US" sz="2400"/>
              </a:p>
            </p:txBody>
          </p:sp>
          <p:sp>
            <p:nvSpPr>
              <p:cNvPr id="35" name="Oval 33">
                <a:extLst>
                  <a:ext uri="{FF2B5EF4-FFF2-40B4-BE49-F238E27FC236}">
                    <a16:creationId xmlns:a16="http://schemas.microsoft.com/office/drawing/2014/main" id="{2FEBAA60-9406-177A-5ABE-F65A669EFBB8}"/>
                  </a:ext>
                </a:extLst>
              </p:cNvPr>
              <p:cNvSpPr>
                <a:spLocks noChangeArrowheads="1"/>
              </p:cNvSpPr>
              <p:nvPr/>
            </p:nvSpPr>
            <p:spPr bwMode="auto">
              <a:xfrm>
                <a:off x="2041" y="2534"/>
                <a:ext cx="34" cy="47"/>
              </a:xfrm>
              <a:prstGeom prst="ellipse">
                <a:avLst/>
              </a:prstGeom>
              <a:solidFill>
                <a:srgbClr val="000000"/>
              </a:solidFill>
              <a:ln w="12700">
                <a:solidFill>
                  <a:srgbClr val="FF0000"/>
                </a:solidFill>
                <a:round/>
                <a:headEnd/>
                <a:tailEnd/>
              </a:ln>
            </p:spPr>
            <p:txBody>
              <a:bodyPr/>
              <a:lstStyle/>
              <a:p>
                <a:endParaRPr lang="de-DE"/>
              </a:p>
            </p:txBody>
          </p:sp>
          <p:sp>
            <p:nvSpPr>
              <p:cNvPr id="36" name="Oval 34">
                <a:extLst>
                  <a:ext uri="{FF2B5EF4-FFF2-40B4-BE49-F238E27FC236}">
                    <a16:creationId xmlns:a16="http://schemas.microsoft.com/office/drawing/2014/main" id="{FEEBE06B-E146-CE6F-9673-9A1BC8936DC3}"/>
                  </a:ext>
                </a:extLst>
              </p:cNvPr>
              <p:cNvSpPr>
                <a:spLocks noChangeArrowheads="1"/>
              </p:cNvSpPr>
              <p:nvPr/>
            </p:nvSpPr>
            <p:spPr bwMode="auto">
              <a:xfrm>
                <a:off x="3110" y="2546"/>
                <a:ext cx="37" cy="42"/>
              </a:xfrm>
              <a:prstGeom prst="ellipse">
                <a:avLst/>
              </a:prstGeom>
              <a:solidFill>
                <a:srgbClr val="000000"/>
              </a:solidFill>
              <a:ln w="12700">
                <a:solidFill>
                  <a:srgbClr val="FF0000"/>
                </a:solidFill>
                <a:round/>
                <a:headEnd/>
                <a:tailEnd/>
              </a:ln>
            </p:spPr>
            <p:txBody>
              <a:bodyPr/>
              <a:lstStyle/>
              <a:p>
                <a:endParaRPr lang="de-DE"/>
              </a:p>
            </p:txBody>
          </p:sp>
        </p:grpSp>
        <p:cxnSp>
          <p:nvCxnSpPr>
            <p:cNvPr id="13" name="Gerade Verbindung 33">
              <a:extLst>
                <a:ext uri="{FF2B5EF4-FFF2-40B4-BE49-F238E27FC236}">
                  <a16:creationId xmlns:a16="http://schemas.microsoft.com/office/drawing/2014/main" id="{5D9E38AC-B583-6BEC-3504-9BD87A04ACDF}"/>
                </a:ext>
              </a:extLst>
            </p:cNvPr>
            <p:cNvCxnSpPr/>
            <p:nvPr/>
          </p:nvCxnSpPr>
          <p:spPr>
            <a:xfrm>
              <a:off x="9219283" y="5130458"/>
              <a:ext cx="0" cy="72008"/>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4" name="Gerade Verbindung 36">
              <a:extLst>
                <a:ext uri="{FF2B5EF4-FFF2-40B4-BE49-F238E27FC236}">
                  <a16:creationId xmlns:a16="http://schemas.microsoft.com/office/drawing/2014/main" id="{378E30AC-ADA4-865C-4FDE-58BF92EC46F2}"/>
                </a:ext>
              </a:extLst>
            </p:cNvPr>
            <p:cNvCxnSpPr/>
            <p:nvPr/>
          </p:nvCxnSpPr>
          <p:spPr>
            <a:xfrm>
              <a:off x="9219283" y="5202466"/>
              <a:ext cx="96011"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5" name="Gerade Verbindung 38">
              <a:extLst>
                <a:ext uri="{FF2B5EF4-FFF2-40B4-BE49-F238E27FC236}">
                  <a16:creationId xmlns:a16="http://schemas.microsoft.com/office/drawing/2014/main" id="{582A80E2-69FE-5FF1-7CC9-DED1E4EF48E3}"/>
                </a:ext>
              </a:extLst>
            </p:cNvPr>
            <p:cNvCxnSpPr/>
            <p:nvPr/>
          </p:nvCxnSpPr>
          <p:spPr>
            <a:xfrm flipH="1">
              <a:off x="9123272" y="5202466"/>
              <a:ext cx="96011"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6" name="Gerade Verbindung 40">
              <a:extLst>
                <a:ext uri="{FF2B5EF4-FFF2-40B4-BE49-F238E27FC236}">
                  <a16:creationId xmlns:a16="http://schemas.microsoft.com/office/drawing/2014/main" id="{A16BAD0E-EE12-51CC-81C4-50FED5F0ED70}"/>
                </a:ext>
              </a:extLst>
            </p:cNvPr>
            <p:cNvCxnSpPr/>
            <p:nvPr/>
          </p:nvCxnSpPr>
          <p:spPr>
            <a:xfrm>
              <a:off x="9123272" y="5202466"/>
              <a:ext cx="0" cy="72008"/>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7" name="Gerade Verbindung 42">
              <a:extLst>
                <a:ext uri="{FF2B5EF4-FFF2-40B4-BE49-F238E27FC236}">
                  <a16:creationId xmlns:a16="http://schemas.microsoft.com/office/drawing/2014/main" id="{E07B48A5-AF03-47AB-46AD-7A44E0A143B3}"/>
                </a:ext>
              </a:extLst>
            </p:cNvPr>
            <p:cNvCxnSpPr/>
            <p:nvPr/>
          </p:nvCxnSpPr>
          <p:spPr>
            <a:xfrm>
              <a:off x="9315294" y="5202466"/>
              <a:ext cx="0" cy="72008"/>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8" name="Gerade Verbindung 44">
              <a:extLst>
                <a:ext uri="{FF2B5EF4-FFF2-40B4-BE49-F238E27FC236}">
                  <a16:creationId xmlns:a16="http://schemas.microsoft.com/office/drawing/2014/main" id="{A279001C-0EB4-EDC6-9051-881903FFC1BA}"/>
                </a:ext>
              </a:extLst>
            </p:cNvPr>
            <p:cNvCxnSpPr/>
            <p:nvPr/>
          </p:nvCxnSpPr>
          <p:spPr>
            <a:xfrm>
              <a:off x="9219283" y="5247804"/>
              <a:ext cx="0" cy="144016"/>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sp>
          <p:nvSpPr>
            <p:cNvPr id="19" name="Rectangle 32">
              <a:extLst>
                <a:ext uri="{FF2B5EF4-FFF2-40B4-BE49-F238E27FC236}">
                  <a16:creationId xmlns:a16="http://schemas.microsoft.com/office/drawing/2014/main" id="{A1BCD585-B909-46B6-34E6-92A58DFD9938}"/>
                </a:ext>
              </a:extLst>
            </p:cNvPr>
            <p:cNvSpPr>
              <a:spLocks noChangeArrowheads="1"/>
            </p:cNvSpPr>
            <p:nvPr/>
          </p:nvSpPr>
          <p:spPr bwMode="auto">
            <a:xfrm>
              <a:off x="9048091" y="5161730"/>
              <a:ext cx="127040" cy="215444"/>
            </a:xfrm>
            <a:prstGeom prst="rect">
              <a:avLst/>
            </a:prstGeom>
            <a:noFill/>
            <a:ln w="9525">
              <a:noFill/>
              <a:miter lim="800000"/>
              <a:headEnd/>
              <a:tailEnd/>
            </a:ln>
          </p:spPr>
          <p:txBody>
            <a:bodyPr wrap="square" lIns="0" tIns="0" rIns="0" bIns="0">
              <a:spAutoFit/>
            </a:bodyPr>
            <a:lstStyle/>
            <a:p>
              <a:pPr>
                <a:buFontTx/>
                <a:buNone/>
              </a:pPr>
              <a:r>
                <a:rPr lang="en-US" sz="1400"/>
                <a:t>c</a:t>
              </a:r>
              <a:endParaRPr lang="en-US" sz="2400"/>
            </a:p>
          </p:txBody>
        </p:sp>
      </p:grpSp>
      <p:pic>
        <p:nvPicPr>
          <p:cNvPr id="37" name="Picture 36">
            <a:extLst>
              <a:ext uri="{FF2B5EF4-FFF2-40B4-BE49-F238E27FC236}">
                <a16:creationId xmlns:a16="http://schemas.microsoft.com/office/drawing/2014/main" id="{8DFEC8C3-255B-DDCE-DA42-641E244EA7D3}"/>
              </a:ext>
            </a:extLst>
          </p:cNvPr>
          <p:cNvPicPr>
            <a:picLocks noChangeAspect="1"/>
          </p:cNvPicPr>
          <p:nvPr/>
        </p:nvPicPr>
        <p:blipFill>
          <a:blip r:embed="rId4"/>
          <a:stretch>
            <a:fillRect/>
          </a:stretch>
        </p:blipFill>
        <p:spPr>
          <a:xfrm>
            <a:off x="8939582" y="4100562"/>
            <a:ext cx="2216544" cy="1605316"/>
          </a:xfrm>
          <a:prstGeom prst="rect">
            <a:avLst/>
          </a:prstGeom>
        </p:spPr>
      </p:pic>
    </p:spTree>
    <p:extLst>
      <p:ext uri="{BB962C8B-B14F-4D97-AF65-F5344CB8AC3E}">
        <p14:creationId xmlns:p14="http://schemas.microsoft.com/office/powerpoint/2010/main" val="794977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6A6AB7-FC06-00D8-CD75-E15D470DC570}"/>
              </a:ext>
            </a:extLst>
          </p:cNvPr>
          <p:cNvSpPr>
            <a:spLocks noGrp="1"/>
          </p:cNvSpPr>
          <p:nvPr>
            <p:ph type="sldNum" sz="quarter" idx="11"/>
          </p:nvPr>
        </p:nvSpPr>
        <p:spPr/>
        <p:txBody>
          <a:bodyPr/>
          <a:lstStyle/>
          <a:p>
            <a:fld id="{F0D23093-2AB0-F74C-B865-1A12A15B650E}" type="slidenum">
              <a:rPr lang="en-US" smtClean="0"/>
              <a:pPr/>
              <a:t>29</a:t>
            </a:fld>
            <a:endParaRPr lang="en-US"/>
          </a:p>
        </p:txBody>
      </p:sp>
      <p:sp>
        <p:nvSpPr>
          <p:cNvPr id="5" name="Titel 1">
            <a:extLst>
              <a:ext uri="{FF2B5EF4-FFF2-40B4-BE49-F238E27FC236}">
                <a16:creationId xmlns:a16="http://schemas.microsoft.com/office/drawing/2014/main" id="{414FFEE7-7733-F3AD-C30E-F683B83A8580}"/>
              </a:ext>
            </a:extLst>
          </p:cNvPr>
          <p:cNvSpPr>
            <a:spLocks noGrp="1"/>
          </p:cNvSpPr>
          <p:nvPr>
            <p:ph type="title"/>
          </p:nvPr>
        </p:nvSpPr>
        <p:spPr>
          <a:xfrm>
            <a:off x="353210" y="79025"/>
            <a:ext cx="10972799" cy="845837"/>
          </a:xfrm>
        </p:spPr>
        <p:txBody>
          <a:bodyPr/>
          <a:lstStyle/>
          <a:p>
            <a:r>
              <a:rPr lang="en-US"/>
              <a:t>Contact Properties (Frictional Contact)</a:t>
            </a:r>
          </a:p>
        </p:txBody>
      </p:sp>
      <p:sp>
        <p:nvSpPr>
          <p:cNvPr id="6" name="Inhaltsplatzhalter 4">
            <a:extLst>
              <a:ext uri="{FF2B5EF4-FFF2-40B4-BE49-F238E27FC236}">
                <a16:creationId xmlns:a16="http://schemas.microsoft.com/office/drawing/2014/main" id="{6C66D965-92CC-0725-9708-B5DC65B6D7FF}"/>
              </a:ext>
            </a:extLst>
          </p:cNvPr>
          <p:cNvSpPr>
            <a:spLocks noGrp="1"/>
          </p:cNvSpPr>
          <p:nvPr>
            <p:ph type="body" sz="quarter" idx="13"/>
          </p:nvPr>
        </p:nvSpPr>
        <p:spPr>
          <a:xfrm>
            <a:off x="353210" y="801870"/>
            <a:ext cx="7281851" cy="5334000"/>
          </a:xfrm>
        </p:spPr>
        <p:txBody>
          <a:bodyPr>
            <a:normAutofit fontScale="92500" lnSpcReduction="10000"/>
          </a:bodyPr>
          <a:lstStyle/>
          <a:p>
            <a:pPr>
              <a:lnSpc>
                <a:spcPct val="150000"/>
              </a:lnSpc>
            </a:pPr>
            <a:r>
              <a:rPr lang="en-US" sz="2000" dirty="0"/>
              <a:t>Interference contacts are used in press-fit simulations that are initially pre-stressed</a:t>
            </a:r>
          </a:p>
          <a:p>
            <a:pPr lvl="1">
              <a:lnSpc>
                <a:spcPct val="150000"/>
              </a:lnSpc>
            </a:pPr>
            <a:r>
              <a:rPr lang="en-US" sz="1800" i="1" dirty="0"/>
              <a:t>Without interference contacts, LS-DYNA performs nodal interference checks at the start of the simulation to move the nodes and eliminate the interference (stress-free)</a:t>
            </a:r>
          </a:p>
          <a:p>
            <a:pPr lvl="1">
              <a:lnSpc>
                <a:spcPct val="150000"/>
              </a:lnSpc>
            </a:pPr>
            <a:r>
              <a:rPr lang="en-US" sz="1800" dirty="0"/>
              <a:t>With interference contacts, contact forces develop to remove the interferences; pre-stresses the part</a:t>
            </a:r>
          </a:p>
          <a:p>
            <a:pPr lvl="1">
              <a:lnSpc>
                <a:spcPct val="150000"/>
              </a:lnSpc>
            </a:pPr>
            <a:r>
              <a:rPr lang="en-US" sz="1800" dirty="0"/>
              <a:t>Can be used during dynamic relaxation</a:t>
            </a:r>
          </a:p>
          <a:p>
            <a:pPr lvl="2">
              <a:lnSpc>
                <a:spcPct val="150000"/>
              </a:lnSpc>
            </a:pPr>
            <a:r>
              <a:rPr lang="en-US" sz="1400" dirty="0"/>
              <a:t>Dynamic relaxation is when stresses and deformation are initialized to model a preload (gravity, bolt pretension, etc.)</a:t>
            </a:r>
          </a:p>
          <a:p>
            <a:pPr lvl="2">
              <a:lnSpc>
                <a:spcPct val="150000"/>
              </a:lnSpc>
            </a:pPr>
            <a:r>
              <a:rPr lang="en-US" sz="1400" dirty="0"/>
              <a:t>Stiffness Scale Factor – penalty stiffness scaled gradually until it reaches full value (factor =1)</a:t>
            </a:r>
          </a:p>
          <a:p>
            <a:pPr lvl="2">
              <a:lnSpc>
                <a:spcPct val="150000"/>
              </a:lnSpc>
            </a:pPr>
            <a:r>
              <a:rPr lang="en-US" sz="1400" dirty="0"/>
              <a:t>Interference End Time – Consistent with Pseudo End Time of Dynamic Relaxation</a:t>
            </a:r>
          </a:p>
          <a:p>
            <a:pPr lvl="1">
              <a:lnSpc>
                <a:spcPct val="150000"/>
              </a:lnSpc>
            </a:pPr>
            <a:r>
              <a:rPr lang="en-US" sz="1800" dirty="0"/>
              <a:t>Or, Can be used during the transient calculation</a:t>
            </a:r>
          </a:p>
          <a:p>
            <a:pPr lvl="2">
              <a:lnSpc>
                <a:spcPct val="150000"/>
              </a:lnSpc>
            </a:pPr>
            <a:r>
              <a:rPr lang="en-US" sz="1400" dirty="0"/>
              <a:t>Interference End Time – relative to End Time of simulation</a:t>
            </a:r>
          </a:p>
        </p:txBody>
      </p:sp>
      <p:sp>
        <p:nvSpPr>
          <p:cNvPr id="7" name="Rectangle 5">
            <a:extLst>
              <a:ext uri="{FF2B5EF4-FFF2-40B4-BE49-F238E27FC236}">
                <a16:creationId xmlns:a16="http://schemas.microsoft.com/office/drawing/2014/main" id="{7812698E-ABB3-E324-8CCB-CD8E486097AB}"/>
              </a:ext>
            </a:extLst>
          </p:cNvPr>
          <p:cNvSpPr>
            <a:spLocks noChangeAspect="1" noChangeArrowheads="1"/>
          </p:cNvSpPr>
          <p:nvPr/>
        </p:nvSpPr>
        <p:spPr bwMode="auto">
          <a:xfrm>
            <a:off x="6434089" y="4904699"/>
            <a:ext cx="3366244" cy="1715474"/>
          </a:xfrm>
          <a:prstGeom prst="rect">
            <a:avLst/>
          </a:prstGeom>
          <a:noFill/>
          <a:ln w="12700">
            <a:noFill/>
            <a:miter lim="800000"/>
            <a:headEnd/>
            <a:tailEnd/>
          </a:ln>
        </p:spPr>
        <p:txBody>
          <a:bodyPr/>
          <a:lstStyle/>
          <a:p>
            <a:endParaRPr lang="de-DE"/>
          </a:p>
        </p:txBody>
      </p:sp>
      <p:sp>
        <p:nvSpPr>
          <p:cNvPr id="8" name="Rectangle 6">
            <a:extLst>
              <a:ext uri="{FF2B5EF4-FFF2-40B4-BE49-F238E27FC236}">
                <a16:creationId xmlns:a16="http://schemas.microsoft.com/office/drawing/2014/main" id="{7811AA8D-9F94-0C4C-6F70-06BD81F3D945}"/>
              </a:ext>
            </a:extLst>
          </p:cNvPr>
          <p:cNvSpPr>
            <a:spLocks noChangeAspect="1" noChangeArrowheads="1"/>
          </p:cNvSpPr>
          <p:nvPr/>
        </p:nvSpPr>
        <p:spPr bwMode="auto">
          <a:xfrm>
            <a:off x="6438259" y="4906921"/>
            <a:ext cx="3355816" cy="1709551"/>
          </a:xfrm>
          <a:prstGeom prst="rect">
            <a:avLst/>
          </a:prstGeom>
          <a:noFill/>
          <a:ln w="9525">
            <a:noFill/>
            <a:miter lim="800000"/>
            <a:headEnd/>
            <a:tailEnd/>
          </a:ln>
        </p:spPr>
        <p:txBody>
          <a:bodyPr/>
          <a:lstStyle/>
          <a:p>
            <a:endParaRPr lang="de-DE"/>
          </a:p>
        </p:txBody>
      </p:sp>
      <p:pic>
        <p:nvPicPr>
          <p:cNvPr id="10" name="Picture 9">
            <a:extLst>
              <a:ext uri="{FF2B5EF4-FFF2-40B4-BE49-F238E27FC236}">
                <a16:creationId xmlns:a16="http://schemas.microsoft.com/office/drawing/2014/main" id="{2B3F30F7-390C-331F-797B-DF39C32CB70A}"/>
              </a:ext>
            </a:extLst>
          </p:cNvPr>
          <p:cNvPicPr>
            <a:picLocks noChangeAspect="1"/>
          </p:cNvPicPr>
          <p:nvPr/>
        </p:nvPicPr>
        <p:blipFill>
          <a:blip r:embed="rId2"/>
          <a:stretch>
            <a:fillRect/>
          </a:stretch>
        </p:blipFill>
        <p:spPr>
          <a:xfrm>
            <a:off x="8305800" y="1117410"/>
            <a:ext cx="3313833" cy="2351460"/>
          </a:xfrm>
          <a:prstGeom prst="rect">
            <a:avLst/>
          </a:prstGeom>
        </p:spPr>
      </p:pic>
      <p:pic>
        <p:nvPicPr>
          <p:cNvPr id="12" name="Picture 11">
            <a:extLst>
              <a:ext uri="{FF2B5EF4-FFF2-40B4-BE49-F238E27FC236}">
                <a16:creationId xmlns:a16="http://schemas.microsoft.com/office/drawing/2014/main" id="{04F2BE7A-ED09-2B10-AE05-706AE5B0DA36}"/>
              </a:ext>
            </a:extLst>
          </p:cNvPr>
          <p:cNvPicPr>
            <a:picLocks noChangeAspect="1"/>
          </p:cNvPicPr>
          <p:nvPr/>
        </p:nvPicPr>
        <p:blipFill>
          <a:blip r:embed="rId3"/>
          <a:stretch>
            <a:fillRect/>
          </a:stretch>
        </p:blipFill>
        <p:spPr>
          <a:xfrm>
            <a:off x="7772399" y="3591862"/>
            <a:ext cx="4066391" cy="2057400"/>
          </a:xfrm>
          <a:prstGeom prst="rect">
            <a:avLst/>
          </a:prstGeom>
        </p:spPr>
      </p:pic>
    </p:spTree>
    <p:extLst>
      <p:ext uri="{BB962C8B-B14F-4D97-AF65-F5344CB8AC3E}">
        <p14:creationId xmlns:p14="http://schemas.microsoft.com/office/powerpoint/2010/main" val="1955637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ln w="9525"/>
        </p:spPr>
        <p:txBody>
          <a:bodyPr/>
          <a:lstStyle/>
          <a:p>
            <a:r>
              <a:rPr lang="en-GB">
                <a:latin typeface="+mn-lt"/>
              </a:rPr>
              <a:t>Outline of Lecture Unit</a:t>
            </a:r>
          </a:p>
        </p:txBody>
      </p:sp>
      <p:sp>
        <p:nvSpPr>
          <p:cNvPr id="5124" name="Rectangle 15"/>
          <p:cNvSpPr>
            <a:spLocks noChangeArrowheads="1"/>
          </p:cNvSpPr>
          <p:nvPr/>
        </p:nvSpPr>
        <p:spPr bwMode="auto">
          <a:xfrm>
            <a:off x="8985250" y="63246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42950" indent="-28575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430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6002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20574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ct val="20000"/>
              </a:spcBef>
              <a:spcAft>
                <a:spcPct val="20000"/>
              </a:spcAft>
              <a:buClr>
                <a:srgbClr val="009B9B"/>
              </a:buClr>
              <a:buSzPct val="80000"/>
              <a:buFont typeface="Wingdings" panose="05000000000000000000" pitchFamily="2" charset="2"/>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130" name="Rectangle 2"/>
          <p:cNvSpPr>
            <a:spLocks noChangeArrowheads="1"/>
          </p:cNvSpPr>
          <p:nvPr/>
        </p:nvSpPr>
        <p:spPr bwMode="auto">
          <a:xfrm>
            <a:off x="3830640" y="1027114"/>
            <a:ext cx="46831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42950" indent="-28575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430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6002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20574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ct val="20000"/>
              </a:spcBef>
              <a:spcAft>
                <a:spcPct val="20000"/>
              </a:spcAft>
              <a:buClr>
                <a:srgbClr val="009B9B"/>
              </a:buClr>
              <a:buSzPct val="80000"/>
              <a:buFont typeface="Wingdings" panose="05000000000000000000" pitchFamily="2" charset="2"/>
              <a:buNone/>
              <a:tabLst/>
              <a:defRPr/>
            </a:pPr>
            <a:endParaRPr kumimoji="0" lang="en-GB" sz="1800" b="1"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0" name="Text Box 5">
            <a:extLst>
              <a:ext uri="{FF2B5EF4-FFF2-40B4-BE49-F238E27FC236}">
                <a16:creationId xmlns:a16="http://schemas.microsoft.com/office/drawing/2014/main" id="{6522FDFB-59DD-4107-9166-E5855977827F}"/>
              </a:ext>
            </a:extLst>
          </p:cNvPr>
          <p:cNvSpPr txBox="1">
            <a:spLocks noChangeArrowheads="1"/>
          </p:cNvSpPr>
          <p:nvPr/>
        </p:nvSpPr>
        <p:spPr bwMode="auto">
          <a:xfrm>
            <a:off x="6143625" y="2191706"/>
            <a:ext cx="5867400" cy="247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indent="-342900">
              <a:spcBef>
                <a:spcPct val="50000"/>
              </a:spcBef>
              <a:buClr>
                <a:srgbClr val="FFB71B"/>
              </a:buClr>
              <a:buSzPct val="100000"/>
              <a:buFont typeface="Wingdings" panose="05000000000000000000" pitchFamily="2" charset="2"/>
              <a:buChar char="§"/>
              <a:defRPr/>
            </a:pPr>
            <a:r>
              <a:rPr lang="en-US" sz="1900" dirty="0">
                <a:solidFill>
                  <a:srgbClr val="000000"/>
                </a:solidFill>
                <a:latin typeface="Calibri" panose="020F0502020204030204"/>
              </a:rPr>
              <a:t>Contact Modeling in LS-DYNA in Ansys Workbench</a:t>
            </a:r>
          </a:p>
          <a:p>
            <a:pPr marL="342900" indent="-342900">
              <a:spcBef>
                <a:spcPct val="50000"/>
              </a:spcBef>
              <a:buClr>
                <a:srgbClr val="FFB71B"/>
              </a:buClr>
              <a:buSzPct val="100000"/>
              <a:buFont typeface="Wingdings" panose="05000000000000000000" pitchFamily="2" charset="2"/>
              <a:buChar char="§"/>
              <a:defRPr/>
            </a:pPr>
            <a:r>
              <a:rPr lang="en-GB" sz="1900" dirty="0">
                <a:solidFill>
                  <a:srgbClr val="000000"/>
                </a:solidFill>
                <a:latin typeface="Calibri" panose="020F0502020204030204"/>
              </a:rPr>
              <a:t>Post-Processing Results in </a:t>
            </a:r>
            <a:r>
              <a:rPr lang="en-US" sz="1900" dirty="0">
                <a:solidFill>
                  <a:srgbClr val="000000"/>
                </a:solidFill>
                <a:latin typeface="Calibri" panose="020F0502020204030204"/>
              </a:rPr>
              <a:t>LS-DYNA in Ansys Workbench </a:t>
            </a:r>
          </a:p>
          <a:p>
            <a:pPr marL="342900" marR="0" lvl="0"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Quasi-Static Analysis</a:t>
            </a:r>
          </a:p>
        </p:txBody>
      </p:sp>
      <p:pic>
        <p:nvPicPr>
          <p:cNvPr id="4" name="Picture 3">
            <a:extLst>
              <a:ext uri="{FF2B5EF4-FFF2-40B4-BE49-F238E27FC236}">
                <a16:creationId xmlns:a16="http://schemas.microsoft.com/office/drawing/2014/main" id="{A1F15196-E44B-7FBA-E069-E1A4407C4D19}"/>
              </a:ext>
            </a:extLst>
          </p:cNvPr>
          <p:cNvPicPr>
            <a:picLocks noChangeAspect="1"/>
          </p:cNvPicPr>
          <p:nvPr/>
        </p:nvPicPr>
        <p:blipFill>
          <a:blip r:embed="rId3"/>
          <a:stretch>
            <a:fillRect/>
          </a:stretch>
        </p:blipFill>
        <p:spPr>
          <a:xfrm>
            <a:off x="609601" y="1436073"/>
            <a:ext cx="5186824" cy="2997352"/>
          </a:xfrm>
          <a:prstGeom prst="rect">
            <a:avLst/>
          </a:prstGeom>
        </p:spPr>
      </p:pic>
    </p:spTree>
    <p:extLst>
      <p:ext uri="{BB962C8B-B14F-4D97-AF65-F5344CB8AC3E}">
        <p14:creationId xmlns:p14="http://schemas.microsoft.com/office/powerpoint/2010/main" val="1787010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4F70C-D4AB-FBCE-3AB1-5CCA16F98D1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ACD3E8F-96DE-10F5-2FC1-70BB79524058}"/>
              </a:ext>
            </a:extLst>
          </p:cNvPr>
          <p:cNvSpPr>
            <a:spLocks noGrp="1"/>
          </p:cNvSpPr>
          <p:nvPr>
            <p:ph type="sldNum" sz="quarter" idx="11"/>
          </p:nvPr>
        </p:nvSpPr>
        <p:spPr/>
        <p:txBody>
          <a:bodyPr/>
          <a:lstStyle/>
          <a:p>
            <a:fld id="{F0D23093-2AB0-F74C-B865-1A12A15B650E}" type="slidenum">
              <a:rPr lang="en-US" smtClean="0"/>
              <a:pPr/>
              <a:t>30</a:t>
            </a:fld>
            <a:endParaRPr lang="en-US"/>
          </a:p>
        </p:txBody>
      </p:sp>
      <p:sp>
        <p:nvSpPr>
          <p:cNvPr id="5" name="Titel 1">
            <a:extLst>
              <a:ext uri="{FF2B5EF4-FFF2-40B4-BE49-F238E27FC236}">
                <a16:creationId xmlns:a16="http://schemas.microsoft.com/office/drawing/2014/main" id="{F18AD850-696B-7EE9-26C1-55126354E989}"/>
              </a:ext>
            </a:extLst>
          </p:cNvPr>
          <p:cNvSpPr>
            <a:spLocks noGrp="1"/>
          </p:cNvSpPr>
          <p:nvPr>
            <p:ph type="title"/>
          </p:nvPr>
        </p:nvSpPr>
        <p:spPr>
          <a:xfrm>
            <a:off x="353210" y="79025"/>
            <a:ext cx="10972799" cy="845837"/>
          </a:xfrm>
        </p:spPr>
        <p:txBody>
          <a:bodyPr/>
          <a:lstStyle/>
          <a:p>
            <a:r>
              <a:rPr lang="en-US"/>
              <a:t>Example: Contact Properties (Eroding)</a:t>
            </a:r>
          </a:p>
        </p:txBody>
      </p:sp>
      <p:sp>
        <p:nvSpPr>
          <p:cNvPr id="6" name="Inhaltsplatzhalter 4">
            <a:extLst>
              <a:ext uri="{FF2B5EF4-FFF2-40B4-BE49-F238E27FC236}">
                <a16:creationId xmlns:a16="http://schemas.microsoft.com/office/drawing/2014/main" id="{D68354A4-E1EC-4E10-51A8-09931B224F4A}"/>
              </a:ext>
            </a:extLst>
          </p:cNvPr>
          <p:cNvSpPr>
            <a:spLocks noGrp="1"/>
          </p:cNvSpPr>
          <p:nvPr>
            <p:ph type="body" sz="quarter" idx="13"/>
          </p:nvPr>
        </p:nvSpPr>
        <p:spPr>
          <a:xfrm>
            <a:off x="472734" y="922642"/>
            <a:ext cx="6461466" cy="4639958"/>
          </a:xfrm>
        </p:spPr>
        <p:txBody>
          <a:bodyPr>
            <a:normAutofit/>
          </a:bodyPr>
          <a:lstStyle/>
          <a:p>
            <a:pPr>
              <a:lnSpc>
                <a:spcPct val="150000"/>
              </a:lnSpc>
            </a:pPr>
            <a:r>
              <a:rPr lang="en-US" sz="1900" dirty="0"/>
              <a:t>Using the ball hitting a plate example, let’s change the plate material to glass, which behaves as a brittle material.</a:t>
            </a:r>
            <a:br>
              <a:rPr lang="en-US" sz="1900" dirty="0"/>
            </a:br>
            <a:r>
              <a:rPr lang="en-US" sz="1900" dirty="0"/>
              <a:t>Ansys LS-DYNA software will automatically capture the appropriate material response based on the defined material model—showing realistic fracture, element erosion, and material removal as the impact occurs.</a:t>
            </a:r>
          </a:p>
          <a:p>
            <a:pPr>
              <a:lnSpc>
                <a:spcPct val="150000"/>
              </a:lnSpc>
            </a:pPr>
            <a:r>
              <a:rPr lang="en-US" sz="1900" dirty="0"/>
              <a:t>However, when adjusting Contact Properties, be cautious: certain contact settings may override or mask element erosion effects, leading to unrealistic results or unaccounted interference between bodies.</a:t>
            </a:r>
          </a:p>
        </p:txBody>
      </p:sp>
      <p:sp>
        <p:nvSpPr>
          <p:cNvPr id="7" name="Rectangle 5">
            <a:extLst>
              <a:ext uri="{FF2B5EF4-FFF2-40B4-BE49-F238E27FC236}">
                <a16:creationId xmlns:a16="http://schemas.microsoft.com/office/drawing/2014/main" id="{A7C94FA9-65E1-1BED-1E3D-86FB444A6F6F}"/>
              </a:ext>
            </a:extLst>
          </p:cNvPr>
          <p:cNvSpPr>
            <a:spLocks noChangeAspect="1" noChangeArrowheads="1"/>
          </p:cNvSpPr>
          <p:nvPr/>
        </p:nvSpPr>
        <p:spPr bwMode="auto">
          <a:xfrm>
            <a:off x="6434089" y="4904699"/>
            <a:ext cx="3366244" cy="1715474"/>
          </a:xfrm>
          <a:prstGeom prst="rect">
            <a:avLst/>
          </a:prstGeom>
          <a:noFill/>
          <a:ln w="12700">
            <a:noFill/>
            <a:miter lim="800000"/>
            <a:headEnd/>
            <a:tailEnd/>
          </a:ln>
        </p:spPr>
        <p:txBody>
          <a:bodyPr/>
          <a:lstStyle/>
          <a:p>
            <a:endParaRPr lang="de-DE"/>
          </a:p>
        </p:txBody>
      </p:sp>
      <p:sp>
        <p:nvSpPr>
          <p:cNvPr id="8" name="Rectangle 6">
            <a:extLst>
              <a:ext uri="{FF2B5EF4-FFF2-40B4-BE49-F238E27FC236}">
                <a16:creationId xmlns:a16="http://schemas.microsoft.com/office/drawing/2014/main" id="{34435A6D-E689-D13C-2851-B5AE0A615661}"/>
              </a:ext>
            </a:extLst>
          </p:cNvPr>
          <p:cNvSpPr>
            <a:spLocks noChangeAspect="1" noChangeArrowheads="1"/>
          </p:cNvSpPr>
          <p:nvPr/>
        </p:nvSpPr>
        <p:spPr bwMode="auto">
          <a:xfrm>
            <a:off x="6438259" y="4906921"/>
            <a:ext cx="3355816" cy="1709551"/>
          </a:xfrm>
          <a:prstGeom prst="rect">
            <a:avLst/>
          </a:prstGeom>
          <a:noFill/>
          <a:ln w="9525">
            <a:noFill/>
            <a:miter lim="800000"/>
            <a:headEnd/>
            <a:tailEnd/>
          </a:ln>
        </p:spPr>
        <p:txBody>
          <a:bodyPr/>
          <a:lstStyle/>
          <a:p>
            <a:endParaRPr lang="de-DE"/>
          </a:p>
        </p:txBody>
      </p:sp>
      <p:pic>
        <p:nvPicPr>
          <p:cNvPr id="3" name="20251016-0354-01.7147290">
            <a:hlinkClick r:id="" action="ppaction://media"/>
            <a:extLst>
              <a:ext uri="{FF2B5EF4-FFF2-40B4-BE49-F238E27FC236}">
                <a16:creationId xmlns:a16="http://schemas.microsoft.com/office/drawing/2014/main" id="{FDF8E88F-F5B8-000D-5F48-E6F68D5BF9E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111753" y="388030"/>
            <a:ext cx="4632666" cy="2711871"/>
          </a:xfrm>
          <a:prstGeom prst="rect">
            <a:avLst/>
          </a:prstGeom>
        </p:spPr>
      </p:pic>
      <p:pic>
        <p:nvPicPr>
          <p:cNvPr id="9" name="Picture 8">
            <a:extLst>
              <a:ext uri="{FF2B5EF4-FFF2-40B4-BE49-F238E27FC236}">
                <a16:creationId xmlns:a16="http://schemas.microsoft.com/office/drawing/2014/main" id="{58F5F6E9-2E15-55C0-52D2-4D78BA76DFCC}"/>
              </a:ext>
            </a:extLst>
          </p:cNvPr>
          <p:cNvPicPr>
            <a:picLocks noChangeAspect="1"/>
          </p:cNvPicPr>
          <p:nvPr/>
        </p:nvPicPr>
        <p:blipFill>
          <a:blip r:embed="rId5"/>
          <a:stretch>
            <a:fillRect/>
          </a:stretch>
        </p:blipFill>
        <p:spPr>
          <a:xfrm>
            <a:off x="7092518" y="3200400"/>
            <a:ext cx="4626748" cy="2875341"/>
          </a:xfrm>
          <a:prstGeom prst="rect">
            <a:avLst/>
          </a:prstGeom>
        </p:spPr>
      </p:pic>
    </p:spTree>
    <p:extLst>
      <p:ext uri="{BB962C8B-B14F-4D97-AF65-F5344CB8AC3E}">
        <p14:creationId xmlns:p14="http://schemas.microsoft.com/office/powerpoint/2010/main" val="315248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1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6A6AB7-FC06-00D8-CD75-E15D470DC570}"/>
              </a:ext>
            </a:extLst>
          </p:cNvPr>
          <p:cNvSpPr>
            <a:spLocks noGrp="1"/>
          </p:cNvSpPr>
          <p:nvPr>
            <p:ph type="sldNum" sz="quarter" idx="11"/>
          </p:nvPr>
        </p:nvSpPr>
        <p:spPr/>
        <p:txBody>
          <a:bodyPr/>
          <a:lstStyle/>
          <a:p>
            <a:fld id="{F0D23093-2AB0-F74C-B865-1A12A15B650E}" type="slidenum">
              <a:rPr lang="en-US" smtClean="0"/>
              <a:pPr/>
              <a:t>31</a:t>
            </a:fld>
            <a:endParaRPr lang="en-US"/>
          </a:p>
        </p:txBody>
      </p:sp>
      <p:sp>
        <p:nvSpPr>
          <p:cNvPr id="5" name="Titel 1">
            <a:extLst>
              <a:ext uri="{FF2B5EF4-FFF2-40B4-BE49-F238E27FC236}">
                <a16:creationId xmlns:a16="http://schemas.microsoft.com/office/drawing/2014/main" id="{414FFEE7-7733-F3AD-C30E-F683B83A8580}"/>
              </a:ext>
            </a:extLst>
          </p:cNvPr>
          <p:cNvSpPr>
            <a:spLocks noGrp="1"/>
          </p:cNvSpPr>
          <p:nvPr>
            <p:ph type="title"/>
          </p:nvPr>
        </p:nvSpPr>
        <p:spPr>
          <a:xfrm>
            <a:off x="448104" y="148294"/>
            <a:ext cx="10972799" cy="845837"/>
          </a:xfrm>
        </p:spPr>
        <p:txBody>
          <a:bodyPr/>
          <a:lstStyle/>
          <a:p>
            <a:r>
              <a:rPr lang="en-US"/>
              <a:t>Contact Results Output</a:t>
            </a:r>
          </a:p>
        </p:txBody>
      </p:sp>
      <p:sp>
        <p:nvSpPr>
          <p:cNvPr id="10" name="Inhaltsplatzhalter 4">
            <a:extLst>
              <a:ext uri="{FF2B5EF4-FFF2-40B4-BE49-F238E27FC236}">
                <a16:creationId xmlns:a16="http://schemas.microsoft.com/office/drawing/2014/main" id="{6D16F424-D3DA-EBB5-0A71-1B06C48A4D43}"/>
              </a:ext>
            </a:extLst>
          </p:cNvPr>
          <p:cNvSpPr>
            <a:spLocks noGrp="1"/>
          </p:cNvSpPr>
          <p:nvPr>
            <p:ph type="body" sz="quarter" idx="13"/>
          </p:nvPr>
        </p:nvSpPr>
        <p:spPr>
          <a:xfrm>
            <a:off x="333889" y="834949"/>
            <a:ext cx="6776958" cy="5334000"/>
          </a:xfrm>
        </p:spPr>
        <p:txBody>
          <a:bodyPr>
            <a:normAutofit lnSpcReduction="10000"/>
          </a:bodyPr>
          <a:lstStyle/>
          <a:p>
            <a:r>
              <a:rPr lang="en-US" sz="1800" dirty="0"/>
              <a:t>In LS-DYNA in Ansys Workbench, you can plot the contact forces after the solution is completed. However, If using “Body Interaction” instead of </a:t>
            </a:r>
            <a:r>
              <a:rPr lang="en-US" sz="1800" dirty="0" err="1"/>
              <a:t>conacts</a:t>
            </a:r>
            <a:r>
              <a:rPr lang="en-US" sz="1800" dirty="0"/>
              <a:t>, you need to set things up before starting to solve the problem for the solver to output “Body Interaction Forces”. The following shows the processes for both scenarios:</a:t>
            </a:r>
          </a:p>
          <a:p>
            <a:r>
              <a:rPr lang="en-US" sz="2000" b="1" dirty="0"/>
              <a:t>Plotting Contact Forces in Ansys Mechanical Software</a:t>
            </a:r>
          </a:p>
          <a:p>
            <a:pPr lvl="1"/>
            <a:r>
              <a:rPr lang="en-US" sz="1800" dirty="0"/>
              <a:t>Solution Information &gt; Result Trackers &gt; Contact Force</a:t>
            </a:r>
          </a:p>
          <a:p>
            <a:pPr lvl="2"/>
            <a:r>
              <a:rPr lang="en-US" sz="1400" dirty="0"/>
              <a:t>Select Contact Region</a:t>
            </a:r>
          </a:p>
          <a:p>
            <a:pPr lvl="2"/>
            <a:r>
              <a:rPr lang="en-US" sz="1400" dirty="0"/>
              <a:t>Select Orientation</a:t>
            </a:r>
          </a:p>
          <a:p>
            <a:pPr lvl="1"/>
            <a:r>
              <a:rPr lang="en-US" sz="1800" dirty="0"/>
              <a:t>Can be requested before or after solving</a:t>
            </a:r>
          </a:p>
          <a:p>
            <a:endParaRPr lang="en-US" sz="2000" dirty="0"/>
          </a:p>
          <a:p>
            <a:r>
              <a:rPr lang="en-US" sz="2000" b="1" dirty="0"/>
              <a:t>Plotting Body Interaction Forces in Ansys Mechanical Software</a:t>
            </a:r>
          </a:p>
          <a:p>
            <a:pPr lvl="1"/>
            <a:r>
              <a:rPr lang="en-US" sz="1800" b="1" i="1" dirty="0"/>
              <a:t>Before solving</a:t>
            </a:r>
            <a:r>
              <a:rPr lang="en-US" sz="1800" i="1" dirty="0"/>
              <a:t>, </a:t>
            </a:r>
            <a:r>
              <a:rPr lang="en-US" sz="1800" dirty="0"/>
              <a:t>LSDYNA Pre Toolbar &gt; Trackers &gt; Body Contact Tracker</a:t>
            </a:r>
            <a:endParaRPr lang="en-US" sz="1800" i="1" dirty="0"/>
          </a:p>
          <a:p>
            <a:pPr lvl="2"/>
            <a:r>
              <a:rPr lang="en-US" sz="1400" dirty="0"/>
              <a:t>Select body</a:t>
            </a:r>
          </a:p>
          <a:p>
            <a:pPr lvl="1"/>
            <a:r>
              <a:rPr lang="en-US" sz="1800" dirty="0"/>
              <a:t>Solution Information &gt; Result Trackers &gt; Contact Force</a:t>
            </a:r>
          </a:p>
          <a:p>
            <a:pPr lvl="2"/>
            <a:r>
              <a:rPr lang="en-US" sz="1400" dirty="0"/>
              <a:t>Select Contact Region (Body Interaction)</a:t>
            </a:r>
          </a:p>
          <a:p>
            <a:pPr lvl="2"/>
            <a:r>
              <a:rPr lang="en-US" sz="1400" dirty="0"/>
              <a:t>Select Orientation</a:t>
            </a:r>
          </a:p>
          <a:p>
            <a:pPr lvl="2"/>
            <a:endParaRPr lang="en-US" sz="1400" dirty="0"/>
          </a:p>
        </p:txBody>
      </p:sp>
      <p:sp>
        <p:nvSpPr>
          <p:cNvPr id="11" name="Rectangle 5">
            <a:extLst>
              <a:ext uri="{FF2B5EF4-FFF2-40B4-BE49-F238E27FC236}">
                <a16:creationId xmlns:a16="http://schemas.microsoft.com/office/drawing/2014/main" id="{9FDB63DB-5496-5096-9CEC-E6C19250CA6F}"/>
              </a:ext>
            </a:extLst>
          </p:cNvPr>
          <p:cNvSpPr>
            <a:spLocks noChangeAspect="1" noChangeArrowheads="1"/>
          </p:cNvSpPr>
          <p:nvPr/>
        </p:nvSpPr>
        <p:spPr bwMode="auto">
          <a:xfrm>
            <a:off x="6434089" y="4523699"/>
            <a:ext cx="3366244" cy="1715474"/>
          </a:xfrm>
          <a:prstGeom prst="rect">
            <a:avLst/>
          </a:prstGeom>
          <a:noFill/>
          <a:ln w="12700">
            <a:noFill/>
            <a:miter lim="800000"/>
            <a:headEnd/>
            <a:tailEnd/>
          </a:ln>
        </p:spPr>
        <p:txBody>
          <a:bodyPr/>
          <a:lstStyle/>
          <a:p>
            <a:endParaRPr lang="de-DE"/>
          </a:p>
        </p:txBody>
      </p:sp>
      <p:sp>
        <p:nvSpPr>
          <p:cNvPr id="12" name="Rectangle 8">
            <a:extLst>
              <a:ext uri="{FF2B5EF4-FFF2-40B4-BE49-F238E27FC236}">
                <a16:creationId xmlns:a16="http://schemas.microsoft.com/office/drawing/2014/main" id="{23268CB0-F903-C7C6-91F3-DE3386134239}"/>
              </a:ext>
            </a:extLst>
          </p:cNvPr>
          <p:cNvSpPr>
            <a:spLocks noChangeAspect="1" noChangeArrowheads="1"/>
          </p:cNvSpPr>
          <p:nvPr/>
        </p:nvSpPr>
        <p:spPr bwMode="auto">
          <a:xfrm>
            <a:off x="6384033" y="4488160"/>
            <a:ext cx="3366244" cy="1715474"/>
          </a:xfrm>
          <a:prstGeom prst="rect">
            <a:avLst/>
          </a:prstGeom>
          <a:noFill/>
          <a:ln w="12700">
            <a:noFill/>
            <a:miter lim="800000"/>
            <a:headEnd/>
            <a:tailEnd/>
          </a:ln>
        </p:spPr>
        <p:txBody>
          <a:bodyPr/>
          <a:lstStyle/>
          <a:p>
            <a:endParaRPr lang="de-DE"/>
          </a:p>
        </p:txBody>
      </p:sp>
      <p:grpSp>
        <p:nvGrpSpPr>
          <p:cNvPr id="6" name="Group 5">
            <a:extLst>
              <a:ext uri="{FF2B5EF4-FFF2-40B4-BE49-F238E27FC236}">
                <a16:creationId xmlns:a16="http://schemas.microsoft.com/office/drawing/2014/main" id="{D25A56AD-34E2-E209-FC37-D9D0551C5E91}"/>
              </a:ext>
            </a:extLst>
          </p:cNvPr>
          <p:cNvGrpSpPr/>
          <p:nvPr/>
        </p:nvGrpSpPr>
        <p:grpSpPr>
          <a:xfrm>
            <a:off x="7315200" y="520421"/>
            <a:ext cx="4459219" cy="2421160"/>
            <a:chOff x="7315200" y="520421"/>
            <a:chExt cx="4459219" cy="2421160"/>
          </a:xfrm>
        </p:grpSpPr>
        <p:pic>
          <p:nvPicPr>
            <p:cNvPr id="13" name="Picture 12">
              <a:extLst>
                <a:ext uri="{FF2B5EF4-FFF2-40B4-BE49-F238E27FC236}">
                  <a16:creationId xmlns:a16="http://schemas.microsoft.com/office/drawing/2014/main" id="{5AFD4F96-81EF-C8CF-3B52-EAE58EB41774}"/>
                </a:ext>
              </a:extLst>
            </p:cNvPr>
            <p:cNvPicPr>
              <a:picLocks noChangeAspect="1"/>
            </p:cNvPicPr>
            <p:nvPr/>
          </p:nvPicPr>
          <p:blipFill>
            <a:blip r:embed="rId3"/>
            <a:stretch>
              <a:fillRect/>
            </a:stretch>
          </p:blipFill>
          <p:spPr>
            <a:xfrm>
              <a:off x="7315200" y="534615"/>
              <a:ext cx="1831772" cy="2406966"/>
            </a:xfrm>
            <a:prstGeom prst="rect">
              <a:avLst/>
            </a:prstGeom>
          </p:spPr>
        </p:pic>
        <p:pic>
          <p:nvPicPr>
            <p:cNvPr id="15" name="Picture 14">
              <a:extLst>
                <a:ext uri="{FF2B5EF4-FFF2-40B4-BE49-F238E27FC236}">
                  <a16:creationId xmlns:a16="http://schemas.microsoft.com/office/drawing/2014/main" id="{EFEF5258-0C82-9100-364E-AD139360ED92}"/>
                </a:ext>
              </a:extLst>
            </p:cNvPr>
            <p:cNvPicPr>
              <a:picLocks noChangeAspect="1"/>
            </p:cNvPicPr>
            <p:nvPr/>
          </p:nvPicPr>
          <p:blipFill>
            <a:blip r:embed="rId4"/>
            <a:stretch>
              <a:fillRect/>
            </a:stretch>
          </p:blipFill>
          <p:spPr>
            <a:xfrm>
              <a:off x="9174523" y="520421"/>
              <a:ext cx="2599896" cy="2290762"/>
            </a:xfrm>
            <a:prstGeom prst="rect">
              <a:avLst/>
            </a:prstGeom>
          </p:spPr>
        </p:pic>
      </p:grpSp>
      <p:grpSp>
        <p:nvGrpSpPr>
          <p:cNvPr id="3" name="Group 2">
            <a:extLst>
              <a:ext uri="{FF2B5EF4-FFF2-40B4-BE49-F238E27FC236}">
                <a16:creationId xmlns:a16="http://schemas.microsoft.com/office/drawing/2014/main" id="{B9565ABD-428E-F629-389A-A83F735ADB12}"/>
              </a:ext>
            </a:extLst>
          </p:cNvPr>
          <p:cNvGrpSpPr/>
          <p:nvPr/>
        </p:nvGrpSpPr>
        <p:grpSpPr>
          <a:xfrm>
            <a:off x="7106155" y="3552302"/>
            <a:ext cx="4668264" cy="2305718"/>
            <a:chOff x="7106155" y="3552302"/>
            <a:chExt cx="4668264" cy="2305718"/>
          </a:xfrm>
        </p:grpSpPr>
        <p:pic>
          <p:nvPicPr>
            <p:cNvPr id="16" name="Picture 15">
              <a:extLst>
                <a:ext uri="{FF2B5EF4-FFF2-40B4-BE49-F238E27FC236}">
                  <a16:creationId xmlns:a16="http://schemas.microsoft.com/office/drawing/2014/main" id="{AEB10621-6C40-05A4-E154-633C32930AE2}"/>
                </a:ext>
              </a:extLst>
            </p:cNvPr>
            <p:cNvPicPr>
              <a:picLocks noChangeAspect="1"/>
            </p:cNvPicPr>
            <p:nvPr/>
          </p:nvPicPr>
          <p:blipFill>
            <a:blip r:embed="rId5"/>
            <a:stretch>
              <a:fillRect/>
            </a:stretch>
          </p:blipFill>
          <p:spPr>
            <a:xfrm>
              <a:off x="7106155" y="4028886"/>
              <a:ext cx="2057400" cy="1352550"/>
            </a:xfrm>
            <a:prstGeom prst="rect">
              <a:avLst/>
            </a:prstGeom>
          </p:spPr>
        </p:pic>
        <p:pic>
          <p:nvPicPr>
            <p:cNvPr id="17" name="Picture 16">
              <a:extLst>
                <a:ext uri="{FF2B5EF4-FFF2-40B4-BE49-F238E27FC236}">
                  <a16:creationId xmlns:a16="http://schemas.microsoft.com/office/drawing/2014/main" id="{2D365EA2-E67D-5D1B-4B40-2F863C81C5D9}"/>
                </a:ext>
              </a:extLst>
            </p:cNvPr>
            <p:cNvPicPr>
              <a:picLocks noChangeAspect="1"/>
            </p:cNvPicPr>
            <p:nvPr/>
          </p:nvPicPr>
          <p:blipFill>
            <a:blip r:embed="rId6"/>
            <a:stretch>
              <a:fillRect/>
            </a:stretch>
          </p:blipFill>
          <p:spPr>
            <a:xfrm>
              <a:off x="9174523" y="3552302"/>
              <a:ext cx="2599896" cy="2305718"/>
            </a:xfrm>
            <a:prstGeom prst="rect">
              <a:avLst/>
            </a:prstGeom>
          </p:spPr>
        </p:pic>
      </p:grpSp>
      <p:sp>
        <p:nvSpPr>
          <p:cNvPr id="4" name="TextBox 3">
            <a:extLst>
              <a:ext uri="{FF2B5EF4-FFF2-40B4-BE49-F238E27FC236}">
                <a16:creationId xmlns:a16="http://schemas.microsoft.com/office/drawing/2014/main" id="{A6ABC5BF-AB6E-E992-B8E7-AFFF37E36563}"/>
              </a:ext>
            </a:extLst>
          </p:cNvPr>
          <p:cNvSpPr txBox="1"/>
          <p:nvPr/>
        </p:nvSpPr>
        <p:spPr>
          <a:xfrm>
            <a:off x="8077200" y="2952467"/>
            <a:ext cx="2599896" cy="369332"/>
          </a:xfrm>
          <a:prstGeom prst="rect">
            <a:avLst/>
          </a:prstGeom>
          <a:noFill/>
        </p:spPr>
        <p:txBody>
          <a:bodyPr wrap="square">
            <a:spAutoFit/>
          </a:bodyPr>
          <a:lstStyle/>
          <a:p>
            <a:r>
              <a:rPr lang="en-US" b="1"/>
              <a:t>Plotting Contact Forces </a:t>
            </a:r>
          </a:p>
        </p:txBody>
      </p:sp>
      <p:sp>
        <p:nvSpPr>
          <p:cNvPr id="7" name="TextBox 6">
            <a:extLst>
              <a:ext uri="{FF2B5EF4-FFF2-40B4-BE49-F238E27FC236}">
                <a16:creationId xmlns:a16="http://schemas.microsoft.com/office/drawing/2014/main" id="{D876DE6E-15B6-86B3-89A5-997CA7F8D2BF}"/>
              </a:ext>
            </a:extLst>
          </p:cNvPr>
          <p:cNvSpPr txBox="1"/>
          <p:nvPr/>
        </p:nvSpPr>
        <p:spPr>
          <a:xfrm>
            <a:off x="7694026" y="5852072"/>
            <a:ext cx="3366244" cy="369332"/>
          </a:xfrm>
          <a:prstGeom prst="rect">
            <a:avLst/>
          </a:prstGeom>
          <a:noFill/>
        </p:spPr>
        <p:txBody>
          <a:bodyPr wrap="square">
            <a:spAutoFit/>
          </a:bodyPr>
          <a:lstStyle/>
          <a:p>
            <a:r>
              <a:rPr lang="en-US" b="1" dirty="0"/>
              <a:t>Plotting Body Interaction Forces</a:t>
            </a:r>
          </a:p>
        </p:txBody>
      </p:sp>
    </p:spTree>
    <p:extLst>
      <p:ext uri="{BB962C8B-B14F-4D97-AF65-F5344CB8AC3E}">
        <p14:creationId xmlns:p14="http://schemas.microsoft.com/office/powerpoint/2010/main" val="2598134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B33637-85E5-2C20-C433-AC23990B34B4}"/>
              </a:ext>
            </a:extLst>
          </p:cNvPr>
          <p:cNvSpPr>
            <a:spLocks noGrp="1"/>
          </p:cNvSpPr>
          <p:nvPr>
            <p:ph type="sldNum" sz="quarter" idx="11"/>
          </p:nvPr>
        </p:nvSpPr>
        <p:spPr/>
        <p:txBody>
          <a:bodyPr/>
          <a:lstStyle/>
          <a:p>
            <a:fld id="{F0D23093-2AB0-F74C-B865-1A12A15B650E}" type="slidenum">
              <a:rPr lang="en-US" smtClean="0"/>
              <a:pPr/>
              <a:t>32</a:t>
            </a:fld>
            <a:endParaRPr lang="en-US"/>
          </a:p>
        </p:txBody>
      </p:sp>
      <p:sp>
        <p:nvSpPr>
          <p:cNvPr id="3" name="Title 2">
            <a:extLst>
              <a:ext uri="{FF2B5EF4-FFF2-40B4-BE49-F238E27FC236}">
                <a16:creationId xmlns:a16="http://schemas.microsoft.com/office/drawing/2014/main" id="{A7C2C078-F133-D34C-13D7-55B97C0877A6}"/>
              </a:ext>
            </a:extLst>
          </p:cNvPr>
          <p:cNvSpPr>
            <a:spLocks noGrp="1"/>
          </p:cNvSpPr>
          <p:nvPr>
            <p:ph type="title"/>
          </p:nvPr>
        </p:nvSpPr>
        <p:spPr>
          <a:xfrm>
            <a:off x="385843" y="148581"/>
            <a:ext cx="11196558" cy="845837"/>
          </a:xfrm>
        </p:spPr>
        <p:txBody>
          <a:bodyPr/>
          <a:lstStyle/>
          <a:p>
            <a:r>
              <a:rPr lang="en-US"/>
              <a:t>Exercise: Plotting Contact Forces for Ball Hitting Plate</a:t>
            </a:r>
          </a:p>
        </p:txBody>
      </p:sp>
      <p:sp>
        <p:nvSpPr>
          <p:cNvPr id="4" name="Text Placeholder 3">
            <a:extLst>
              <a:ext uri="{FF2B5EF4-FFF2-40B4-BE49-F238E27FC236}">
                <a16:creationId xmlns:a16="http://schemas.microsoft.com/office/drawing/2014/main" id="{5A93334F-F336-38CB-6947-444C13241B04}"/>
              </a:ext>
            </a:extLst>
          </p:cNvPr>
          <p:cNvSpPr>
            <a:spLocks noGrp="1"/>
          </p:cNvSpPr>
          <p:nvPr>
            <p:ph type="body" sz="quarter" idx="13"/>
          </p:nvPr>
        </p:nvSpPr>
        <p:spPr>
          <a:xfrm>
            <a:off x="385841" y="1143000"/>
            <a:ext cx="9511193" cy="5334000"/>
          </a:xfrm>
        </p:spPr>
        <p:txBody>
          <a:bodyPr/>
          <a:lstStyle/>
          <a:p>
            <a:r>
              <a:rPr lang="en-US" dirty="0"/>
              <a:t>Use either the normal or oblique impact of the rigid ball on the aluminum plate, and practice the instructions in the previous slide for plotting the contact forces.</a:t>
            </a:r>
          </a:p>
          <a:p>
            <a:r>
              <a:rPr lang="en-US" dirty="0"/>
              <a:t>What differences do you observe between the two scenarios or why?</a:t>
            </a:r>
          </a:p>
        </p:txBody>
      </p:sp>
    </p:spTree>
    <p:extLst>
      <p:ext uri="{BB962C8B-B14F-4D97-AF65-F5344CB8AC3E}">
        <p14:creationId xmlns:p14="http://schemas.microsoft.com/office/powerpoint/2010/main" val="2742514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8A09C6F-1786-260E-5D98-3E10A16A07AF}"/>
              </a:ext>
            </a:extLst>
          </p:cNvPr>
          <p:cNvSpPr>
            <a:spLocks noGrp="1"/>
          </p:cNvSpPr>
          <p:nvPr>
            <p:ph type="sldNum" sz="quarter" idx="11"/>
          </p:nvPr>
        </p:nvSpPr>
        <p:spPr/>
        <p:txBody>
          <a:bodyPr/>
          <a:lstStyle/>
          <a:p>
            <a:fld id="{F0D23093-2AB0-F74C-B865-1A12A15B650E}" type="slidenum">
              <a:rPr lang="en-US" smtClean="0"/>
              <a:pPr/>
              <a:t>33</a:t>
            </a:fld>
            <a:endParaRPr lang="en-US"/>
          </a:p>
        </p:txBody>
      </p:sp>
      <p:sp>
        <p:nvSpPr>
          <p:cNvPr id="3" name="Title 2">
            <a:extLst>
              <a:ext uri="{FF2B5EF4-FFF2-40B4-BE49-F238E27FC236}">
                <a16:creationId xmlns:a16="http://schemas.microsoft.com/office/drawing/2014/main" id="{4183744E-E3E7-AB8D-A4E9-A5C157F198ED}"/>
              </a:ext>
            </a:extLst>
          </p:cNvPr>
          <p:cNvSpPr>
            <a:spLocks noGrp="1"/>
          </p:cNvSpPr>
          <p:nvPr>
            <p:ph type="title"/>
          </p:nvPr>
        </p:nvSpPr>
        <p:spPr>
          <a:xfrm>
            <a:off x="385842" y="69111"/>
            <a:ext cx="10972799" cy="845837"/>
          </a:xfrm>
        </p:spPr>
        <p:txBody>
          <a:bodyPr/>
          <a:lstStyle/>
          <a:p>
            <a:r>
              <a:rPr lang="en-US"/>
              <a:t>Exercise: Contact Force Plots – Possible Answer</a:t>
            </a:r>
          </a:p>
        </p:txBody>
      </p:sp>
      <p:sp>
        <p:nvSpPr>
          <p:cNvPr id="4" name="Text Placeholder 3">
            <a:extLst>
              <a:ext uri="{FF2B5EF4-FFF2-40B4-BE49-F238E27FC236}">
                <a16:creationId xmlns:a16="http://schemas.microsoft.com/office/drawing/2014/main" id="{18AC3173-E4F8-61B7-CDB9-B2FB51CD6C53}"/>
              </a:ext>
            </a:extLst>
          </p:cNvPr>
          <p:cNvSpPr>
            <a:spLocks noGrp="1"/>
          </p:cNvSpPr>
          <p:nvPr>
            <p:ph type="body" sz="quarter" idx="13"/>
          </p:nvPr>
        </p:nvSpPr>
        <p:spPr>
          <a:xfrm>
            <a:off x="242040" y="905105"/>
            <a:ext cx="5336085" cy="5334000"/>
          </a:xfrm>
        </p:spPr>
        <p:txBody>
          <a:bodyPr>
            <a:normAutofit/>
          </a:bodyPr>
          <a:lstStyle/>
          <a:p>
            <a:r>
              <a:rPr lang="en-US" sz="1800" dirty="0"/>
              <a:t>Body Interaction Scenario:</a:t>
            </a:r>
          </a:p>
          <a:p>
            <a:r>
              <a:rPr lang="en-US" sz="1800" dirty="0"/>
              <a:t>Make sure contact is suppressed and only “Body Interaction” is enabled. Ou can choose either “Frictional” or “Frictionless”. Here I chose “Frictional” with </a:t>
            </a:r>
            <a:r>
              <a:rPr lang="en-US" sz="1800" dirty="0" err="1"/>
              <a:t>coeff</a:t>
            </a:r>
            <a:r>
              <a:rPr lang="en-US" sz="1800" dirty="0"/>
              <a:t> = 0.3</a:t>
            </a:r>
          </a:p>
          <a:p>
            <a:r>
              <a:rPr lang="en-US" sz="1800" dirty="0"/>
              <a:t>Click on “LD-DYNA” in the outline window and then go the top toolbar and click on “LSDYNA Pre” , go to “Trackers” from the drop-down menu, select “Body Contact Tracker”.</a:t>
            </a:r>
          </a:p>
          <a:p>
            <a:r>
              <a:rPr lang="en-US" sz="1800" dirty="0"/>
              <a:t>Next go to “Solution Information” </a:t>
            </a:r>
            <a:r>
              <a:rPr lang="en-US" sz="1800" dirty="0">
                <a:sym typeface="Wingdings" panose="05000000000000000000" pitchFamily="2" charset="2"/>
              </a:rPr>
              <a:t> Right click  and choose “Contact Force”- under scoping method choose “Body Interaction”</a:t>
            </a:r>
          </a:p>
          <a:p>
            <a:r>
              <a:rPr lang="en-US" sz="1800" dirty="0">
                <a:sym typeface="Wingdings" panose="05000000000000000000" pitchFamily="2" charset="2"/>
              </a:rPr>
              <a:t>This will plot the contact force between the two bodies</a:t>
            </a:r>
          </a:p>
          <a:p>
            <a:endParaRPr lang="en-US" sz="1800" dirty="0"/>
          </a:p>
        </p:txBody>
      </p:sp>
      <p:grpSp>
        <p:nvGrpSpPr>
          <p:cNvPr id="9" name="Group 8">
            <a:extLst>
              <a:ext uri="{FF2B5EF4-FFF2-40B4-BE49-F238E27FC236}">
                <a16:creationId xmlns:a16="http://schemas.microsoft.com/office/drawing/2014/main" id="{55CC2CA7-328E-C381-E737-A5A166769411}"/>
              </a:ext>
            </a:extLst>
          </p:cNvPr>
          <p:cNvGrpSpPr/>
          <p:nvPr/>
        </p:nvGrpSpPr>
        <p:grpSpPr>
          <a:xfrm>
            <a:off x="5578125" y="1761333"/>
            <a:ext cx="6252279" cy="3359870"/>
            <a:chOff x="5578125" y="1761333"/>
            <a:chExt cx="6252279" cy="3359870"/>
          </a:xfrm>
        </p:grpSpPr>
        <p:pic>
          <p:nvPicPr>
            <p:cNvPr id="6" name="Picture 5">
              <a:extLst>
                <a:ext uri="{FF2B5EF4-FFF2-40B4-BE49-F238E27FC236}">
                  <a16:creationId xmlns:a16="http://schemas.microsoft.com/office/drawing/2014/main" id="{2447627B-3383-B1C8-7A18-D133EA8827D1}"/>
                </a:ext>
              </a:extLst>
            </p:cNvPr>
            <p:cNvPicPr>
              <a:picLocks noChangeAspect="1"/>
            </p:cNvPicPr>
            <p:nvPr/>
          </p:nvPicPr>
          <p:blipFill>
            <a:blip r:embed="rId2"/>
            <a:stretch>
              <a:fillRect/>
            </a:stretch>
          </p:blipFill>
          <p:spPr>
            <a:xfrm>
              <a:off x="5578125" y="1761333"/>
              <a:ext cx="6252279" cy="3359870"/>
            </a:xfrm>
            <a:prstGeom prst="rect">
              <a:avLst/>
            </a:prstGeom>
          </p:spPr>
        </p:pic>
        <p:sp>
          <p:nvSpPr>
            <p:cNvPr id="7" name="Rectangle 6">
              <a:extLst>
                <a:ext uri="{FF2B5EF4-FFF2-40B4-BE49-F238E27FC236}">
                  <a16:creationId xmlns:a16="http://schemas.microsoft.com/office/drawing/2014/main" id="{8EE1F214-74E9-03CD-72AE-C79F38201321}"/>
                </a:ext>
              </a:extLst>
            </p:cNvPr>
            <p:cNvSpPr/>
            <p:nvPr/>
          </p:nvSpPr>
          <p:spPr>
            <a:xfrm>
              <a:off x="5791200" y="4267200"/>
              <a:ext cx="1378960" cy="15240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8" name="Rectangle 7">
              <a:extLst>
                <a:ext uri="{FF2B5EF4-FFF2-40B4-BE49-F238E27FC236}">
                  <a16:creationId xmlns:a16="http://schemas.microsoft.com/office/drawing/2014/main" id="{C35086A3-4B65-7A4E-441A-E148C5EB840F}"/>
                </a:ext>
              </a:extLst>
            </p:cNvPr>
            <p:cNvSpPr/>
            <p:nvPr/>
          </p:nvSpPr>
          <p:spPr>
            <a:xfrm>
              <a:off x="5872241" y="2991874"/>
              <a:ext cx="1378960" cy="437126"/>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grpSp>
    </p:spTree>
    <p:extLst>
      <p:ext uri="{BB962C8B-B14F-4D97-AF65-F5344CB8AC3E}">
        <p14:creationId xmlns:p14="http://schemas.microsoft.com/office/powerpoint/2010/main" val="28649694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48888-378E-2520-707A-040C95319AC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FFB58CD-C266-5F57-418A-A3F470B42BAE}"/>
              </a:ext>
            </a:extLst>
          </p:cNvPr>
          <p:cNvSpPr>
            <a:spLocks noGrp="1"/>
          </p:cNvSpPr>
          <p:nvPr>
            <p:ph type="sldNum" sz="quarter" idx="11"/>
          </p:nvPr>
        </p:nvSpPr>
        <p:spPr/>
        <p:txBody>
          <a:bodyPr/>
          <a:lstStyle/>
          <a:p>
            <a:fld id="{F0D23093-2AB0-F74C-B865-1A12A15B650E}" type="slidenum">
              <a:rPr lang="en-US" smtClean="0"/>
              <a:pPr/>
              <a:t>34</a:t>
            </a:fld>
            <a:endParaRPr lang="en-US"/>
          </a:p>
        </p:txBody>
      </p:sp>
      <p:sp>
        <p:nvSpPr>
          <p:cNvPr id="3" name="Title 2">
            <a:extLst>
              <a:ext uri="{FF2B5EF4-FFF2-40B4-BE49-F238E27FC236}">
                <a16:creationId xmlns:a16="http://schemas.microsoft.com/office/drawing/2014/main" id="{6F8676CE-A814-DF7F-77C0-93223F79B2FE}"/>
              </a:ext>
            </a:extLst>
          </p:cNvPr>
          <p:cNvSpPr>
            <a:spLocks noGrp="1"/>
          </p:cNvSpPr>
          <p:nvPr>
            <p:ph type="title"/>
          </p:nvPr>
        </p:nvSpPr>
        <p:spPr>
          <a:xfrm>
            <a:off x="385842" y="69111"/>
            <a:ext cx="10972799" cy="845837"/>
          </a:xfrm>
        </p:spPr>
        <p:txBody>
          <a:bodyPr/>
          <a:lstStyle/>
          <a:p>
            <a:r>
              <a:rPr lang="en-US"/>
              <a:t>Exercise: Contact Force Plots – Possible Answer</a:t>
            </a:r>
          </a:p>
        </p:txBody>
      </p:sp>
      <p:sp>
        <p:nvSpPr>
          <p:cNvPr id="4" name="Text Placeholder 3">
            <a:extLst>
              <a:ext uri="{FF2B5EF4-FFF2-40B4-BE49-F238E27FC236}">
                <a16:creationId xmlns:a16="http://schemas.microsoft.com/office/drawing/2014/main" id="{F012DB01-459E-A6D6-0705-FAC481A8B4A3}"/>
              </a:ext>
            </a:extLst>
          </p:cNvPr>
          <p:cNvSpPr>
            <a:spLocks noGrp="1"/>
          </p:cNvSpPr>
          <p:nvPr>
            <p:ph type="body" sz="quarter" idx="13"/>
          </p:nvPr>
        </p:nvSpPr>
        <p:spPr>
          <a:xfrm>
            <a:off x="242041" y="905105"/>
            <a:ext cx="4329960" cy="5334000"/>
          </a:xfrm>
        </p:spPr>
        <p:txBody>
          <a:bodyPr>
            <a:normAutofit/>
          </a:bodyPr>
          <a:lstStyle/>
          <a:p>
            <a:r>
              <a:rPr lang="en-US" sz="1800"/>
              <a:t>Contact Scenario:</a:t>
            </a:r>
          </a:p>
          <a:p>
            <a:r>
              <a:rPr lang="en-US" sz="1800"/>
              <a:t>Make sure Body Interaction is suppressed and only “Frictional Contact” is enabled. </a:t>
            </a:r>
          </a:p>
          <a:p>
            <a:r>
              <a:rPr lang="en-US" sz="1800"/>
              <a:t>Solve the problem.</a:t>
            </a:r>
          </a:p>
          <a:p>
            <a:r>
              <a:rPr lang="en-US" sz="1800"/>
              <a:t>Next go to “Solution Information” </a:t>
            </a:r>
            <a:r>
              <a:rPr lang="en-US" sz="1800">
                <a:sym typeface="Wingdings" panose="05000000000000000000" pitchFamily="2" charset="2"/>
              </a:rPr>
              <a:t> Right click  and choose “Contact Force”- under scoping method choose the defined contact for “Contact Region” and Target for “Contact Side”. Choose Z axis for the direction</a:t>
            </a:r>
          </a:p>
          <a:p>
            <a:r>
              <a:rPr lang="en-US" sz="1800">
                <a:sym typeface="Wingdings" panose="05000000000000000000" pitchFamily="2" charset="2"/>
              </a:rPr>
              <a:t>This will plot the contact force in the z-direction between the plate and the ball</a:t>
            </a:r>
          </a:p>
          <a:p>
            <a:endParaRPr lang="en-US" sz="1800"/>
          </a:p>
        </p:txBody>
      </p:sp>
      <p:grpSp>
        <p:nvGrpSpPr>
          <p:cNvPr id="11" name="Group 10">
            <a:extLst>
              <a:ext uri="{FF2B5EF4-FFF2-40B4-BE49-F238E27FC236}">
                <a16:creationId xmlns:a16="http://schemas.microsoft.com/office/drawing/2014/main" id="{3B784880-A268-036E-4FC5-77B7EFFA1DBD}"/>
              </a:ext>
            </a:extLst>
          </p:cNvPr>
          <p:cNvGrpSpPr/>
          <p:nvPr/>
        </p:nvGrpSpPr>
        <p:grpSpPr>
          <a:xfrm>
            <a:off x="4800600" y="1219200"/>
            <a:ext cx="6950161" cy="3722633"/>
            <a:chOff x="5241839" y="1130557"/>
            <a:chExt cx="6950161" cy="3722633"/>
          </a:xfrm>
        </p:grpSpPr>
        <p:pic>
          <p:nvPicPr>
            <p:cNvPr id="10" name="Picture 9">
              <a:extLst>
                <a:ext uri="{FF2B5EF4-FFF2-40B4-BE49-F238E27FC236}">
                  <a16:creationId xmlns:a16="http://schemas.microsoft.com/office/drawing/2014/main" id="{866DDD61-71F7-1E8D-11F4-3157466A0D36}"/>
                </a:ext>
              </a:extLst>
            </p:cNvPr>
            <p:cNvPicPr>
              <a:picLocks noChangeAspect="1"/>
            </p:cNvPicPr>
            <p:nvPr/>
          </p:nvPicPr>
          <p:blipFill>
            <a:blip r:embed="rId2"/>
            <a:stretch>
              <a:fillRect/>
            </a:stretch>
          </p:blipFill>
          <p:spPr>
            <a:xfrm>
              <a:off x="5241839" y="1130557"/>
              <a:ext cx="6950161" cy="3722633"/>
            </a:xfrm>
            <a:prstGeom prst="rect">
              <a:avLst/>
            </a:prstGeom>
          </p:spPr>
        </p:pic>
        <p:grpSp>
          <p:nvGrpSpPr>
            <p:cNvPr id="9" name="Group 8">
              <a:extLst>
                <a:ext uri="{FF2B5EF4-FFF2-40B4-BE49-F238E27FC236}">
                  <a16:creationId xmlns:a16="http://schemas.microsoft.com/office/drawing/2014/main" id="{07B510F2-88CB-2200-19D3-9CC6A0ADEB10}"/>
                </a:ext>
              </a:extLst>
            </p:cNvPr>
            <p:cNvGrpSpPr/>
            <p:nvPr/>
          </p:nvGrpSpPr>
          <p:grpSpPr>
            <a:xfrm>
              <a:off x="5562600" y="1981200"/>
              <a:ext cx="1455160" cy="2362200"/>
              <a:chOff x="5578481" y="1981201"/>
              <a:chExt cx="1455160" cy="2362200"/>
            </a:xfrm>
          </p:grpSpPr>
          <p:sp>
            <p:nvSpPr>
              <p:cNvPr id="7" name="Rectangle 6">
                <a:extLst>
                  <a:ext uri="{FF2B5EF4-FFF2-40B4-BE49-F238E27FC236}">
                    <a16:creationId xmlns:a16="http://schemas.microsoft.com/office/drawing/2014/main" id="{8908118B-9176-86E7-EACA-CCF4CC7E6905}"/>
                  </a:ext>
                </a:extLst>
              </p:cNvPr>
              <p:cNvSpPr/>
              <p:nvPr/>
            </p:nvSpPr>
            <p:spPr>
              <a:xfrm>
                <a:off x="5654681" y="3810001"/>
                <a:ext cx="1378960" cy="53340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8" name="Rectangle 7">
                <a:extLst>
                  <a:ext uri="{FF2B5EF4-FFF2-40B4-BE49-F238E27FC236}">
                    <a16:creationId xmlns:a16="http://schemas.microsoft.com/office/drawing/2014/main" id="{BA94FFF4-BB3C-6373-F1E6-C1FCFF4BFC10}"/>
                  </a:ext>
                </a:extLst>
              </p:cNvPr>
              <p:cNvSpPr/>
              <p:nvPr/>
            </p:nvSpPr>
            <p:spPr>
              <a:xfrm>
                <a:off x="5578481" y="1981201"/>
                <a:ext cx="1378960" cy="22860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grpSp>
      </p:grpSp>
    </p:spTree>
    <p:extLst>
      <p:ext uri="{BB962C8B-B14F-4D97-AF65-F5344CB8AC3E}">
        <p14:creationId xmlns:p14="http://schemas.microsoft.com/office/powerpoint/2010/main" val="1421926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6A6AB7-FC06-00D8-CD75-E15D470DC570}"/>
              </a:ext>
            </a:extLst>
          </p:cNvPr>
          <p:cNvSpPr>
            <a:spLocks noGrp="1"/>
          </p:cNvSpPr>
          <p:nvPr>
            <p:ph type="sldNum" sz="quarter" idx="11"/>
          </p:nvPr>
        </p:nvSpPr>
        <p:spPr/>
        <p:txBody>
          <a:bodyPr/>
          <a:lstStyle/>
          <a:p>
            <a:fld id="{F0D23093-2AB0-F74C-B865-1A12A15B650E}" type="slidenum">
              <a:rPr lang="en-US" smtClean="0"/>
              <a:pPr/>
              <a:t>35</a:t>
            </a:fld>
            <a:endParaRPr lang="en-US"/>
          </a:p>
        </p:txBody>
      </p:sp>
      <p:sp>
        <p:nvSpPr>
          <p:cNvPr id="7" name="Titel 1">
            <a:extLst>
              <a:ext uri="{FF2B5EF4-FFF2-40B4-BE49-F238E27FC236}">
                <a16:creationId xmlns:a16="http://schemas.microsoft.com/office/drawing/2014/main" id="{170B326E-F858-A51C-5467-E3164152E9A8}"/>
              </a:ext>
            </a:extLst>
          </p:cNvPr>
          <p:cNvSpPr>
            <a:spLocks noGrp="1"/>
          </p:cNvSpPr>
          <p:nvPr>
            <p:ph type="title"/>
          </p:nvPr>
        </p:nvSpPr>
        <p:spPr>
          <a:xfrm>
            <a:off x="416525" y="68563"/>
            <a:ext cx="10972799" cy="845837"/>
          </a:xfrm>
        </p:spPr>
        <p:txBody>
          <a:bodyPr/>
          <a:lstStyle/>
          <a:p>
            <a:r>
              <a:rPr lang="en-US"/>
              <a:t>Contact Analysis Best Practices</a:t>
            </a:r>
          </a:p>
        </p:txBody>
      </p:sp>
      <p:sp>
        <p:nvSpPr>
          <p:cNvPr id="10" name="Inhaltsplatzhalter 4">
            <a:extLst>
              <a:ext uri="{FF2B5EF4-FFF2-40B4-BE49-F238E27FC236}">
                <a16:creationId xmlns:a16="http://schemas.microsoft.com/office/drawing/2014/main" id="{D39EA3B0-AD95-677F-3251-6AB09376F08C}"/>
              </a:ext>
            </a:extLst>
          </p:cNvPr>
          <p:cNvSpPr>
            <a:spLocks noGrp="1"/>
          </p:cNvSpPr>
          <p:nvPr>
            <p:ph type="body" sz="quarter" idx="13"/>
          </p:nvPr>
        </p:nvSpPr>
        <p:spPr>
          <a:xfrm>
            <a:off x="284693" y="893135"/>
            <a:ext cx="7778610" cy="5334000"/>
          </a:xfrm>
        </p:spPr>
        <p:txBody>
          <a:bodyPr/>
          <a:lstStyle/>
          <a:p>
            <a:r>
              <a:rPr lang="en-US" sz="1800" dirty="0"/>
              <a:t>Large deformation analysis often requires manual selection of contact surfaces</a:t>
            </a:r>
            <a:r>
              <a:rPr lang="en-US" sz="1800" dirty="0">
                <a:sym typeface="Wingdings" pitchFamily="2" charset="2"/>
              </a:rPr>
              <a:t> </a:t>
            </a:r>
          </a:p>
          <a:p>
            <a:r>
              <a:rPr lang="en-US" sz="1800" dirty="0">
                <a:sym typeface="Wingdings" pitchFamily="2" charset="2"/>
              </a:rPr>
              <a:t>Turn off “Generate Automatic Connection On Refresh”</a:t>
            </a:r>
          </a:p>
          <a:p>
            <a:pPr lvl="1"/>
            <a:r>
              <a:rPr lang="en-US" sz="1800" dirty="0">
                <a:sym typeface="Wingdings" pitchFamily="2" charset="2"/>
              </a:rPr>
              <a:t>If Scope Method is Automatic, suppress the contact if it’s not needed</a:t>
            </a:r>
          </a:p>
          <a:p>
            <a:pPr lvl="1"/>
            <a:r>
              <a:rPr lang="en-US" sz="1800" dirty="0">
                <a:sym typeface="Wingdings" pitchFamily="2" charset="2"/>
              </a:rPr>
              <a:t>Otherwise, the contact will be added again after refresh</a:t>
            </a:r>
          </a:p>
          <a:p>
            <a:r>
              <a:rPr lang="en-US" sz="1800" dirty="0">
                <a:sym typeface="Wingdings" pitchFamily="2" charset="2"/>
              </a:rPr>
              <a:t>If a Body Interaction is not needed, suppress the Body Interaction</a:t>
            </a:r>
          </a:p>
          <a:p>
            <a:pPr lvl="1"/>
            <a:r>
              <a:rPr lang="en-US" sz="1800" dirty="0">
                <a:sym typeface="Wingdings" pitchFamily="2" charset="2"/>
              </a:rPr>
              <a:t>Otherwise, it is added again after refresh</a:t>
            </a:r>
          </a:p>
          <a:p>
            <a:r>
              <a:rPr lang="en-US" sz="1800" dirty="0"/>
              <a:t>Use friction</a:t>
            </a:r>
          </a:p>
          <a:p>
            <a:r>
              <a:rPr lang="en-US" sz="1800" dirty="0"/>
              <a:t>Adjust Maximum Offset for bonded contact, take zero as default</a:t>
            </a:r>
          </a:p>
          <a:p>
            <a:r>
              <a:rPr lang="en-US" sz="1800" dirty="0"/>
              <a:t>For a first run, try asymmetric contact</a:t>
            </a:r>
          </a:p>
          <a:p>
            <a:pPr lvl="1"/>
            <a:r>
              <a:rPr lang="en-US" sz="1600" dirty="0"/>
              <a:t>Rigid bodies must be </a:t>
            </a:r>
            <a:r>
              <a:rPr lang="en-US" sz="1600" b="1" dirty="0"/>
              <a:t>target</a:t>
            </a:r>
            <a:r>
              <a:rPr lang="en-US" sz="1600" dirty="0"/>
              <a:t> (otherwise, Flip Contact/Target)</a:t>
            </a:r>
          </a:p>
          <a:p>
            <a:pPr lvl="1"/>
            <a:r>
              <a:rPr lang="en-US" sz="1600" dirty="0"/>
              <a:t>The finer mesh should be </a:t>
            </a:r>
            <a:r>
              <a:rPr lang="en-US" sz="1600" b="1" dirty="0"/>
              <a:t>contact</a:t>
            </a:r>
          </a:p>
          <a:p>
            <a:pPr lvl="1"/>
            <a:r>
              <a:rPr lang="en-US" sz="1600" dirty="0"/>
              <a:t>Sharp edges or curved geometry should be </a:t>
            </a:r>
            <a:r>
              <a:rPr lang="en-US" sz="1600" b="1" dirty="0"/>
              <a:t>contact</a:t>
            </a:r>
          </a:p>
          <a:p>
            <a:pPr lvl="1"/>
            <a:r>
              <a:rPr lang="en-US" sz="1600" dirty="0"/>
              <a:t>Overlapping geometry should be </a:t>
            </a:r>
            <a:r>
              <a:rPr lang="en-US" sz="1600" b="1" dirty="0"/>
              <a:t>target</a:t>
            </a:r>
          </a:p>
          <a:p>
            <a:endParaRPr lang="en-US" sz="1800" dirty="0"/>
          </a:p>
        </p:txBody>
      </p:sp>
      <p:pic>
        <p:nvPicPr>
          <p:cNvPr id="11" name="Picture 10">
            <a:extLst>
              <a:ext uri="{FF2B5EF4-FFF2-40B4-BE49-F238E27FC236}">
                <a16:creationId xmlns:a16="http://schemas.microsoft.com/office/drawing/2014/main" id="{C9B44E42-2596-C15A-6A37-D5485F5E388B}"/>
              </a:ext>
            </a:extLst>
          </p:cNvPr>
          <p:cNvPicPr>
            <a:picLocks noChangeAspect="1"/>
          </p:cNvPicPr>
          <p:nvPr/>
        </p:nvPicPr>
        <p:blipFill>
          <a:blip r:embed="rId2"/>
          <a:stretch>
            <a:fillRect/>
          </a:stretch>
        </p:blipFill>
        <p:spPr>
          <a:xfrm>
            <a:off x="8352529" y="304800"/>
            <a:ext cx="3466314" cy="1905000"/>
          </a:xfrm>
          <a:prstGeom prst="rect">
            <a:avLst/>
          </a:prstGeom>
        </p:spPr>
      </p:pic>
      <p:pic>
        <p:nvPicPr>
          <p:cNvPr id="12" name="Picture 11">
            <a:extLst>
              <a:ext uri="{FF2B5EF4-FFF2-40B4-BE49-F238E27FC236}">
                <a16:creationId xmlns:a16="http://schemas.microsoft.com/office/drawing/2014/main" id="{E9A90AFD-4F20-7992-76ED-3CD3DCB5A9BD}"/>
              </a:ext>
            </a:extLst>
          </p:cNvPr>
          <p:cNvPicPr>
            <a:picLocks noChangeAspect="1"/>
          </p:cNvPicPr>
          <p:nvPr/>
        </p:nvPicPr>
        <p:blipFill>
          <a:blip r:embed="rId3"/>
          <a:stretch>
            <a:fillRect/>
          </a:stretch>
        </p:blipFill>
        <p:spPr>
          <a:xfrm>
            <a:off x="8352529" y="2446037"/>
            <a:ext cx="3554778" cy="3710931"/>
          </a:xfrm>
          <a:prstGeom prst="rect">
            <a:avLst/>
          </a:prstGeom>
        </p:spPr>
      </p:pic>
    </p:spTree>
    <p:extLst>
      <p:ext uri="{BB962C8B-B14F-4D97-AF65-F5344CB8AC3E}">
        <p14:creationId xmlns:p14="http://schemas.microsoft.com/office/powerpoint/2010/main" val="41534179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6A6AB7-FC06-00D8-CD75-E15D470DC570}"/>
              </a:ext>
            </a:extLst>
          </p:cNvPr>
          <p:cNvSpPr>
            <a:spLocks noGrp="1"/>
          </p:cNvSpPr>
          <p:nvPr>
            <p:ph type="sldNum" sz="quarter" idx="11"/>
          </p:nvPr>
        </p:nvSpPr>
        <p:spPr/>
        <p:txBody>
          <a:bodyPr/>
          <a:lstStyle/>
          <a:p>
            <a:fld id="{F0D23093-2AB0-F74C-B865-1A12A15B650E}" type="slidenum">
              <a:rPr lang="en-US" smtClean="0"/>
              <a:pPr/>
              <a:t>36</a:t>
            </a:fld>
            <a:endParaRPr lang="en-US"/>
          </a:p>
        </p:txBody>
      </p:sp>
      <p:sp>
        <p:nvSpPr>
          <p:cNvPr id="7" name="Titel 1">
            <a:extLst>
              <a:ext uri="{FF2B5EF4-FFF2-40B4-BE49-F238E27FC236}">
                <a16:creationId xmlns:a16="http://schemas.microsoft.com/office/drawing/2014/main" id="{170B326E-F858-A51C-5467-E3164152E9A8}"/>
              </a:ext>
            </a:extLst>
          </p:cNvPr>
          <p:cNvSpPr>
            <a:spLocks noGrp="1"/>
          </p:cNvSpPr>
          <p:nvPr>
            <p:ph type="title"/>
          </p:nvPr>
        </p:nvSpPr>
        <p:spPr>
          <a:xfrm>
            <a:off x="381000" y="120635"/>
            <a:ext cx="10972799" cy="845837"/>
          </a:xfrm>
        </p:spPr>
        <p:txBody>
          <a:bodyPr/>
          <a:lstStyle/>
          <a:p>
            <a:r>
              <a:rPr lang="en-US"/>
              <a:t>Contact Analysis Best Practices</a:t>
            </a:r>
          </a:p>
        </p:txBody>
      </p:sp>
      <p:sp>
        <p:nvSpPr>
          <p:cNvPr id="5" name="Inhaltsplatzhalter 4">
            <a:extLst>
              <a:ext uri="{FF2B5EF4-FFF2-40B4-BE49-F238E27FC236}">
                <a16:creationId xmlns:a16="http://schemas.microsoft.com/office/drawing/2014/main" id="{43E5D66C-B5BC-7A3D-EE37-FF80E896182E}"/>
              </a:ext>
            </a:extLst>
          </p:cNvPr>
          <p:cNvSpPr>
            <a:spLocks noGrp="1"/>
          </p:cNvSpPr>
          <p:nvPr>
            <p:ph type="body" sz="quarter" idx="13"/>
          </p:nvPr>
        </p:nvSpPr>
        <p:spPr>
          <a:xfrm>
            <a:off x="152400" y="1024854"/>
            <a:ext cx="8758158" cy="5334000"/>
          </a:xfrm>
        </p:spPr>
        <p:txBody>
          <a:bodyPr>
            <a:normAutofit/>
          </a:bodyPr>
          <a:lstStyle/>
          <a:p>
            <a:pPr>
              <a:lnSpc>
                <a:spcPct val="150000"/>
              </a:lnSpc>
            </a:pPr>
            <a:r>
              <a:rPr lang="en-US" sz="2000" dirty="0"/>
              <a:t>If an LS-DYNA analysis fails, it’s quite likely related to contacts specially in complex geometries</a:t>
            </a:r>
          </a:p>
          <a:p>
            <a:pPr lvl="1">
              <a:lnSpc>
                <a:spcPct val="150000"/>
              </a:lnSpc>
            </a:pPr>
            <a:r>
              <a:rPr lang="en-US" sz="1800" dirty="0"/>
              <a:t>Review target and contact selection and avoid complex contact situations</a:t>
            </a:r>
          </a:p>
          <a:p>
            <a:pPr lvl="2">
              <a:lnSpc>
                <a:spcPct val="150000"/>
              </a:lnSpc>
            </a:pPr>
            <a:r>
              <a:rPr lang="en-US" sz="1400" dirty="0"/>
              <a:t>Try to figure out where the problem arises</a:t>
            </a:r>
          </a:p>
          <a:p>
            <a:pPr lvl="1">
              <a:lnSpc>
                <a:spcPct val="150000"/>
              </a:lnSpc>
            </a:pPr>
            <a:r>
              <a:rPr lang="en-US" sz="1800" dirty="0"/>
              <a:t>Switch to Soft Constraint or Segment Based or vice versa</a:t>
            </a:r>
          </a:p>
          <a:p>
            <a:pPr lvl="1">
              <a:lnSpc>
                <a:spcPct val="150000"/>
              </a:lnSpc>
            </a:pPr>
            <a:r>
              <a:rPr lang="en-US" sz="1800" dirty="0"/>
              <a:t>Adjust (reduce) penalty stiffness</a:t>
            </a:r>
          </a:p>
          <a:p>
            <a:pPr lvl="1">
              <a:lnSpc>
                <a:spcPct val="150000"/>
              </a:lnSpc>
            </a:pPr>
            <a:r>
              <a:rPr lang="en-US" sz="1800" dirty="0"/>
              <a:t>Think about symmetric/asymmetric or flip contact and target</a:t>
            </a:r>
          </a:p>
          <a:p>
            <a:pPr lvl="1">
              <a:lnSpc>
                <a:spcPct val="150000"/>
              </a:lnSpc>
            </a:pPr>
            <a:r>
              <a:rPr lang="en-US" sz="1800" dirty="0"/>
              <a:t>Switch to non-automatic contact (keyword snippet) – problem dependent</a:t>
            </a:r>
          </a:p>
          <a:p>
            <a:pPr lvl="1">
              <a:lnSpc>
                <a:spcPct val="150000"/>
              </a:lnSpc>
            </a:pPr>
            <a:r>
              <a:rPr lang="en-US" sz="1800" dirty="0"/>
              <a:t>Reduce analysis time step (reduce safety factor from 0.9 to a smaller value)</a:t>
            </a:r>
          </a:p>
          <a:p>
            <a:pPr lvl="1">
              <a:lnSpc>
                <a:spcPct val="150000"/>
              </a:lnSpc>
            </a:pPr>
            <a:r>
              <a:rPr lang="en-US" sz="1800" dirty="0"/>
              <a:t>Refine mesh</a:t>
            </a:r>
          </a:p>
        </p:txBody>
      </p:sp>
      <p:pic>
        <p:nvPicPr>
          <p:cNvPr id="9" name="Picture 8">
            <a:extLst>
              <a:ext uri="{FF2B5EF4-FFF2-40B4-BE49-F238E27FC236}">
                <a16:creationId xmlns:a16="http://schemas.microsoft.com/office/drawing/2014/main" id="{2F5B43A7-30B7-3B88-3128-D817EC067425}"/>
              </a:ext>
            </a:extLst>
          </p:cNvPr>
          <p:cNvPicPr>
            <a:picLocks noChangeAspect="1"/>
          </p:cNvPicPr>
          <p:nvPr/>
        </p:nvPicPr>
        <p:blipFill>
          <a:blip r:embed="rId3"/>
          <a:stretch>
            <a:fillRect/>
          </a:stretch>
        </p:blipFill>
        <p:spPr>
          <a:xfrm>
            <a:off x="8618014" y="1143000"/>
            <a:ext cx="3421586" cy="4395787"/>
          </a:xfrm>
          <a:prstGeom prst="rect">
            <a:avLst/>
          </a:prstGeom>
        </p:spPr>
      </p:pic>
    </p:spTree>
    <p:extLst>
      <p:ext uri="{BB962C8B-B14F-4D97-AF65-F5344CB8AC3E}">
        <p14:creationId xmlns:p14="http://schemas.microsoft.com/office/powerpoint/2010/main" val="1711104362"/>
      </p:ext>
    </p:extLst>
  </p:cSld>
  <p:clrMapOvr>
    <a:masterClrMapping/>
  </p:clrMapOvr>
  <p:extLst>
    <p:ext uri="{6950BFC3-D8DA-4A85-94F7-54DA5524770B}">
      <p188:commentRel xmlns:p188="http://schemas.microsoft.com/office/powerpoint/2018/8/main" r:id="rId2"/>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8429A-9703-EE8F-1088-06EE004371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67BF7E-852D-084F-5C0B-EDA632F5FA2A}"/>
              </a:ext>
            </a:extLst>
          </p:cNvPr>
          <p:cNvSpPr>
            <a:spLocks noGrp="1"/>
          </p:cNvSpPr>
          <p:nvPr>
            <p:ph type="title"/>
          </p:nvPr>
        </p:nvSpPr>
        <p:spPr>
          <a:xfrm>
            <a:off x="157931" y="0"/>
            <a:ext cx="10972799" cy="845837"/>
          </a:xfrm>
        </p:spPr>
        <p:txBody>
          <a:bodyPr/>
          <a:lstStyle/>
          <a:p>
            <a:r>
              <a:rPr lang="en-US"/>
              <a:t>Contacts Quiz</a:t>
            </a:r>
          </a:p>
        </p:txBody>
      </p:sp>
      <p:sp>
        <p:nvSpPr>
          <p:cNvPr id="3" name="Slide Number Placeholder 2">
            <a:extLst>
              <a:ext uri="{FF2B5EF4-FFF2-40B4-BE49-F238E27FC236}">
                <a16:creationId xmlns:a16="http://schemas.microsoft.com/office/drawing/2014/main" id="{0EBF2636-D6B4-7647-B0E6-D40B5220A88D}"/>
              </a:ext>
            </a:extLst>
          </p:cNvPr>
          <p:cNvSpPr>
            <a:spLocks noGrp="1"/>
          </p:cNvSpPr>
          <p:nvPr>
            <p:ph type="sldNum" sz="quarter" idx="4294967295"/>
          </p:nvPr>
        </p:nvSpPr>
        <p:spPr>
          <a:xfrm>
            <a:off x="11658600" y="6324600"/>
            <a:ext cx="368300" cy="238960"/>
          </a:xfrm>
        </p:spPr>
        <p:txBody>
          <a:bodyPr/>
          <a:lstStyle/>
          <a:p>
            <a:fld id="{1909D2FC-EBC3-4E88-8B9A-2F52EBFF7A54}" type="slidenum">
              <a:rPr lang="en-US" smtClean="0"/>
              <a:t>37</a:t>
            </a:fld>
            <a:endParaRPr lang="en-US"/>
          </a:p>
        </p:txBody>
      </p:sp>
      <p:sp>
        <p:nvSpPr>
          <p:cNvPr id="4" name="TextBox 3">
            <a:extLst>
              <a:ext uri="{FF2B5EF4-FFF2-40B4-BE49-F238E27FC236}">
                <a16:creationId xmlns:a16="http://schemas.microsoft.com/office/drawing/2014/main" id="{A46080E9-93BD-5ACF-D411-3FEAE18EA8E8}"/>
              </a:ext>
            </a:extLst>
          </p:cNvPr>
          <p:cNvSpPr txBox="1"/>
          <p:nvPr/>
        </p:nvSpPr>
        <p:spPr>
          <a:xfrm>
            <a:off x="685800" y="474838"/>
            <a:ext cx="11130731" cy="5603714"/>
          </a:xfrm>
          <a:prstGeom prst="rect">
            <a:avLst/>
          </a:prstGeom>
          <a:noFill/>
        </p:spPr>
        <p:txBody>
          <a:bodyPr wrap="square">
            <a:spAutoFit/>
          </a:bodyPr>
          <a:lstStyle/>
          <a:p>
            <a:pPr marL="0" indent="0">
              <a:lnSpc>
                <a:spcPct val="150000"/>
              </a:lnSpc>
              <a:buNone/>
            </a:pPr>
            <a:r>
              <a:rPr lang="en-US" sz="1600" b="1" dirty="0"/>
              <a:t>Question 1:</a:t>
            </a:r>
          </a:p>
          <a:p>
            <a:pPr marL="0" indent="0">
              <a:lnSpc>
                <a:spcPct val="150000"/>
              </a:lnSpc>
              <a:buNone/>
            </a:pPr>
            <a:r>
              <a:rPr lang="en-US" sz="1200" dirty="0"/>
              <a:t>In LS-DYNA in Ansys Workbench contact definitions, which statement correctly describes the effect of penalty stiffness?</a:t>
            </a:r>
          </a:p>
          <a:p>
            <a:pPr marL="342900" indent="-342900">
              <a:lnSpc>
                <a:spcPct val="150000"/>
              </a:lnSpc>
              <a:buAutoNum type="alphaUcParenR"/>
            </a:pPr>
            <a:r>
              <a:rPr lang="en-US" sz="1200" dirty="0"/>
              <a:t>Increasing stiffness improves accuracy and has no effect on stability</a:t>
            </a:r>
          </a:p>
          <a:p>
            <a:pPr marL="342900" indent="-342900">
              <a:lnSpc>
                <a:spcPct val="150000"/>
              </a:lnSpc>
              <a:buAutoNum type="alphaUcParenR"/>
            </a:pPr>
            <a:r>
              <a:rPr lang="en-US" sz="1200" dirty="0"/>
              <a:t>Low stiffness leads to instability, while high stiffness increases computational efficiency</a:t>
            </a:r>
          </a:p>
          <a:p>
            <a:pPr marL="342900" indent="-342900">
              <a:lnSpc>
                <a:spcPct val="150000"/>
              </a:lnSpc>
              <a:buAutoNum type="alphaUcParenR"/>
            </a:pPr>
            <a:r>
              <a:rPr lang="en-US" sz="1200" dirty="0"/>
              <a:t>Low stiffness causes excessive penetration, while high stiffness reduces time step size and may cause oscillations</a:t>
            </a:r>
          </a:p>
          <a:p>
            <a:pPr marL="342900" indent="-342900">
              <a:lnSpc>
                <a:spcPct val="150000"/>
              </a:lnSpc>
              <a:buAutoNum type="alphaUcParenR"/>
            </a:pPr>
            <a:r>
              <a:rPr lang="en-US" sz="1200" dirty="0"/>
              <a:t>Penalty stiffness has no significant effect on accuracy or computation</a:t>
            </a:r>
          </a:p>
          <a:p>
            <a:pPr>
              <a:lnSpc>
                <a:spcPct val="150000"/>
              </a:lnSpc>
            </a:pPr>
            <a:r>
              <a:rPr lang="en-US" sz="1600" b="1" dirty="0"/>
              <a:t>Question 2:</a:t>
            </a:r>
          </a:p>
          <a:p>
            <a:pPr>
              <a:lnSpc>
                <a:spcPct val="150000"/>
              </a:lnSpc>
            </a:pPr>
            <a:r>
              <a:rPr lang="en-US" sz="1200" dirty="0"/>
              <a:t>In an Explicit Dynamics system within Ansys Workbench, which of the following statements is true about default connection behavior?</a:t>
            </a:r>
          </a:p>
          <a:p>
            <a:pPr marL="342900" indent="-342900">
              <a:lnSpc>
                <a:spcPct val="150000"/>
              </a:lnSpc>
              <a:buAutoNum type="alphaUcParenR"/>
            </a:pPr>
            <a:r>
              <a:rPr lang="en-US" sz="1200" dirty="0"/>
              <a:t>Default connection type is Contact, using the Augmented Lagrange formulation</a:t>
            </a:r>
          </a:p>
          <a:p>
            <a:pPr marL="342900" indent="-342900">
              <a:lnSpc>
                <a:spcPct val="150000"/>
              </a:lnSpc>
              <a:buAutoNum type="alphaUcParenR"/>
            </a:pPr>
            <a:r>
              <a:rPr lang="en-US" sz="1200" dirty="0"/>
              <a:t>Default connection type is </a:t>
            </a:r>
            <a:r>
              <a:rPr lang="en-US" sz="1200" i="1" dirty="0"/>
              <a:t>Body Interactions</a:t>
            </a:r>
            <a:r>
              <a:rPr lang="en-US" sz="1200" dirty="0"/>
              <a:t>, which automatically detects contact between all parts</a:t>
            </a:r>
          </a:p>
          <a:p>
            <a:pPr marL="342900" indent="-342900">
              <a:lnSpc>
                <a:spcPct val="150000"/>
              </a:lnSpc>
              <a:buAutoNum type="alphaUcParenR"/>
            </a:pPr>
            <a:r>
              <a:rPr lang="en-US" sz="1200" dirty="0"/>
              <a:t>Default connection type is </a:t>
            </a:r>
            <a:r>
              <a:rPr lang="en-US" sz="1200" i="1" dirty="0"/>
              <a:t>Frictional Contact</a:t>
            </a:r>
            <a:r>
              <a:rPr lang="en-US" sz="1200" dirty="0"/>
              <a:t>, applied only to scoped regions</a:t>
            </a:r>
          </a:p>
          <a:p>
            <a:pPr marL="342900" indent="-342900">
              <a:lnSpc>
                <a:spcPct val="150000"/>
              </a:lnSpc>
              <a:buAutoNum type="alphaUcParenR"/>
            </a:pPr>
            <a:r>
              <a:rPr lang="en-US" sz="1200" dirty="0"/>
              <a:t>Default connection type is </a:t>
            </a:r>
            <a:r>
              <a:rPr lang="en-US" sz="1200" i="1" dirty="0"/>
              <a:t>Bonded Contact</a:t>
            </a:r>
            <a:r>
              <a:rPr lang="en-US" sz="1200" dirty="0"/>
              <a:t>, supported for all Explicit analyses</a:t>
            </a:r>
          </a:p>
          <a:p>
            <a:pPr>
              <a:lnSpc>
                <a:spcPct val="150000"/>
              </a:lnSpc>
            </a:pPr>
            <a:r>
              <a:rPr lang="en-US" sz="1600" b="1" dirty="0"/>
              <a:t>Question 3:</a:t>
            </a:r>
          </a:p>
          <a:p>
            <a:pPr>
              <a:lnSpc>
                <a:spcPct val="150000"/>
              </a:lnSpc>
            </a:pPr>
            <a:r>
              <a:rPr lang="en-US" sz="1200" dirty="0"/>
              <a:t>A user finds that their Ansys LS-DYNA simulation fails to converge due to unstable contact behavior in a complex assembly. Which of the following strategies is most appropriate to try first?</a:t>
            </a:r>
          </a:p>
          <a:p>
            <a:pPr marL="228600" indent="-228600">
              <a:lnSpc>
                <a:spcPct val="150000"/>
              </a:lnSpc>
              <a:buAutoNum type="alphaUcParenR"/>
            </a:pPr>
            <a:r>
              <a:rPr lang="en-US" sz="1200" dirty="0"/>
              <a:t>Increase penalty stiffness and enable symmetric contact</a:t>
            </a:r>
          </a:p>
          <a:p>
            <a:pPr marL="228600" indent="-228600">
              <a:lnSpc>
                <a:spcPct val="150000"/>
              </a:lnSpc>
              <a:buAutoNum type="alphaUcParenR"/>
            </a:pPr>
            <a:r>
              <a:rPr lang="en-US" sz="1200" dirty="0"/>
              <a:t>Reduce penalty stiffness and review target/contact orientation</a:t>
            </a:r>
          </a:p>
          <a:p>
            <a:pPr marL="228600" indent="-228600">
              <a:lnSpc>
                <a:spcPct val="150000"/>
              </a:lnSpc>
              <a:buAutoNum type="alphaUcParenR"/>
            </a:pPr>
            <a:r>
              <a:rPr lang="en-US" sz="1200" dirty="0"/>
              <a:t>Change all contacts to bonded and refine mesh globally</a:t>
            </a:r>
          </a:p>
          <a:p>
            <a:pPr marL="228600" indent="-228600">
              <a:lnSpc>
                <a:spcPct val="150000"/>
              </a:lnSpc>
              <a:buAutoNum type="alphaUcParenR"/>
            </a:pPr>
            <a:r>
              <a:rPr lang="en-US" sz="1200" dirty="0"/>
              <a:t>Add more friction to increase sliding resistance</a:t>
            </a:r>
          </a:p>
        </p:txBody>
      </p:sp>
      <p:pic>
        <p:nvPicPr>
          <p:cNvPr id="7" name="Graphic 6" descr="Questions with solid fill">
            <a:extLst>
              <a:ext uri="{FF2B5EF4-FFF2-40B4-BE49-F238E27FC236}">
                <a16:creationId xmlns:a16="http://schemas.microsoft.com/office/drawing/2014/main" id="{8EEC1533-FE7F-F8A0-8AD1-D134BAC43B7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7809" y="531616"/>
            <a:ext cx="624663" cy="624663"/>
          </a:xfrm>
          <a:prstGeom prst="rect">
            <a:avLst/>
          </a:prstGeom>
        </p:spPr>
      </p:pic>
      <p:pic>
        <p:nvPicPr>
          <p:cNvPr id="8" name="Graphic 7" descr="Questions with solid fill">
            <a:extLst>
              <a:ext uri="{FF2B5EF4-FFF2-40B4-BE49-F238E27FC236}">
                <a16:creationId xmlns:a16="http://schemas.microsoft.com/office/drawing/2014/main" id="{882DCC8C-A3BA-EB09-FA3A-4CF95EF386E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0" y="2265706"/>
            <a:ext cx="624663" cy="624663"/>
          </a:xfrm>
          <a:prstGeom prst="rect">
            <a:avLst/>
          </a:prstGeom>
        </p:spPr>
      </p:pic>
      <p:pic>
        <p:nvPicPr>
          <p:cNvPr id="5" name="Graphic 4" descr="Questions with solid fill">
            <a:extLst>
              <a:ext uri="{FF2B5EF4-FFF2-40B4-BE49-F238E27FC236}">
                <a16:creationId xmlns:a16="http://schemas.microsoft.com/office/drawing/2014/main" id="{03FC0098-4BDC-71E8-0DDE-A8C53D28300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3137" y="4038600"/>
            <a:ext cx="624663" cy="624663"/>
          </a:xfrm>
          <a:prstGeom prst="rect">
            <a:avLst/>
          </a:prstGeom>
        </p:spPr>
      </p:pic>
    </p:spTree>
    <p:extLst>
      <p:ext uri="{BB962C8B-B14F-4D97-AF65-F5344CB8AC3E}">
        <p14:creationId xmlns:p14="http://schemas.microsoft.com/office/powerpoint/2010/main" val="794419871"/>
      </p:ext>
    </p:extLst>
  </p:cSld>
  <p:clrMapOvr>
    <a:masterClrMapping/>
  </p:clrMapOvr>
  <p:extLst>
    <p:ext uri="{6950BFC3-D8DA-4A85-94F7-54DA5524770B}">
      <p188:commentRel xmlns:p188="http://schemas.microsoft.com/office/powerpoint/2018/8/main" r:id="rId3"/>
    </p:ext>
  </p:extLs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82390F-F6AD-4FEF-4AC1-FFF830EAB7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5A434C-427C-15F2-B105-D209ECB4B452}"/>
              </a:ext>
            </a:extLst>
          </p:cNvPr>
          <p:cNvSpPr>
            <a:spLocks noGrp="1"/>
          </p:cNvSpPr>
          <p:nvPr>
            <p:ph type="title"/>
          </p:nvPr>
        </p:nvSpPr>
        <p:spPr/>
        <p:txBody>
          <a:bodyPr/>
          <a:lstStyle/>
          <a:p>
            <a:r>
              <a:rPr lang="en-US" dirty="0"/>
              <a:t>Postprocessing Results in Ansys Mechanical Software</a:t>
            </a:r>
          </a:p>
        </p:txBody>
      </p:sp>
      <p:sp>
        <p:nvSpPr>
          <p:cNvPr id="3" name="Text Placeholder 2">
            <a:extLst>
              <a:ext uri="{FF2B5EF4-FFF2-40B4-BE49-F238E27FC236}">
                <a16:creationId xmlns:a16="http://schemas.microsoft.com/office/drawing/2014/main" id="{EC6CA332-96A8-B337-F65F-69180CFC2A4B}"/>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6668329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6710FFA-C907-4AF0-A581-B4482117381C}"/>
              </a:ext>
            </a:extLst>
          </p:cNvPr>
          <p:cNvSpPr>
            <a:spLocks noGrp="1"/>
          </p:cNvSpPr>
          <p:nvPr>
            <p:ph type="sldNum" sz="quarter" idx="11"/>
          </p:nvPr>
        </p:nvSpPr>
        <p:spPr/>
        <p:txBody>
          <a:bodyPr/>
          <a:lstStyle/>
          <a:p>
            <a:fld id="{F0D23093-2AB0-F74C-B865-1A12A15B650E}" type="slidenum">
              <a:rPr lang="en-US" smtClean="0"/>
              <a:pPr/>
              <a:t>39</a:t>
            </a:fld>
            <a:endParaRPr lang="en-US"/>
          </a:p>
        </p:txBody>
      </p:sp>
      <p:sp>
        <p:nvSpPr>
          <p:cNvPr id="2" name="Titel 1"/>
          <p:cNvSpPr>
            <a:spLocks noGrp="1"/>
          </p:cNvSpPr>
          <p:nvPr>
            <p:ph type="title"/>
          </p:nvPr>
        </p:nvSpPr>
        <p:spPr>
          <a:xfrm>
            <a:off x="497216" y="83311"/>
            <a:ext cx="10972799" cy="845837"/>
          </a:xfrm>
        </p:spPr>
        <p:txBody>
          <a:bodyPr/>
          <a:lstStyle/>
          <a:p>
            <a:r>
              <a:rPr lang="en-US"/>
              <a:t>Visualizing Results</a:t>
            </a:r>
          </a:p>
        </p:txBody>
      </p:sp>
      <p:sp>
        <p:nvSpPr>
          <p:cNvPr id="5" name="Inhaltsplatzhalter 4"/>
          <p:cNvSpPr>
            <a:spLocks noGrp="1"/>
          </p:cNvSpPr>
          <p:nvPr>
            <p:ph type="body" sz="quarter" idx="13"/>
          </p:nvPr>
        </p:nvSpPr>
        <p:spPr>
          <a:xfrm>
            <a:off x="385336" y="938980"/>
            <a:ext cx="11196558" cy="5334000"/>
          </a:xfrm>
        </p:spPr>
        <p:txBody>
          <a:bodyPr>
            <a:normAutofit/>
          </a:bodyPr>
          <a:lstStyle/>
          <a:p>
            <a:r>
              <a:rPr lang="en-US" sz="2000" dirty="0"/>
              <a:t>Upon running a simulation in Ansys Workbench LS-DYNA, since it is using the LS-DYNA solver, It will create many different types of results in the following TWO categories:</a:t>
            </a:r>
          </a:p>
          <a:p>
            <a:pPr lvl="1"/>
            <a:r>
              <a:rPr lang="en-US" sz="1600" b="1" dirty="0">
                <a:solidFill>
                  <a:srgbClr val="0070C0"/>
                </a:solidFill>
              </a:rPr>
              <a:t>d3plot</a:t>
            </a:r>
            <a:r>
              <a:rPr lang="en-US" sz="1600" dirty="0"/>
              <a:t> for contour results</a:t>
            </a:r>
          </a:p>
          <a:p>
            <a:pPr lvl="1"/>
            <a:r>
              <a:rPr lang="en-US" sz="1600" b="1" dirty="0">
                <a:solidFill>
                  <a:srgbClr val="0070C0"/>
                </a:solidFill>
              </a:rPr>
              <a:t>ASCII</a:t>
            </a:r>
            <a:r>
              <a:rPr lang="en-US" sz="1600" dirty="0"/>
              <a:t> for time history</a:t>
            </a:r>
          </a:p>
          <a:p>
            <a:r>
              <a:rPr lang="en-US" sz="2000" dirty="0"/>
              <a:t>Many of the such results can be visualized directly and automatically in the Ansys Mechanical workspace and under the Solution tab.</a:t>
            </a:r>
          </a:p>
          <a:p>
            <a:r>
              <a:rPr lang="en-US" sz="2000" dirty="0"/>
              <a:t>However, for some very specific ones, you might still need to open the </a:t>
            </a:r>
            <a:r>
              <a:rPr lang="en-US" sz="2000" b="1" dirty="0"/>
              <a:t>LS-</a:t>
            </a:r>
            <a:r>
              <a:rPr lang="en-US" sz="2000" b="1" dirty="0" err="1"/>
              <a:t>PrePost</a:t>
            </a:r>
            <a:r>
              <a:rPr lang="en-US" sz="2000" dirty="0"/>
              <a:t> which is the postprocessing tool for stand-alone LS-DYNA (This is out of the scope of this course).</a:t>
            </a:r>
          </a:p>
          <a:p>
            <a:r>
              <a:rPr lang="en-US" sz="2000" dirty="0"/>
              <a:t>In the following slides, we will show what how d3plots and ASCII time history results can be visualized in Ansys Mechanical software.</a:t>
            </a:r>
          </a:p>
          <a:p>
            <a:r>
              <a:rPr lang="en-US" sz="2000" dirty="0"/>
              <a:t>Keep in mind that for visualizing some results, you </a:t>
            </a:r>
            <a:r>
              <a:rPr lang="en-US" sz="2000" b="1" dirty="0"/>
              <a:t>MUST </a:t>
            </a:r>
            <a:r>
              <a:rPr lang="en-US" sz="2000" dirty="0"/>
              <a:t>do some preparation and set up BEFORE running the simulation, otherwise you will not be able to see those results.</a:t>
            </a:r>
            <a:endParaRPr lang="en-US" dirty="0"/>
          </a:p>
          <a:p>
            <a:pPr lvl="1"/>
            <a:endParaRPr lang="en-US" dirty="0"/>
          </a:p>
          <a:p>
            <a:pPr>
              <a:buNone/>
            </a:pPr>
            <a:endParaRPr lang="en-US" dirty="0"/>
          </a:p>
        </p:txBody>
      </p:sp>
    </p:spTree>
    <p:extLst>
      <p:ext uri="{BB962C8B-B14F-4D97-AF65-F5344CB8AC3E}">
        <p14:creationId xmlns:p14="http://schemas.microsoft.com/office/powerpoint/2010/main" val="6658756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B5473-FC70-66AD-BAD5-26EAFEC106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80D380-A140-548C-6763-A2C0AC2DD442}"/>
              </a:ext>
            </a:extLst>
          </p:cNvPr>
          <p:cNvSpPr>
            <a:spLocks noGrp="1"/>
          </p:cNvSpPr>
          <p:nvPr>
            <p:ph type="title"/>
          </p:nvPr>
        </p:nvSpPr>
        <p:spPr/>
        <p:txBody>
          <a:bodyPr/>
          <a:lstStyle/>
          <a:p>
            <a:r>
              <a:rPr lang="en-US" dirty="0"/>
              <a:t>Contact Modeling in Ansys LS-DYNA in Ansys Workbench</a:t>
            </a:r>
          </a:p>
        </p:txBody>
      </p:sp>
      <p:sp>
        <p:nvSpPr>
          <p:cNvPr id="3" name="Text Placeholder 2">
            <a:extLst>
              <a:ext uri="{FF2B5EF4-FFF2-40B4-BE49-F238E27FC236}">
                <a16:creationId xmlns:a16="http://schemas.microsoft.com/office/drawing/2014/main" id="{995F9798-F054-FF30-B265-1D7EFCD49E3D}"/>
              </a:ext>
            </a:extLst>
          </p:cNvPr>
          <p:cNvSpPr>
            <a:spLocks noGrp="1"/>
          </p:cNvSpPr>
          <p:nvPr>
            <p:ph type="body" idx="1"/>
          </p:nvPr>
        </p:nvSpPr>
        <p:spPr/>
        <p:txBody>
          <a:bodyPr>
            <a:normAutofit lnSpcReduction="10000"/>
          </a:bodyPr>
          <a:lstStyle/>
          <a:p>
            <a:r>
              <a:rPr lang="en-US" dirty="0"/>
              <a:t>Review of Fundamentals of Connections in Ansys Mechanical Software</a:t>
            </a:r>
          </a:p>
        </p:txBody>
      </p:sp>
    </p:spTree>
    <p:extLst>
      <p:ext uri="{BB962C8B-B14F-4D97-AF65-F5344CB8AC3E}">
        <p14:creationId xmlns:p14="http://schemas.microsoft.com/office/powerpoint/2010/main" val="39534881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D8B7A-5ABD-47B9-A51F-297BE6858F1E}"/>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CF0A777-2A64-1080-228F-FE653B08B4E9}"/>
              </a:ext>
            </a:extLst>
          </p:cNvPr>
          <p:cNvSpPr>
            <a:spLocks noGrp="1"/>
          </p:cNvSpPr>
          <p:nvPr>
            <p:ph type="sldNum" sz="quarter" idx="11"/>
          </p:nvPr>
        </p:nvSpPr>
        <p:spPr/>
        <p:txBody>
          <a:bodyPr/>
          <a:lstStyle/>
          <a:p>
            <a:fld id="{F0D23093-2AB0-F74C-B865-1A12A15B650E}" type="slidenum">
              <a:rPr lang="en-US" smtClean="0"/>
              <a:pPr/>
              <a:t>40</a:t>
            </a:fld>
            <a:endParaRPr lang="en-US"/>
          </a:p>
        </p:txBody>
      </p:sp>
      <p:sp>
        <p:nvSpPr>
          <p:cNvPr id="2" name="Titel 1">
            <a:extLst>
              <a:ext uri="{FF2B5EF4-FFF2-40B4-BE49-F238E27FC236}">
                <a16:creationId xmlns:a16="http://schemas.microsoft.com/office/drawing/2014/main" id="{5D695D65-AA59-7D8F-9979-BA9C73C5B73E}"/>
              </a:ext>
            </a:extLst>
          </p:cNvPr>
          <p:cNvSpPr>
            <a:spLocks noGrp="1"/>
          </p:cNvSpPr>
          <p:nvPr>
            <p:ph type="title"/>
          </p:nvPr>
        </p:nvSpPr>
        <p:spPr>
          <a:xfrm>
            <a:off x="497216" y="83311"/>
            <a:ext cx="11479194" cy="845837"/>
          </a:xfrm>
        </p:spPr>
        <p:txBody>
          <a:bodyPr/>
          <a:lstStyle/>
          <a:p>
            <a:r>
              <a:rPr lang="en-US" sz="2800" dirty="0"/>
              <a:t>Postprocessing Ansys LS-DYNA results in Ansys Mechanical software (1)</a:t>
            </a:r>
          </a:p>
        </p:txBody>
      </p:sp>
      <p:sp>
        <p:nvSpPr>
          <p:cNvPr id="5" name="Inhaltsplatzhalter 4">
            <a:extLst>
              <a:ext uri="{FF2B5EF4-FFF2-40B4-BE49-F238E27FC236}">
                <a16:creationId xmlns:a16="http://schemas.microsoft.com/office/drawing/2014/main" id="{E4779FD0-DA9E-9D7B-8F28-577FFC504C0D}"/>
              </a:ext>
            </a:extLst>
          </p:cNvPr>
          <p:cNvSpPr>
            <a:spLocks noGrp="1"/>
          </p:cNvSpPr>
          <p:nvPr>
            <p:ph type="body" sz="quarter" idx="13"/>
          </p:nvPr>
        </p:nvSpPr>
        <p:spPr>
          <a:xfrm>
            <a:off x="385336" y="604684"/>
            <a:ext cx="11196558" cy="5334000"/>
          </a:xfrm>
        </p:spPr>
        <p:txBody>
          <a:bodyPr>
            <a:normAutofit/>
          </a:bodyPr>
          <a:lstStyle/>
          <a:p>
            <a:r>
              <a:rPr lang="en-US" dirty="0"/>
              <a:t>Ansys Mechanical software automatically reads </a:t>
            </a:r>
            <a:r>
              <a:rPr lang="en-US" b="1" dirty="0">
                <a:solidFill>
                  <a:srgbClr val="0070C0"/>
                </a:solidFill>
              </a:rPr>
              <a:t>d3plot</a:t>
            </a:r>
            <a:r>
              <a:rPr lang="en-US" dirty="0"/>
              <a:t> files after solving</a:t>
            </a:r>
          </a:p>
          <a:p>
            <a:pPr lvl="1"/>
            <a:r>
              <a:rPr lang="en-US" dirty="0"/>
              <a:t>If you set up and did your simulation in LS-DYNA in Ansys Workbench, the results will be automatically available under “Solution” tab.</a:t>
            </a:r>
          </a:p>
          <a:p>
            <a:pPr lvl="1"/>
            <a:r>
              <a:rPr lang="en-US" dirty="0"/>
              <a:t>If you did the simulation using the standalone Ansys LS-DYNA tool, then you can use Manual </a:t>
            </a:r>
            <a:r>
              <a:rPr lang="en-US" b="1" dirty="0">
                <a:solidFill>
                  <a:srgbClr val="0070C0"/>
                </a:solidFill>
              </a:rPr>
              <a:t>d3plot</a:t>
            </a:r>
            <a:r>
              <a:rPr lang="en-US" dirty="0"/>
              <a:t> import which is available from the Solution toolbar – see below. This is for when you want to visualize the results of a standalone Ansys LS-DYNA simulation in Ansys Mechanical software.</a:t>
            </a:r>
          </a:p>
          <a:p>
            <a:pPr lvl="1"/>
            <a:endParaRPr lang="en-US" dirty="0"/>
          </a:p>
          <a:p>
            <a:pPr lvl="1"/>
            <a:endParaRPr lang="en-US" dirty="0"/>
          </a:p>
          <a:p>
            <a:pPr>
              <a:buNone/>
            </a:pPr>
            <a:endParaRPr lang="en-US" dirty="0"/>
          </a:p>
        </p:txBody>
      </p:sp>
      <p:grpSp>
        <p:nvGrpSpPr>
          <p:cNvPr id="9" name="Group 8">
            <a:extLst>
              <a:ext uri="{FF2B5EF4-FFF2-40B4-BE49-F238E27FC236}">
                <a16:creationId xmlns:a16="http://schemas.microsoft.com/office/drawing/2014/main" id="{0A9D54DF-B128-7681-91BA-9A7462CB6395}"/>
              </a:ext>
            </a:extLst>
          </p:cNvPr>
          <p:cNvGrpSpPr/>
          <p:nvPr/>
        </p:nvGrpSpPr>
        <p:grpSpPr>
          <a:xfrm>
            <a:off x="2437189" y="2505187"/>
            <a:ext cx="7317622" cy="3657600"/>
            <a:chOff x="990600" y="1828800"/>
            <a:chExt cx="9046464" cy="4267200"/>
          </a:xfrm>
        </p:grpSpPr>
        <p:pic>
          <p:nvPicPr>
            <p:cNvPr id="7" name="Picture 6">
              <a:extLst>
                <a:ext uri="{FF2B5EF4-FFF2-40B4-BE49-F238E27FC236}">
                  <a16:creationId xmlns:a16="http://schemas.microsoft.com/office/drawing/2014/main" id="{6F3955A5-E928-C9BD-3A43-A34FCEBC9967}"/>
                </a:ext>
              </a:extLst>
            </p:cNvPr>
            <p:cNvPicPr>
              <a:picLocks noChangeAspect="1"/>
            </p:cNvPicPr>
            <p:nvPr/>
          </p:nvPicPr>
          <p:blipFill>
            <a:blip r:embed="rId2"/>
            <a:stretch>
              <a:fillRect/>
            </a:stretch>
          </p:blipFill>
          <p:spPr>
            <a:xfrm>
              <a:off x="990600" y="1888925"/>
              <a:ext cx="9046464" cy="4207075"/>
            </a:xfrm>
            <a:prstGeom prst="rect">
              <a:avLst/>
            </a:prstGeom>
          </p:spPr>
        </p:pic>
        <p:sp>
          <p:nvSpPr>
            <p:cNvPr id="4" name="Rectangle 3">
              <a:extLst>
                <a:ext uri="{FF2B5EF4-FFF2-40B4-BE49-F238E27FC236}">
                  <a16:creationId xmlns:a16="http://schemas.microsoft.com/office/drawing/2014/main" id="{22133D55-13E5-72EB-FCAF-4E49613E2BF9}"/>
                </a:ext>
              </a:extLst>
            </p:cNvPr>
            <p:cNvSpPr/>
            <p:nvPr/>
          </p:nvSpPr>
          <p:spPr>
            <a:xfrm>
              <a:off x="1600200" y="1828800"/>
              <a:ext cx="762000" cy="53340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9C35591E-A2DD-8D09-E950-1BFFF1980FB5}"/>
                </a:ext>
              </a:extLst>
            </p:cNvPr>
            <p:cNvSpPr/>
            <p:nvPr/>
          </p:nvSpPr>
          <p:spPr>
            <a:xfrm>
              <a:off x="8427603" y="2210152"/>
              <a:ext cx="762000" cy="53340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750027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77DEDF4-EDD1-783B-09F3-00B2E0BEABD5}"/>
              </a:ext>
            </a:extLst>
          </p:cNvPr>
          <p:cNvPicPr>
            <a:picLocks noChangeAspect="1"/>
          </p:cNvPicPr>
          <p:nvPr/>
        </p:nvPicPr>
        <p:blipFill>
          <a:blip r:embed="rId2"/>
          <a:stretch>
            <a:fillRect/>
          </a:stretch>
        </p:blipFill>
        <p:spPr>
          <a:xfrm>
            <a:off x="7430730" y="3401961"/>
            <a:ext cx="2922836" cy="2052204"/>
          </a:xfrm>
          <a:prstGeom prst="rect">
            <a:avLst/>
          </a:prstGeom>
        </p:spPr>
      </p:pic>
      <p:sp>
        <p:nvSpPr>
          <p:cNvPr id="3" name="Slide Number Placeholder 2">
            <a:extLst>
              <a:ext uri="{FF2B5EF4-FFF2-40B4-BE49-F238E27FC236}">
                <a16:creationId xmlns:a16="http://schemas.microsoft.com/office/drawing/2014/main" id="{D018BF07-C5CA-4FDD-BBB4-C3D832BEA11A}"/>
              </a:ext>
            </a:extLst>
          </p:cNvPr>
          <p:cNvSpPr>
            <a:spLocks noGrp="1"/>
          </p:cNvSpPr>
          <p:nvPr>
            <p:ph type="sldNum" sz="quarter" idx="11"/>
          </p:nvPr>
        </p:nvSpPr>
        <p:spPr/>
        <p:txBody>
          <a:bodyPr/>
          <a:lstStyle/>
          <a:p>
            <a:fld id="{F0D23093-2AB0-F74C-B865-1A12A15B650E}" type="slidenum">
              <a:rPr lang="en-US" smtClean="0"/>
              <a:pPr/>
              <a:t>41</a:t>
            </a:fld>
            <a:endParaRPr lang="en-US"/>
          </a:p>
        </p:txBody>
      </p:sp>
      <p:sp>
        <p:nvSpPr>
          <p:cNvPr id="2" name="Titel 1"/>
          <p:cNvSpPr>
            <a:spLocks noGrp="1"/>
          </p:cNvSpPr>
          <p:nvPr>
            <p:ph type="title"/>
          </p:nvPr>
        </p:nvSpPr>
        <p:spPr/>
        <p:txBody>
          <a:bodyPr/>
          <a:lstStyle/>
          <a:p>
            <a:r>
              <a:rPr lang="en-US" sz="2800" dirty="0"/>
              <a:t>Postprocessing Ansys LS-DYNA results in Ansys Mechanical software (2)</a:t>
            </a:r>
          </a:p>
        </p:txBody>
      </p:sp>
      <p:sp>
        <p:nvSpPr>
          <p:cNvPr id="5" name="Inhaltsplatzhalter 4"/>
          <p:cNvSpPr>
            <a:spLocks noGrp="1"/>
          </p:cNvSpPr>
          <p:nvPr>
            <p:ph type="body" sz="quarter" idx="13"/>
          </p:nvPr>
        </p:nvSpPr>
        <p:spPr>
          <a:xfrm>
            <a:off x="385842" y="914400"/>
            <a:ext cx="11196558" cy="5334000"/>
          </a:xfrm>
        </p:spPr>
        <p:txBody>
          <a:bodyPr>
            <a:normAutofit/>
          </a:bodyPr>
          <a:lstStyle/>
          <a:p>
            <a:r>
              <a:rPr lang="en-US" sz="2000" dirty="0"/>
              <a:t>Major differences between advertised options and supported options can be found in Solution</a:t>
            </a:r>
          </a:p>
          <a:p>
            <a:pPr lvl="1"/>
            <a:r>
              <a:rPr lang="en-US" dirty="0"/>
              <a:t>This is related to different result file structure and available results</a:t>
            </a:r>
          </a:p>
          <a:p>
            <a:pPr lvl="1"/>
            <a:r>
              <a:rPr lang="en-US" dirty="0"/>
              <a:t>Some results require postprocessing in LSPP (stand-alone LS-DYNA Pre-Post Processing)</a:t>
            </a:r>
          </a:p>
          <a:p>
            <a:pPr lvl="1"/>
            <a:r>
              <a:rPr lang="en-US" dirty="0"/>
              <a:t>Available results also depend on Output Controls in Analysis Settings</a:t>
            </a:r>
          </a:p>
          <a:p>
            <a:pPr lvl="1"/>
            <a:r>
              <a:rPr lang="en-US" dirty="0"/>
              <a:t>Right click on “Solution” tab in the outline tree and choose your desired variable to be visualized. Look at the contours, the maximum and minimum values, etc.</a:t>
            </a:r>
          </a:p>
          <a:p>
            <a:pPr marL="230188" lvl="1" indent="0">
              <a:buNone/>
            </a:pPr>
            <a:endParaRPr lang="en-US" dirty="0"/>
          </a:p>
          <a:p>
            <a:endParaRPr lang="en-US" dirty="0"/>
          </a:p>
          <a:p>
            <a:pPr lvl="1"/>
            <a:endParaRPr lang="en-US" dirty="0"/>
          </a:p>
        </p:txBody>
      </p:sp>
      <p:grpSp>
        <p:nvGrpSpPr>
          <p:cNvPr id="14" name="Group 13">
            <a:extLst>
              <a:ext uri="{FF2B5EF4-FFF2-40B4-BE49-F238E27FC236}">
                <a16:creationId xmlns:a16="http://schemas.microsoft.com/office/drawing/2014/main" id="{C6DFDC76-BAC6-6286-4CF1-598BF9537F6E}"/>
              </a:ext>
            </a:extLst>
          </p:cNvPr>
          <p:cNvGrpSpPr/>
          <p:nvPr/>
        </p:nvGrpSpPr>
        <p:grpSpPr>
          <a:xfrm>
            <a:off x="749708" y="3090139"/>
            <a:ext cx="5970132" cy="2695865"/>
            <a:chOff x="87139" y="3019135"/>
            <a:chExt cx="5970132" cy="2695865"/>
          </a:xfrm>
        </p:grpSpPr>
        <p:pic>
          <p:nvPicPr>
            <p:cNvPr id="7" name="Picture 6">
              <a:extLst>
                <a:ext uri="{FF2B5EF4-FFF2-40B4-BE49-F238E27FC236}">
                  <a16:creationId xmlns:a16="http://schemas.microsoft.com/office/drawing/2014/main" id="{FF95AF58-A002-25AC-0ECA-5BDE99A7D8F9}"/>
                </a:ext>
              </a:extLst>
            </p:cNvPr>
            <p:cNvPicPr>
              <a:picLocks noChangeAspect="1"/>
            </p:cNvPicPr>
            <p:nvPr/>
          </p:nvPicPr>
          <p:blipFill>
            <a:blip r:embed="rId3"/>
            <a:stretch>
              <a:fillRect/>
            </a:stretch>
          </p:blipFill>
          <p:spPr>
            <a:xfrm>
              <a:off x="87139" y="3019135"/>
              <a:ext cx="2262870" cy="1087581"/>
            </a:xfrm>
            <a:prstGeom prst="rect">
              <a:avLst/>
            </a:prstGeom>
          </p:spPr>
        </p:pic>
        <p:pic>
          <p:nvPicPr>
            <p:cNvPr id="10" name="Picture 9">
              <a:extLst>
                <a:ext uri="{FF2B5EF4-FFF2-40B4-BE49-F238E27FC236}">
                  <a16:creationId xmlns:a16="http://schemas.microsoft.com/office/drawing/2014/main" id="{EE2C6690-E19C-4BF7-748E-2D4C3C203B83}"/>
                </a:ext>
              </a:extLst>
            </p:cNvPr>
            <p:cNvPicPr>
              <a:picLocks noChangeAspect="1"/>
            </p:cNvPicPr>
            <p:nvPr/>
          </p:nvPicPr>
          <p:blipFill>
            <a:blip r:embed="rId4"/>
            <a:stretch>
              <a:fillRect/>
            </a:stretch>
          </p:blipFill>
          <p:spPr>
            <a:xfrm>
              <a:off x="1445381" y="3662797"/>
              <a:ext cx="1654247" cy="1186064"/>
            </a:xfrm>
            <a:prstGeom prst="rect">
              <a:avLst/>
            </a:prstGeom>
          </p:spPr>
        </p:pic>
        <p:pic>
          <p:nvPicPr>
            <p:cNvPr id="13" name="Picture 12">
              <a:extLst>
                <a:ext uri="{FF2B5EF4-FFF2-40B4-BE49-F238E27FC236}">
                  <a16:creationId xmlns:a16="http://schemas.microsoft.com/office/drawing/2014/main" id="{2863EDCB-E2A5-1E1D-47BF-FDC5B8C3D3F7}"/>
                </a:ext>
              </a:extLst>
            </p:cNvPr>
            <p:cNvPicPr>
              <a:picLocks noChangeAspect="1"/>
            </p:cNvPicPr>
            <p:nvPr/>
          </p:nvPicPr>
          <p:blipFill>
            <a:blip r:embed="rId5"/>
            <a:stretch>
              <a:fillRect/>
            </a:stretch>
          </p:blipFill>
          <p:spPr>
            <a:xfrm>
              <a:off x="3060899" y="3662797"/>
              <a:ext cx="2996372" cy="2052203"/>
            </a:xfrm>
            <a:prstGeom prst="rect">
              <a:avLst/>
            </a:prstGeom>
          </p:spPr>
        </p:pic>
      </p:grpSp>
    </p:spTree>
    <p:extLst>
      <p:ext uri="{BB962C8B-B14F-4D97-AF65-F5344CB8AC3E}">
        <p14:creationId xmlns:p14="http://schemas.microsoft.com/office/powerpoint/2010/main" val="36152291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9DBECD5-A103-4561-A10E-759A06F9D8FE}"/>
              </a:ext>
            </a:extLst>
          </p:cNvPr>
          <p:cNvSpPr>
            <a:spLocks noGrp="1"/>
          </p:cNvSpPr>
          <p:nvPr>
            <p:ph type="sldNum" sz="quarter" idx="11"/>
          </p:nvPr>
        </p:nvSpPr>
        <p:spPr/>
        <p:txBody>
          <a:bodyPr/>
          <a:lstStyle/>
          <a:p>
            <a:fld id="{F0D23093-2AB0-F74C-B865-1A12A15B650E}" type="slidenum">
              <a:rPr lang="en-US" smtClean="0"/>
              <a:pPr/>
              <a:t>42</a:t>
            </a:fld>
            <a:endParaRPr lang="en-US"/>
          </a:p>
        </p:txBody>
      </p:sp>
      <p:sp>
        <p:nvSpPr>
          <p:cNvPr id="2" name="Titel 1"/>
          <p:cNvSpPr>
            <a:spLocks noGrp="1"/>
          </p:cNvSpPr>
          <p:nvPr>
            <p:ph type="title"/>
          </p:nvPr>
        </p:nvSpPr>
        <p:spPr/>
        <p:txBody>
          <a:bodyPr/>
          <a:lstStyle/>
          <a:p>
            <a:r>
              <a:rPr lang="en-US" sz="2800" dirty="0"/>
              <a:t>Postprocessing Ansys LS-DYNA results in Ansys Mechanical software (3)</a:t>
            </a:r>
          </a:p>
        </p:txBody>
      </p:sp>
      <p:sp>
        <p:nvSpPr>
          <p:cNvPr id="7" name="Inhaltsplatzhalter 6"/>
          <p:cNvSpPr>
            <a:spLocks noGrp="1"/>
          </p:cNvSpPr>
          <p:nvPr>
            <p:ph type="body" sz="quarter" idx="13"/>
          </p:nvPr>
        </p:nvSpPr>
        <p:spPr>
          <a:xfrm>
            <a:off x="609600" y="852211"/>
            <a:ext cx="6307566" cy="5334000"/>
          </a:xfrm>
        </p:spPr>
        <p:txBody>
          <a:bodyPr>
            <a:normAutofit/>
          </a:bodyPr>
          <a:lstStyle/>
          <a:p>
            <a:r>
              <a:rPr lang="en-US" sz="2000"/>
              <a:t>Supported results</a:t>
            </a:r>
          </a:p>
          <a:p>
            <a:pPr lvl="1"/>
            <a:r>
              <a:rPr lang="en-US" sz="1800"/>
              <a:t>Deformation (displacement, velocity, acceleration)</a:t>
            </a:r>
          </a:p>
          <a:p>
            <a:pPr lvl="1"/>
            <a:r>
              <a:rPr lang="en-US" sz="1800"/>
              <a:t>Stress and Linearized Stress</a:t>
            </a:r>
          </a:p>
          <a:p>
            <a:pPr lvl="1"/>
            <a:r>
              <a:rPr lang="en-US" sz="1800"/>
              <a:t>Probes: displacement, velocity, acceleration, stress</a:t>
            </a:r>
          </a:p>
          <a:p>
            <a:pPr lvl="1"/>
            <a:r>
              <a:rPr lang="en-US" sz="1800"/>
              <a:t>Stress Tool</a:t>
            </a:r>
          </a:p>
          <a:p>
            <a:pPr lvl="1"/>
            <a:r>
              <a:rPr lang="en-US" sz="1800"/>
              <a:t>User Defined Results via Worksheet</a:t>
            </a:r>
          </a:p>
          <a:p>
            <a:r>
              <a:rPr lang="en-US" sz="2000"/>
              <a:t>Not supported</a:t>
            </a:r>
          </a:p>
          <a:p>
            <a:pPr lvl="1"/>
            <a:r>
              <a:rPr lang="en-US" sz="1800"/>
              <a:t>Elastic strain (toolbar or worksheet)</a:t>
            </a:r>
          </a:p>
          <a:p>
            <a:pPr lvl="1"/>
            <a:r>
              <a:rPr lang="en-US" sz="1800"/>
              <a:t>Energy</a:t>
            </a:r>
          </a:p>
          <a:p>
            <a:pPr lvl="1"/>
            <a:r>
              <a:rPr lang="en-US" sz="1800"/>
              <a:t>Damage</a:t>
            </a:r>
          </a:p>
          <a:p>
            <a:pPr lvl="1"/>
            <a:r>
              <a:rPr lang="en-US" sz="1800"/>
              <a:t>Coordinate Systems</a:t>
            </a:r>
          </a:p>
          <a:p>
            <a:pPr lvl="1"/>
            <a:r>
              <a:rPr lang="en-US" sz="1800"/>
              <a:t>Snippets</a:t>
            </a:r>
          </a:p>
          <a:p>
            <a:pPr lvl="1"/>
            <a:r>
              <a:rPr lang="en-US" sz="1800"/>
              <a:t>Probes other than displacement, velocity, acceleration</a:t>
            </a:r>
          </a:p>
          <a:p>
            <a:pPr lvl="1"/>
            <a:r>
              <a:rPr lang="en-US" sz="1800"/>
              <a:t>Toolbox items other than Stress Tool</a:t>
            </a:r>
          </a:p>
        </p:txBody>
      </p:sp>
      <p:pic>
        <p:nvPicPr>
          <p:cNvPr id="4" name="Picture 3">
            <a:extLst>
              <a:ext uri="{FF2B5EF4-FFF2-40B4-BE49-F238E27FC236}">
                <a16:creationId xmlns:a16="http://schemas.microsoft.com/office/drawing/2014/main" id="{0EB9B9E3-BCDA-4288-8903-FA2D0B078223}"/>
              </a:ext>
            </a:extLst>
          </p:cNvPr>
          <p:cNvPicPr>
            <a:picLocks noChangeAspect="1"/>
          </p:cNvPicPr>
          <p:nvPr/>
        </p:nvPicPr>
        <p:blipFill>
          <a:blip r:embed="rId2"/>
          <a:stretch>
            <a:fillRect/>
          </a:stretch>
        </p:blipFill>
        <p:spPr>
          <a:xfrm>
            <a:off x="6858000" y="1524000"/>
            <a:ext cx="4724400" cy="4538995"/>
          </a:xfrm>
          <a:prstGeom prst="rect">
            <a:avLst/>
          </a:prstGeom>
        </p:spPr>
      </p:pic>
      <p:pic>
        <p:nvPicPr>
          <p:cNvPr id="9" name="Picture 8">
            <a:extLst>
              <a:ext uri="{FF2B5EF4-FFF2-40B4-BE49-F238E27FC236}">
                <a16:creationId xmlns:a16="http://schemas.microsoft.com/office/drawing/2014/main" id="{B8792E91-3E15-40DF-B181-F3AD1F40AC14}"/>
              </a:ext>
            </a:extLst>
          </p:cNvPr>
          <p:cNvPicPr>
            <a:picLocks noChangeAspect="1"/>
          </p:cNvPicPr>
          <p:nvPr/>
        </p:nvPicPr>
        <p:blipFill>
          <a:blip r:embed="rId3"/>
          <a:stretch>
            <a:fillRect/>
          </a:stretch>
        </p:blipFill>
        <p:spPr>
          <a:xfrm>
            <a:off x="7543800" y="586278"/>
            <a:ext cx="3619500" cy="866775"/>
          </a:xfrm>
          <a:prstGeom prst="rect">
            <a:avLst/>
          </a:prstGeom>
        </p:spPr>
      </p:pic>
    </p:spTree>
    <p:extLst>
      <p:ext uri="{BB962C8B-B14F-4D97-AF65-F5344CB8AC3E}">
        <p14:creationId xmlns:p14="http://schemas.microsoft.com/office/powerpoint/2010/main" val="2255018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D499383-698C-AB34-CFC5-1306CE580D95}"/>
              </a:ext>
            </a:extLst>
          </p:cNvPr>
          <p:cNvPicPr>
            <a:picLocks noChangeAspect="1"/>
          </p:cNvPicPr>
          <p:nvPr/>
        </p:nvPicPr>
        <p:blipFill>
          <a:blip r:embed="rId3"/>
          <a:stretch>
            <a:fillRect/>
          </a:stretch>
        </p:blipFill>
        <p:spPr>
          <a:xfrm>
            <a:off x="1890661" y="3355313"/>
            <a:ext cx="3831505" cy="2035813"/>
          </a:xfrm>
          <a:prstGeom prst="rect">
            <a:avLst/>
          </a:prstGeom>
        </p:spPr>
      </p:pic>
      <p:pic>
        <p:nvPicPr>
          <p:cNvPr id="5" name="Picture 4">
            <a:extLst>
              <a:ext uri="{FF2B5EF4-FFF2-40B4-BE49-F238E27FC236}">
                <a16:creationId xmlns:a16="http://schemas.microsoft.com/office/drawing/2014/main" id="{82535C56-20FF-53F6-D980-2A65C205A8C5}"/>
              </a:ext>
            </a:extLst>
          </p:cNvPr>
          <p:cNvPicPr>
            <a:picLocks noChangeAspect="1"/>
          </p:cNvPicPr>
          <p:nvPr/>
        </p:nvPicPr>
        <p:blipFill>
          <a:blip r:embed="rId4"/>
          <a:stretch>
            <a:fillRect/>
          </a:stretch>
        </p:blipFill>
        <p:spPr>
          <a:xfrm>
            <a:off x="6501384" y="994418"/>
            <a:ext cx="5478530" cy="4915135"/>
          </a:xfrm>
          <a:prstGeom prst="rect">
            <a:avLst/>
          </a:prstGeom>
        </p:spPr>
      </p:pic>
      <p:sp>
        <p:nvSpPr>
          <p:cNvPr id="3" name="Slide Number Placeholder 2">
            <a:extLst>
              <a:ext uri="{FF2B5EF4-FFF2-40B4-BE49-F238E27FC236}">
                <a16:creationId xmlns:a16="http://schemas.microsoft.com/office/drawing/2014/main" id="{85B7BDBC-37F3-4C79-BD41-DABD8E7F907A}"/>
              </a:ext>
            </a:extLst>
          </p:cNvPr>
          <p:cNvSpPr>
            <a:spLocks noGrp="1"/>
          </p:cNvSpPr>
          <p:nvPr>
            <p:ph type="sldNum" sz="quarter" idx="11"/>
          </p:nvPr>
        </p:nvSpPr>
        <p:spPr/>
        <p:txBody>
          <a:bodyPr/>
          <a:lstStyle/>
          <a:p>
            <a:fld id="{F0D23093-2AB0-F74C-B865-1A12A15B650E}" type="slidenum">
              <a:rPr lang="en-US" smtClean="0"/>
              <a:pPr/>
              <a:t>43</a:t>
            </a:fld>
            <a:endParaRPr lang="en-US"/>
          </a:p>
        </p:txBody>
      </p:sp>
      <p:sp>
        <p:nvSpPr>
          <p:cNvPr id="2" name="Titel 1"/>
          <p:cNvSpPr>
            <a:spLocks noGrp="1"/>
          </p:cNvSpPr>
          <p:nvPr>
            <p:ph type="title"/>
          </p:nvPr>
        </p:nvSpPr>
        <p:spPr/>
        <p:txBody>
          <a:bodyPr/>
          <a:lstStyle/>
          <a:p>
            <a:r>
              <a:rPr lang="en-US" sz="2800" dirty="0"/>
              <a:t>Postprocessing Ansys LS-DYNA results in Ansys Mechanical software (4)</a:t>
            </a:r>
          </a:p>
        </p:txBody>
      </p:sp>
      <p:sp>
        <p:nvSpPr>
          <p:cNvPr id="21" name="Inhaltsplatzhalter 20"/>
          <p:cNvSpPr>
            <a:spLocks noGrp="1"/>
          </p:cNvSpPr>
          <p:nvPr>
            <p:ph type="body" sz="quarter" idx="13"/>
          </p:nvPr>
        </p:nvSpPr>
        <p:spPr>
          <a:xfrm>
            <a:off x="358021" y="941224"/>
            <a:ext cx="5862558" cy="5334000"/>
          </a:xfrm>
        </p:spPr>
        <p:txBody>
          <a:bodyPr>
            <a:normAutofit/>
          </a:bodyPr>
          <a:lstStyle/>
          <a:p>
            <a:r>
              <a:rPr lang="en-US" sz="2000" dirty="0"/>
              <a:t>Displaying Time History from LS-DYNA ASCII files</a:t>
            </a:r>
          </a:p>
          <a:p>
            <a:pPr lvl="1"/>
            <a:r>
              <a:rPr lang="en-US" sz="1800" dirty="0"/>
              <a:t>Most results can be inserted from the </a:t>
            </a:r>
            <a:r>
              <a:rPr lang="en-US" sz="1800" b="1" dirty="0"/>
              <a:t>Solution Information</a:t>
            </a:r>
            <a:r>
              <a:rPr lang="en-US" sz="1800" dirty="0"/>
              <a:t> Result Trackers toolbar before or after the solution.</a:t>
            </a:r>
          </a:p>
          <a:p>
            <a:pPr lvl="1"/>
            <a:r>
              <a:rPr lang="en-US" sz="1800" dirty="0"/>
              <a:t>Some results like “Time Increment” and “Energy Summary” are already predefined under Solution Information.</a:t>
            </a:r>
          </a:p>
        </p:txBody>
      </p:sp>
    </p:spTree>
    <p:extLst>
      <p:ext uri="{BB962C8B-B14F-4D97-AF65-F5344CB8AC3E}">
        <p14:creationId xmlns:p14="http://schemas.microsoft.com/office/powerpoint/2010/main" val="28693856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C6CEC6E-BF2D-41AC-B341-FAD968A168B9}"/>
              </a:ext>
            </a:extLst>
          </p:cNvPr>
          <p:cNvSpPr>
            <a:spLocks noGrp="1"/>
          </p:cNvSpPr>
          <p:nvPr>
            <p:ph type="sldNum" sz="quarter" idx="11"/>
          </p:nvPr>
        </p:nvSpPr>
        <p:spPr/>
        <p:txBody>
          <a:bodyPr/>
          <a:lstStyle/>
          <a:p>
            <a:fld id="{F0D23093-2AB0-F74C-B865-1A12A15B650E}" type="slidenum">
              <a:rPr lang="en-US" smtClean="0"/>
              <a:pPr/>
              <a:t>44</a:t>
            </a:fld>
            <a:endParaRPr lang="en-US"/>
          </a:p>
        </p:txBody>
      </p:sp>
      <p:sp>
        <p:nvSpPr>
          <p:cNvPr id="2" name="Titel 1"/>
          <p:cNvSpPr>
            <a:spLocks noGrp="1"/>
          </p:cNvSpPr>
          <p:nvPr>
            <p:ph type="title"/>
          </p:nvPr>
        </p:nvSpPr>
        <p:spPr>
          <a:xfrm>
            <a:off x="609600" y="161448"/>
            <a:ext cx="10972799" cy="845837"/>
          </a:xfrm>
        </p:spPr>
        <p:txBody>
          <a:bodyPr/>
          <a:lstStyle/>
          <a:p>
            <a:r>
              <a:rPr lang="en-US" sz="2800" dirty="0"/>
              <a:t>Postprocessing Ansys LS-DYNA results in Ansys Mechanical software (5)</a:t>
            </a:r>
          </a:p>
        </p:txBody>
      </p:sp>
      <p:sp>
        <p:nvSpPr>
          <p:cNvPr id="21" name="Inhaltsplatzhalter 20"/>
          <p:cNvSpPr>
            <a:spLocks noGrp="1"/>
          </p:cNvSpPr>
          <p:nvPr>
            <p:ph type="body" sz="quarter" idx="13"/>
          </p:nvPr>
        </p:nvSpPr>
        <p:spPr>
          <a:xfrm>
            <a:off x="475608" y="939633"/>
            <a:ext cx="7830192" cy="5334000"/>
          </a:xfrm>
        </p:spPr>
        <p:txBody>
          <a:bodyPr>
            <a:normAutofit/>
          </a:bodyPr>
          <a:lstStyle/>
          <a:p>
            <a:r>
              <a:rPr lang="en-US" sz="2000" dirty="0"/>
              <a:t>Displaying Time History from LS-DYNA ASCII files</a:t>
            </a:r>
          </a:p>
          <a:p>
            <a:pPr lvl="1"/>
            <a:r>
              <a:rPr lang="en-US" sz="1800" dirty="0"/>
              <a:t>Inserting some LS-DYNA ASCII results </a:t>
            </a:r>
            <a:r>
              <a:rPr lang="en-US" sz="1800" b="1" i="1" dirty="0"/>
              <a:t>after</a:t>
            </a:r>
            <a:r>
              <a:rPr lang="en-US" sz="1800" dirty="0"/>
              <a:t> the solution requires having used a Result Tracker (LS-DYNA Pre) </a:t>
            </a:r>
            <a:r>
              <a:rPr lang="en-US" sz="1800" b="1" i="1" dirty="0"/>
              <a:t>before</a:t>
            </a:r>
            <a:r>
              <a:rPr lang="en-US" sz="1800" dirty="0"/>
              <a:t> solving</a:t>
            </a:r>
          </a:p>
          <a:p>
            <a:pPr lvl="1"/>
            <a:r>
              <a:rPr lang="en-US" sz="1800" dirty="0"/>
              <a:t>Specifically, information in the </a:t>
            </a:r>
            <a:r>
              <a:rPr lang="en-US" sz="1800" b="1" dirty="0">
                <a:solidFill>
                  <a:srgbClr val="0070C0"/>
                </a:solidFill>
              </a:rPr>
              <a:t>NODOUT</a:t>
            </a:r>
            <a:r>
              <a:rPr lang="en-US" sz="1800" dirty="0"/>
              <a:t> file (deformation, position, velocity, acceleration)</a:t>
            </a:r>
          </a:p>
          <a:p>
            <a:pPr lvl="1"/>
            <a:r>
              <a:rPr lang="en-US" sz="1800" dirty="0"/>
              <a:t>For noisy results, like accelerations or forces, a Butterworth filter can be applied.</a:t>
            </a:r>
          </a:p>
          <a:p>
            <a:endParaRPr lang="en-US" sz="2000" dirty="0"/>
          </a:p>
        </p:txBody>
      </p:sp>
      <p:grpSp>
        <p:nvGrpSpPr>
          <p:cNvPr id="15" name="Group 14">
            <a:extLst>
              <a:ext uri="{FF2B5EF4-FFF2-40B4-BE49-F238E27FC236}">
                <a16:creationId xmlns:a16="http://schemas.microsoft.com/office/drawing/2014/main" id="{5A5EA005-C8E3-49B7-FF93-5C1DF4916895}"/>
              </a:ext>
            </a:extLst>
          </p:cNvPr>
          <p:cNvGrpSpPr/>
          <p:nvPr/>
        </p:nvGrpSpPr>
        <p:grpSpPr>
          <a:xfrm>
            <a:off x="5623669" y="2857180"/>
            <a:ext cx="2380607" cy="1791007"/>
            <a:chOff x="8139659" y="4114800"/>
            <a:chExt cx="2640790" cy="1905000"/>
          </a:xfrm>
        </p:grpSpPr>
        <p:pic>
          <p:nvPicPr>
            <p:cNvPr id="4" name="Picture 3">
              <a:extLst>
                <a:ext uri="{FF2B5EF4-FFF2-40B4-BE49-F238E27FC236}">
                  <a16:creationId xmlns:a16="http://schemas.microsoft.com/office/drawing/2014/main" id="{BEC2E436-5576-4FFF-8DD4-B5C7B2A9EFA0}"/>
                </a:ext>
              </a:extLst>
            </p:cNvPr>
            <p:cNvPicPr>
              <a:picLocks noChangeAspect="1"/>
            </p:cNvPicPr>
            <p:nvPr/>
          </p:nvPicPr>
          <p:blipFill>
            <a:blip r:embed="rId3"/>
            <a:stretch>
              <a:fillRect/>
            </a:stretch>
          </p:blipFill>
          <p:spPr>
            <a:xfrm>
              <a:off x="8139659" y="4114800"/>
              <a:ext cx="2595563" cy="1905000"/>
            </a:xfrm>
            <a:prstGeom prst="rect">
              <a:avLst/>
            </a:prstGeom>
          </p:spPr>
        </p:pic>
        <p:sp>
          <p:nvSpPr>
            <p:cNvPr id="13" name="TextBox 12">
              <a:extLst>
                <a:ext uri="{FF2B5EF4-FFF2-40B4-BE49-F238E27FC236}">
                  <a16:creationId xmlns:a16="http://schemas.microsoft.com/office/drawing/2014/main" id="{546BDE7E-EBA4-0125-CE3A-223143D55A91}"/>
                </a:ext>
              </a:extLst>
            </p:cNvPr>
            <p:cNvSpPr txBox="1"/>
            <p:nvPr/>
          </p:nvSpPr>
          <p:spPr>
            <a:xfrm>
              <a:off x="10431149" y="4114800"/>
              <a:ext cx="349300" cy="369332"/>
            </a:xfrm>
            <a:prstGeom prst="rect">
              <a:avLst/>
            </a:prstGeom>
            <a:solidFill>
              <a:schemeClr val="accent1"/>
            </a:solidFill>
          </p:spPr>
          <p:txBody>
            <a:bodyPr wrap="square">
              <a:spAutoFit/>
            </a:bodyPr>
            <a:lstStyle/>
            <a:p>
              <a:r>
                <a:rPr lang="en-US"/>
                <a:t>2</a:t>
              </a:r>
            </a:p>
          </p:txBody>
        </p:sp>
      </p:grpSp>
      <p:grpSp>
        <p:nvGrpSpPr>
          <p:cNvPr id="20" name="Group 19">
            <a:extLst>
              <a:ext uri="{FF2B5EF4-FFF2-40B4-BE49-F238E27FC236}">
                <a16:creationId xmlns:a16="http://schemas.microsoft.com/office/drawing/2014/main" id="{081C54AC-B926-83B8-A859-9D948EF06FAE}"/>
              </a:ext>
            </a:extLst>
          </p:cNvPr>
          <p:cNvGrpSpPr/>
          <p:nvPr/>
        </p:nvGrpSpPr>
        <p:grpSpPr>
          <a:xfrm>
            <a:off x="687109" y="3108918"/>
            <a:ext cx="4249500" cy="3025691"/>
            <a:chOff x="7487340" y="381000"/>
            <a:chExt cx="4249500" cy="3025691"/>
          </a:xfrm>
        </p:grpSpPr>
        <p:grpSp>
          <p:nvGrpSpPr>
            <p:cNvPr id="14" name="Group 13">
              <a:extLst>
                <a:ext uri="{FF2B5EF4-FFF2-40B4-BE49-F238E27FC236}">
                  <a16:creationId xmlns:a16="http://schemas.microsoft.com/office/drawing/2014/main" id="{D8AEAE9D-2EC8-3108-ABAC-07BC22C2A3A1}"/>
                </a:ext>
              </a:extLst>
            </p:cNvPr>
            <p:cNvGrpSpPr/>
            <p:nvPr/>
          </p:nvGrpSpPr>
          <p:grpSpPr>
            <a:xfrm>
              <a:off x="7487340" y="381000"/>
              <a:ext cx="4249500" cy="2267103"/>
              <a:chOff x="7487340" y="381000"/>
              <a:chExt cx="4249500" cy="2267103"/>
            </a:xfrm>
          </p:grpSpPr>
          <p:pic>
            <p:nvPicPr>
              <p:cNvPr id="7" name="Picture 6">
                <a:extLst>
                  <a:ext uri="{FF2B5EF4-FFF2-40B4-BE49-F238E27FC236}">
                    <a16:creationId xmlns:a16="http://schemas.microsoft.com/office/drawing/2014/main" id="{DE92792A-BA39-56A6-2C22-573325CAB6D0}"/>
                  </a:ext>
                </a:extLst>
              </p:cNvPr>
              <p:cNvPicPr>
                <a:picLocks noChangeAspect="1"/>
              </p:cNvPicPr>
              <p:nvPr/>
            </p:nvPicPr>
            <p:blipFill>
              <a:blip r:embed="rId4"/>
              <a:stretch>
                <a:fillRect/>
              </a:stretch>
            </p:blipFill>
            <p:spPr>
              <a:xfrm>
                <a:off x="7487340" y="381000"/>
                <a:ext cx="4249500" cy="2267103"/>
              </a:xfrm>
              <a:prstGeom prst="rect">
                <a:avLst/>
              </a:prstGeom>
            </p:spPr>
          </p:pic>
          <p:sp>
            <p:nvSpPr>
              <p:cNvPr id="12" name="TextBox 11">
                <a:extLst>
                  <a:ext uri="{FF2B5EF4-FFF2-40B4-BE49-F238E27FC236}">
                    <a16:creationId xmlns:a16="http://schemas.microsoft.com/office/drawing/2014/main" id="{EBFD3D04-2359-9944-8B97-7630F4C81784}"/>
                  </a:ext>
                </a:extLst>
              </p:cNvPr>
              <p:cNvSpPr txBox="1"/>
              <p:nvPr/>
            </p:nvSpPr>
            <p:spPr>
              <a:xfrm>
                <a:off x="11387540" y="381000"/>
                <a:ext cx="349300" cy="369332"/>
              </a:xfrm>
              <a:prstGeom prst="rect">
                <a:avLst/>
              </a:prstGeom>
              <a:solidFill>
                <a:schemeClr val="accent1"/>
              </a:solidFill>
            </p:spPr>
            <p:txBody>
              <a:bodyPr wrap="square">
                <a:spAutoFit/>
              </a:bodyPr>
              <a:lstStyle/>
              <a:p>
                <a:r>
                  <a:rPr lang="en-US"/>
                  <a:t>1</a:t>
                </a:r>
              </a:p>
            </p:txBody>
          </p:sp>
        </p:grpSp>
        <p:sp>
          <p:nvSpPr>
            <p:cNvPr id="17" name="TextBox 16">
              <a:extLst>
                <a:ext uri="{FF2B5EF4-FFF2-40B4-BE49-F238E27FC236}">
                  <a16:creationId xmlns:a16="http://schemas.microsoft.com/office/drawing/2014/main" id="{1127E128-C8FF-9AA2-A1C6-996AE99522B4}"/>
                </a:ext>
              </a:extLst>
            </p:cNvPr>
            <p:cNvSpPr txBox="1"/>
            <p:nvPr/>
          </p:nvSpPr>
          <p:spPr>
            <a:xfrm>
              <a:off x="7590659" y="2806527"/>
              <a:ext cx="4143723" cy="600164"/>
            </a:xfrm>
            <a:prstGeom prst="rect">
              <a:avLst/>
            </a:prstGeom>
            <a:noFill/>
          </p:spPr>
          <p:txBody>
            <a:bodyPr wrap="square">
              <a:spAutoFit/>
            </a:bodyPr>
            <a:lstStyle/>
            <a:p>
              <a:pPr>
                <a:buNone/>
              </a:pPr>
              <a:r>
                <a:rPr lang="en-US" sz="1100"/>
                <a:t>Under the </a:t>
              </a:r>
              <a:r>
                <a:rPr lang="en-US" sz="1100" b="1"/>
                <a:t>LSDYNA Pre</a:t>
              </a:r>
              <a:r>
                <a:rPr lang="en-US" sz="1100"/>
                <a:t> tab, you find:</a:t>
              </a:r>
            </a:p>
            <a:p>
              <a:pPr>
                <a:buFont typeface="Arial" panose="020B0604020202020204" pitchFamily="34" charset="0"/>
                <a:buChar char="•"/>
              </a:pPr>
              <a:r>
                <a:rPr lang="en-US" sz="1100" b="1"/>
                <a:t>Result Tracker</a:t>
              </a:r>
              <a:r>
                <a:rPr lang="en-US" sz="1100"/>
                <a:t> tool that "Control which nodes are output into the time histories databases."</a:t>
              </a:r>
            </a:p>
          </p:txBody>
        </p:sp>
      </p:grpSp>
      <p:sp>
        <p:nvSpPr>
          <p:cNvPr id="18" name="TextBox 17">
            <a:extLst>
              <a:ext uri="{FF2B5EF4-FFF2-40B4-BE49-F238E27FC236}">
                <a16:creationId xmlns:a16="http://schemas.microsoft.com/office/drawing/2014/main" id="{800790F8-7277-CF71-EEF1-43F032DC7F15}"/>
              </a:ext>
            </a:extLst>
          </p:cNvPr>
          <p:cNvSpPr txBox="1"/>
          <p:nvPr/>
        </p:nvSpPr>
        <p:spPr>
          <a:xfrm>
            <a:off x="5206186" y="4753024"/>
            <a:ext cx="3559616" cy="646331"/>
          </a:xfrm>
          <a:prstGeom prst="rect">
            <a:avLst/>
          </a:prstGeom>
          <a:noFill/>
        </p:spPr>
        <p:txBody>
          <a:bodyPr wrap="square">
            <a:spAutoFit/>
          </a:bodyPr>
          <a:lstStyle/>
          <a:p>
            <a:pPr>
              <a:buNone/>
            </a:pPr>
            <a:r>
              <a:rPr lang="en-US" sz="1200" dirty="0"/>
              <a:t>This shows the dropdown menu under </a:t>
            </a:r>
            <a:r>
              <a:rPr lang="en-US" sz="1200" b="1" dirty="0"/>
              <a:t>Result Trackers</a:t>
            </a:r>
            <a:r>
              <a:rPr lang="en-US" sz="1200" dirty="0"/>
              <a:t> where you can choose:</a:t>
            </a:r>
          </a:p>
          <a:p>
            <a:pPr>
              <a:buFont typeface="Arial" panose="020B0604020202020204" pitchFamily="34" charset="0"/>
              <a:buChar char="•"/>
            </a:pPr>
            <a:r>
              <a:rPr lang="en-US" sz="1200" dirty="0"/>
              <a:t>Deformation, Position, Velocity Acceleration</a:t>
            </a:r>
          </a:p>
        </p:txBody>
      </p:sp>
      <p:grpSp>
        <p:nvGrpSpPr>
          <p:cNvPr id="22" name="Group 21">
            <a:extLst>
              <a:ext uri="{FF2B5EF4-FFF2-40B4-BE49-F238E27FC236}">
                <a16:creationId xmlns:a16="http://schemas.microsoft.com/office/drawing/2014/main" id="{8333C47D-D202-9C93-ED63-C2770E58DBA3}"/>
              </a:ext>
            </a:extLst>
          </p:cNvPr>
          <p:cNvGrpSpPr/>
          <p:nvPr/>
        </p:nvGrpSpPr>
        <p:grpSpPr>
          <a:xfrm>
            <a:off x="9112377" y="3031182"/>
            <a:ext cx="2470022" cy="2296885"/>
            <a:chOff x="3625978" y="3583683"/>
            <a:chExt cx="2470022" cy="2296885"/>
          </a:xfrm>
        </p:grpSpPr>
        <p:grpSp>
          <p:nvGrpSpPr>
            <p:cNvPr id="11" name="Group 10">
              <a:extLst>
                <a:ext uri="{FF2B5EF4-FFF2-40B4-BE49-F238E27FC236}">
                  <a16:creationId xmlns:a16="http://schemas.microsoft.com/office/drawing/2014/main" id="{486480EE-95F1-4006-7C1E-16A1304224C3}"/>
                </a:ext>
              </a:extLst>
            </p:cNvPr>
            <p:cNvGrpSpPr/>
            <p:nvPr/>
          </p:nvGrpSpPr>
          <p:grpSpPr>
            <a:xfrm>
              <a:off x="3625978" y="3583683"/>
              <a:ext cx="2376802" cy="2296885"/>
              <a:chOff x="2527041" y="4150332"/>
              <a:chExt cx="2376802" cy="2296885"/>
            </a:xfrm>
          </p:grpSpPr>
          <p:pic>
            <p:nvPicPr>
              <p:cNvPr id="8" name="Picture 7">
                <a:extLst>
                  <a:ext uri="{FF2B5EF4-FFF2-40B4-BE49-F238E27FC236}">
                    <a16:creationId xmlns:a16="http://schemas.microsoft.com/office/drawing/2014/main" id="{CCBB402A-926F-4E0E-A7BC-8C594FB60D49}"/>
                  </a:ext>
                </a:extLst>
              </p:cNvPr>
              <p:cNvPicPr>
                <a:picLocks noChangeAspect="1"/>
              </p:cNvPicPr>
              <p:nvPr/>
            </p:nvPicPr>
            <p:blipFill>
              <a:blip r:embed="rId5"/>
              <a:stretch>
                <a:fillRect/>
              </a:stretch>
            </p:blipFill>
            <p:spPr>
              <a:xfrm>
                <a:off x="2527041" y="4180114"/>
                <a:ext cx="2376802" cy="2267103"/>
              </a:xfrm>
              <a:prstGeom prst="rect">
                <a:avLst/>
              </a:prstGeom>
            </p:spPr>
          </p:pic>
          <p:pic>
            <p:nvPicPr>
              <p:cNvPr id="10" name="Picture 9">
                <a:extLst>
                  <a:ext uri="{FF2B5EF4-FFF2-40B4-BE49-F238E27FC236}">
                    <a16:creationId xmlns:a16="http://schemas.microsoft.com/office/drawing/2014/main" id="{87D4B3FD-8905-3892-2A04-AEDDDD5FE5C9}"/>
                  </a:ext>
                </a:extLst>
              </p:cNvPr>
              <p:cNvPicPr>
                <a:picLocks noChangeAspect="1"/>
              </p:cNvPicPr>
              <p:nvPr/>
            </p:nvPicPr>
            <p:blipFill>
              <a:blip r:embed="rId6"/>
              <a:stretch>
                <a:fillRect/>
              </a:stretch>
            </p:blipFill>
            <p:spPr>
              <a:xfrm>
                <a:off x="2527041" y="4150332"/>
                <a:ext cx="2246127" cy="155472"/>
              </a:xfrm>
              <a:prstGeom prst="rect">
                <a:avLst/>
              </a:prstGeom>
            </p:spPr>
          </p:pic>
        </p:grpSp>
        <p:sp>
          <p:nvSpPr>
            <p:cNvPr id="19" name="TextBox 18">
              <a:extLst>
                <a:ext uri="{FF2B5EF4-FFF2-40B4-BE49-F238E27FC236}">
                  <a16:creationId xmlns:a16="http://schemas.microsoft.com/office/drawing/2014/main" id="{0DDAC0B2-7319-AE8D-6CB7-920B3F0A4A14}"/>
                </a:ext>
              </a:extLst>
            </p:cNvPr>
            <p:cNvSpPr txBox="1"/>
            <p:nvPr/>
          </p:nvSpPr>
          <p:spPr>
            <a:xfrm>
              <a:off x="5746700" y="3613465"/>
              <a:ext cx="349300" cy="369332"/>
            </a:xfrm>
            <a:prstGeom prst="rect">
              <a:avLst/>
            </a:prstGeom>
            <a:solidFill>
              <a:schemeClr val="accent1"/>
            </a:solidFill>
          </p:spPr>
          <p:txBody>
            <a:bodyPr wrap="square">
              <a:spAutoFit/>
            </a:bodyPr>
            <a:lstStyle/>
            <a:p>
              <a:r>
                <a:rPr lang="en-US"/>
                <a:t>3</a:t>
              </a:r>
            </a:p>
          </p:txBody>
        </p:sp>
      </p:grpSp>
      <p:sp>
        <p:nvSpPr>
          <p:cNvPr id="24" name="TextBox 23">
            <a:extLst>
              <a:ext uri="{FF2B5EF4-FFF2-40B4-BE49-F238E27FC236}">
                <a16:creationId xmlns:a16="http://schemas.microsoft.com/office/drawing/2014/main" id="{C262415A-2446-6317-1620-2EEDF8156943}"/>
              </a:ext>
            </a:extLst>
          </p:cNvPr>
          <p:cNvSpPr txBox="1"/>
          <p:nvPr/>
        </p:nvSpPr>
        <p:spPr>
          <a:xfrm>
            <a:off x="7916805" y="5504192"/>
            <a:ext cx="4143723" cy="769441"/>
          </a:xfrm>
          <a:prstGeom prst="rect">
            <a:avLst/>
          </a:prstGeom>
          <a:noFill/>
        </p:spPr>
        <p:txBody>
          <a:bodyPr wrap="square">
            <a:spAutoFit/>
          </a:bodyPr>
          <a:lstStyle/>
          <a:p>
            <a:pPr>
              <a:buNone/>
            </a:pPr>
            <a:r>
              <a:rPr lang="en-US" sz="1100"/>
              <a:t>Snapshot of a </a:t>
            </a:r>
            <a:r>
              <a:rPr lang="en-US" sz="1100" b="1"/>
              <a:t>Result Tracker's Details</a:t>
            </a:r>
            <a:r>
              <a:rPr lang="en-US" sz="1100"/>
              <a:t> for “Directional Acceleration”:</a:t>
            </a:r>
          </a:p>
          <a:p>
            <a:pPr>
              <a:buFont typeface="Arial" panose="020B0604020202020204" pitchFamily="34" charset="0"/>
              <a:buChar char="•"/>
            </a:pPr>
            <a:r>
              <a:rPr lang="en-US" sz="1100" b="1"/>
              <a:t>Scope</a:t>
            </a:r>
            <a:r>
              <a:rPr lang="en-US" sz="1100"/>
              <a:t>: 1 Node</a:t>
            </a:r>
          </a:p>
          <a:p>
            <a:pPr>
              <a:buFont typeface="Arial" panose="020B0604020202020204" pitchFamily="34" charset="0"/>
              <a:buChar char="•"/>
            </a:pPr>
            <a:r>
              <a:rPr lang="en-US" sz="1100" b="1"/>
              <a:t>Type</a:t>
            </a:r>
            <a:r>
              <a:rPr lang="en-US" sz="1100"/>
              <a:t>: Directional Acceleration along Y-axis</a:t>
            </a:r>
          </a:p>
          <a:p>
            <a:pPr>
              <a:buFont typeface="Arial" panose="020B0604020202020204" pitchFamily="34" charset="0"/>
              <a:buChar char="•"/>
            </a:pPr>
            <a:r>
              <a:rPr lang="en-US" sz="1100" b="1"/>
              <a:t>Minimum / Maximum Values</a:t>
            </a:r>
            <a:r>
              <a:rPr lang="en-US" sz="1100"/>
              <a:t> displayed</a:t>
            </a:r>
          </a:p>
        </p:txBody>
      </p:sp>
    </p:spTree>
    <p:extLst>
      <p:ext uri="{BB962C8B-B14F-4D97-AF65-F5344CB8AC3E}">
        <p14:creationId xmlns:p14="http://schemas.microsoft.com/office/powerpoint/2010/main" val="33964872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21B34A9-820F-E963-D651-4B7AAE1F3045}"/>
              </a:ext>
            </a:extLst>
          </p:cNvPr>
          <p:cNvPicPr>
            <a:picLocks noChangeAspect="1"/>
          </p:cNvPicPr>
          <p:nvPr/>
        </p:nvPicPr>
        <p:blipFill>
          <a:blip r:embed="rId3"/>
          <a:stretch>
            <a:fillRect/>
          </a:stretch>
        </p:blipFill>
        <p:spPr>
          <a:xfrm>
            <a:off x="6695230" y="1564116"/>
            <a:ext cx="5266955" cy="1660430"/>
          </a:xfrm>
          <a:prstGeom prst="rect">
            <a:avLst/>
          </a:prstGeom>
        </p:spPr>
      </p:pic>
      <p:sp>
        <p:nvSpPr>
          <p:cNvPr id="3" name="Slide Number Placeholder 2">
            <a:extLst>
              <a:ext uri="{FF2B5EF4-FFF2-40B4-BE49-F238E27FC236}">
                <a16:creationId xmlns:a16="http://schemas.microsoft.com/office/drawing/2014/main" id="{2A529767-C798-4521-BA51-88C7E31E86AF}"/>
              </a:ext>
            </a:extLst>
          </p:cNvPr>
          <p:cNvSpPr>
            <a:spLocks noGrp="1"/>
          </p:cNvSpPr>
          <p:nvPr>
            <p:ph type="sldNum" sz="quarter" idx="11"/>
          </p:nvPr>
        </p:nvSpPr>
        <p:spPr/>
        <p:txBody>
          <a:bodyPr/>
          <a:lstStyle/>
          <a:p>
            <a:fld id="{F0D23093-2AB0-F74C-B865-1A12A15B650E}" type="slidenum">
              <a:rPr lang="en-US" smtClean="0"/>
              <a:pPr/>
              <a:t>45</a:t>
            </a:fld>
            <a:endParaRPr lang="en-US"/>
          </a:p>
        </p:txBody>
      </p:sp>
      <p:sp>
        <p:nvSpPr>
          <p:cNvPr id="2" name="Titel 1"/>
          <p:cNvSpPr>
            <a:spLocks noGrp="1"/>
          </p:cNvSpPr>
          <p:nvPr>
            <p:ph type="title"/>
          </p:nvPr>
        </p:nvSpPr>
        <p:spPr>
          <a:xfrm>
            <a:off x="414471" y="158133"/>
            <a:ext cx="10972799" cy="845837"/>
          </a:xfrm>
        </p:spPr>
        <p:txBody>
          <a:bodyPr/>
          <a:lstStyle/>
          <a:p>
            <a:r>
              <a:rPr lang="en-US" sz="2800" dirty="0"/>
              <a:t>Postprocessing Ansys LS-DYNA results in Ansys Mechanical software (6)</a:t>
            </a:r>
          </a:p>
        </p:txBody>
      </p:sp>
      <p:sp>
        <p:nvSpPr>
          <p:cNvPr id="21" name="Inhaltsplatzhalter 20"/>
          <p:cNvSpPr>
            <a:spLocks noGrp="1"/>
          </p:cNvSpPr>
          <p:nvPr>
            <p:ph type="body" sz="quarter" idx="13"/>
          </p:nvPr>
        </p:nvSpPr>
        <p:spPr>
          <a:xfrm>
            <a:off x="396807" y="918728"/>
            <a:ext cx="5347985" cy="4643872"/>
          </a:xfrm>
        </p:spPr>
        <p:txBody>
          <a:bodyPr>
            <a:normAutofit/>
          </a:bodyPr>
          <a:lstStyle/>
          <a:p>
            <a:r>
              <a:rPr lang="en-US" sz="2000" dirty="0"/>
              <a:t>Displaying Contact results</a:t>
            </a:r>
          </a:p>
          <a:p>
            <a:pPr lvl="1"/>
            <a:r>
              <a:rPr lang="en-US" sz="1800" dirty="0"/>
              <a:t>LS-DYNA in Ansys Workbench exports contact results into </a:t>
            </a:r>
            <a:r>
              <a:rPr lang="en-US" sz="1800" b="1" dirty="0" err="1">
                <a:solidFill>
                  <a:srgbClr val="0070C0"/>
                </a:solidFill>
              </a:rPr>
              <a:t>input.intfor</a:t>
            </a:r>
            <a:r>
              <a:rPr lang="en-US" sz="1800" b="1" dirty="0">
                <a:solidFill>
                  <a:srgbClr val="0070C0"/>
                </a:solidFill>
              </a:rPr>
              <a:t> </a:t>
            </a:r>
            <a:r>
              <a:rPr lang="en-US" sz="1800" dirty="0"/>
              <a:t>only for contacts, not for Body Interactions</a:t>
            </a:r>
          </a:p>
          <a:p>
            <a:pPr lvl="2"/>
            <a:r>
              <a:rPr lang="en-US" sz="1400" dirty="0"/>
              <a:t>Body Interactions don’t support keyword snippets</a:t>
            </a:r>
          </a:p>
          <a:p>
            <a:pPr lvl="1"/>
            <a:r>
              <a:rPr lang="en-US" sz="1800" dirty="0"/>
              <a:t>Supported results using </a:t>
            </a:r>
            <a:r>
              <a:rPr lang="en-US" sz="1800" b="1" dirty="0"/>
              <a:t>LSDYNA Post Contact Tool</a:t>
            </a:r>
          </a:p>
          <a:p>
            <a:pPr lvl="2"/>
            <a:r>
              <a:rPr lang="en-US" sz="1400" dirty="0"/>
              <a:t>Normal pressure</a:t>
            </a:r>
          </a:p>
          <a:p>
            <a:pPr lvl="2"/>
            <a:r>
              <a:rPr lang="en-US" sz="1400" dirty="0"/>
              <a:t>Shear stress</a:t>
            </a:r>
          </a:p>
          <a:p>
            <a:pPr lvl="2"/>
            <a:r>
              <a:rPr lang="en-US" sz="1400" dirty="0"/>
              <a:t>Nodal force (vector plot)</a:t>
            </a:r>
          </a:p>
        </p:txBody>
      </p:sp>
      <p:pic>
        <p:nvPicPr>
          <p:cNvPr id="4" name="Picture 3">
            <a:extLst>
              <a:ext uri="{FF2B5EF4-FFF2-40B4-BE49-F238E27FC236}">
                <a16:creationId xmlns:a16="http://schemas.microsoft.com/office/drawing/2014/main" id="{9A4B472F-9A88-4D0D-9FDE-17083D927D9A}"/>
              </a:ext>
            </a:extLst>
          </p:cNvPr>
          <p:cNvPicPr>
            <a:picLocks noChangeAspect="1"/>
          </p:cNvPicPr>
          <p:nvPr/>
        </p:nvPicPr>
        <p:blipFill>
          <a:blip r:embed="rId4"/>
          <a:stretch>
            <a:fillRect/>
          </a:stretch>
        </p:blipFill>
        <p:spPr>
          <a:xfrm>
            <a:off x="8272595" y="748020"/>
            <a:ext cx="3114675" cy="771525"/>
          </a:xfrm>
          <a:prstGeom prst="rect">
            <a:avLst/>
          </a:prstGeom>
        </p:spPr>
      </p:pic>
      <p:pic>
        <p:nvPicPr>
          <p:cNvPr id="9" name="Picture 8">
            <a:extLst>
              <a:ext uri="{FF2B5EF4-FFF2-40B4-BE49-F238E27FC236}">
                <a16:creationId xmlns:a16="http://schemas.microsoft.com/office/drawing/2014/main" id="{29C7E307-D245-4087-9964-A77B8AEFFB3F}"/>
              </a:ext>
            </a:extLst>
          </p:cNvPr>
          <p:cNvPicPr>
            <a:picLocks noChangeAspect="1"/>
          </p:cNvPicPr>
          <p:nvPr/>
        </p:nvPicPr>
        <p:blipFill>
          <a:blip r:embed="rId5"/>
          <a:stretch>
            <a:fillRect/>
          </a:stretch>
        </p:blipFill>
        <p:spPr>
          <a:xfrm>
            <a:off x="6016388" y="3484171"/>
            <a:ext cx="5963382" cy="2455100"/>
          </a:xfrm>
          <a:prstGeom prst="rect">
            <a:avLst/>
          </a:prstGeom>
        </p:spPr>
      </p:pic>
    </p:spTree>
    <p:extLst>
      <p:ext uri="{BB962C8B-B14F-4D97-AF65-F5344CB8AC3E}">
        <p14:creationId xmlns:p14="http://schemas.microsoft.com/office/powerpoint/2010/main" val="22624235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8499458-B284-EE98-7CA6-28C25535C7BC}"/>
              </a:ext>
            </a:extLst>
          </p:cNvPr>
          <p:cNvSpPr>
            <a:spLocks noGrp="1"/>
          </p:cNvSpPr>
          <p:nvPr>
            <p:ph type="sldNum" sz="quarter" idx="11"/>
          </p:nvPr>
        </p:nvSpPr>
        <p:spPr/>
        <p:txBody>
          <a:bodyPr/>
          <a:lstStyle/>
          <a:p>
            <a:fld id="{F0D23093-2AB0-F74C-B865-1A12A15B650E}" type="slidenum">
              <a:rPr lang="en-US" smtClean="0"/>
              <a:pPr/>
              <a:t>46</a:t>
            </a:fld>
            <a:endParaRPr lang="en-US"/>
          </a:p>
        </p:txBody>
      </p:sp>
      <p:sp>
        <p:nvSpPr>
          <p:cNvPr id="3" name="Title 2">
            <a:extLst>
              <a:ext uri="{FF2B5EF4-FFF2-40B4-BE49-F238E27FC236}">
                <a16:creationId xmlns:a16="http://schemas.microsoft.com/office/drawing/2014/main" id="{8CD6270A-77B3-6C3C-9D93-78D992825F49}"/>
              </a:ext>
            </a:extLst>
          </p:cNvPr>
          <p:cNvSpPr>
            <a:spLocks noGrp="1"/>
          </p:cNvSpPr>
          <p:nvPr>
            <p:ph type="title"/>
          </p:nvPr>
        </p:nvSpPr>
        <p:spPr>
          <a:xfrm>
            <a:off x="385843" y="148581"/>
            <a:ext cx="11196558" cy="845837"/>
          </a:xfrm>
        </p:spPr>
        <p:txBody>
          <a:bodyPr/>
          <a:lstStyle/>
          <a:p>
            <a:r>
              <a:rPr lang="en-US" dirty="0"/>
              <a:t>Animation of State Variables</a:t>
            </a:r>
          </a:p>
        </p:txBody>
      </p:sp>
      <p:sp>
        <p:nvSpPr>
          <p:cNvPr id="4" name="Text Placeholder 3">
            <a:extLst>
              <a:ext uri="{FF2B5EF4-FFF2-40B4-BE49-F238E27FC236}">
                <a16:creationId xmlns:a16="http://schemas.microsoft.com/office/drawing/2014/main" id="{0383493F-83FA-2371-DD01-5F4615EF0A12}"/>
              </a:ext>
            </a:extLst>
          </p:cNvPr>
          <p:cNvSpPr>
            <a:spLocks noGrp="1"/>
          </p:cNvSpPr>
          <p:nvPr>
            <p:ph type="body" sz="quarter" idx="13"/>
          </p:nvPr>
        </p:nvSpPr>
        <p:spPr>
          <a:xfrm>
            <a:off x="168960" y="871674"/>
            <a:ext cx="7265703" cy="5504351"/>
          </a:xfrm>
        </p:spPr>
        <p:txBody>
          <a:bodyPr>
            <a:normAutofit fontScale="92500"/>
          </a:bodyPr>
          <a:lstStyle/>
          <a:p>
            <a:pPr>
              <a:lnSpc>
                <a:spcPct val="150000"/>
              </a:lnSpc>
            </a:pPr>
            <a:r>
              <a:rPr lang="en-US" sz="1800" dirty="0"/>
              <a:t>When animating state variables in Ansys Workbench tool (e.g., deformation), you may notice motion occurring before actual contact between bodies. For example, in a ball-impacting-plate simulation, you might notice:</a:t>
            </a:r>
          </a:p>
          <a:p>
            <a:pPr lvl="1">
              <a:lnSpc>
                <a:spcPct val="150000"/>
              </a:lnSpc>
            </a:pPr>
            <a:r>
              <a:rPr lang="en-US" sz="1600" dirty="0"/>
              <a:t>Apparent plate deformation occurs </a:t>
            </a:r>
            <a:r>
              <a:rPr lang="en-US" sz="1600" b="1" dirty="0"/>
              <a:t>before physical contact</a:t>
            </a:r>
            <a:r>
              <a:rPr lang="en-US" sz="1600" dirty="0"/>
              <a:t> due to result interpolation. </a:t>
            </a:r>
          </a:p>
          <a:p>
            <a:pPr lvl="1">
              <a:lnSpc>
                <a:spcPct val="150000"/>
              </a:lnSpc>
            </a:pPr>
            <a:r>
              <a:rPr lang="en-US" sz="1600" dirty="0"/>
              <a:t>This  is Caused by limited output frames</a:t>
            </a:r>
          </a:p>
          <a:p>
            <a:pPr lvl="1">
              <a:lnSpc>
                <a:spcPct val="150000"/>
              </a:lnSpc>
            </a:pPr>
            <a:r>
              <a:rPr lang="en-US" sz="1600" dirty="0"/>
              <a:t>It’s NOT a modeling or physics error — only a post-processing display artifact</a:t>
            </a:r>
          </a:p>
          <a:p>
            <a:pPr lvl="1">
              <a:lnSpc>
                <a:spcPct val="150000"/>
              </a:lnSpc>
            </a:pPr>
            <a:r>
              <a:rPr lang="en-US" sz="1600" dirty="0"/>
              <a:t>This is common in high-speed impact simulations where output time steps are coarse</a:t>
            </a:r>
          </a:p>
          <a:p>
            <a:pPr lvl="1">
              <a:lnSpc>
                <a:spcPct val="150000"/>
              </a:lnSpc>
            </a:pPr>
            <a:r>
              <a:rPr lang="en-US" sz="1600" b="1" dirty="0"/>
              <a:t>✔ Fix: Adjust the number of animation frames to match the actual result steps- </a:t>
            </a:r>
          </a:p>
          <a:p>
            <a:pPr lvl="1">
              <a:lnSpc>
                <a:spcPct val="150000"/>
              </a:lnSpc>
            </a:pPr>
            <a:r>
              <a:rPr lang="en-US" sz="1600" dirty="0"/>
              <a:t>You can do this by toggling between the two options on the animation pane, “Distributed” and “Results Sets” – Choosing “Results Sets” option will adjust the number of frames, so the deformation happens right when ball hits the plate.</a:t>
            </a:r>
          </a:p>
          <a:p>
            <a:pPr lvl="1">
              <a:lnSpc>
                <a:spcPct val="150000"/>
              </a:lnSpc>
            </a:pPr>
            <a:r>
              <a:rPr lang="en-US" sz="1600" dirty="0"/>
              <a:t>Look at the picture and the animation provided for reference as how to do this.</a:t>
            </a:r>
          </a:p>
          <a:p>
            <a:pPr>
              <a:lnSpc>
                <a:spcPct val="150000"/>
              </a:lnSpc>
            </a:pPr>
            <a:endParaRPr lang="en-US" sz="1800" dirty="0"/>
          </a:p>
        </p:txBody>
      </p:sp>
      <p:grpSp>
        <p:nvGrpSpPr>
          <p:cNvPr id="20" name="Group 19">
            <a:extLst>
              <a:ext uri="{FF2B5EF4-FFF2-40B4-BE49-F238E27FC236}">
                <a16:creationId xmlns:a16="http://schemas.microsoft.com/office/drawing/2014/main" id="{741DA7B1-C0E9-4ED4-BDE6-46D5061576C0}"/>
              </a:ext>
            </a:extLst>
          </p:cNvPr>
          <p:cNvGrpSpPr/>
          <p:nvPr/>
        </p:nvGrpSpPr>
        <p:grpSpPr>
          <a:xfrm>
            <a:off x="7496597" y="413068"/>
            <a:ext cx="4283902" cy="2618232"/>
            <a:chOff x="6679211" y="225176"/>
            <a:chExt cx="4903190" cy="2799093"/>
          </a:xfrm>
        </p:grpSpPr>
        <p:pic>
          <p:nvPicPr>
            <p:cNvPr id="6" name="Picture 5">
              <a:extLst>
                <a:ext uri="{FF2B5EF4-FFF2-40B4-BE49-F238E27FC236}">
                  <a16:creationId xmlns:a16="http://schemas.microsoft.com/office/drawing/2014/main" id="{39F9147B-DEA9-A2BA-4954-75DCE47826A3}"/>
                </a:ext>
              </a:extLst>
            </p:cNvPr>
            <p:cNvPicPr>
              <a:picLocks noChangeAspect="1"/>
            </p:cNvPicPr>
            <p:nvPr/>
          </p:nvPicPr>
          <p:blipFill>
            <a:blip r:embed="rId5"/>
            <a:stretch>
              <a:fillRect/>
            </a:stretch>
          </p:blipFill>
          <p:spPr>
            <a:xfrm>
              <a:off x="7204858" y="968052"/>
              <a:ext cx="4377543" cy="2056217"/>
            </a:xfrm>
            <a:prstGeom prst="rect">
              <a:avLst/>
            </a:prstGeom>
          </p:spPr>
        </p:pic>
        <p:sp>
          <p:nvSpPr>
            <p:cNvPr id="9" name="Rectangle 8">
              <a:extLst>
                <a:ext uri="{FF2B5EF4-FFF2-40B4-BE49-F238E27FC236}">
                  <a16:creationId xmlns:a16="http://schemas.microsoft.com/office/drawing/2014/main" id="{C652C618-3CB6-F5DA-34FF-C79FB17BB0FF}"/>
                </a:ext>
              </a:extLst>
            </p:cNvPr>
            <p:cNvSpPr/>
            <p:nvPr/>
          </p:nvSpPr>
          <p:spPr>
            <a:xfrm>
              <a:off x="8254652" y="994418"/>
              <a:ext cx="588724" cy="413358"/>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0BC4A5CF-2C00-C1CB-59F1-8A3420BC8AD2}"/>
                </a:ext>
              </a:extLst>
            </p:cNvPr>
            <p:cNvCxnSpPr>
              <a:cxnSpLocks/>
            </p:cNvCxnSpPr>
            <p:nvPr/>
          </p:nvCxnSpPr>
          <p:spPr>
            <a:xfrm flipH="1" flipV="1">
              <a:off x="7204858" y="571499"/>
              <a:ext cx="1184296" cy="564507"/>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0373D3AA-5974-7BED-A2AF-FB3A5AEAC1D6}"/>
                </a:ext>
              </a:extLst>
            </p:cNvPr>
            <p:cNvCxnSpPr>
              <a:cxnSpLocks/>
            </p:cNvCxnSpPr>
            <p:nvPr/>
          </p:nvCxnSpPr>
          <p:spPr>
            <a:xfrm flipV="1">
              <a:off x="8604489" y="590296"/>
              <a:ext cx="439022" cy="54571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17" name="TextBox 16">
              <a:extLst>
                <a:ext uri="{FF2B5EF4-FFF2-40B4-BE49-F238E27FC236}">
                  <a16:creationId xmlns:a16="http://schemas.microsoft.com/office/drawing/2014/main" id="{2135200D-7772-3828-E48B-0004D377C7CE}"/>
                </a:ext>
              </a:extLst>
            </p:cNvPr>
            <p:cNvSpPr txBox="1"/>
            <p:nvPr/>
          </p:nvSpPr>
          <p:spPr>
            <a:xfrm>
              <a:off x="6679211" y="225176"/>
              <a:ext cx="1575441" cy="369332"/>
            </a:xfrm>
            <a:prstGeom prst="rect">
              <a:avLst/>
            </a:prstGeom>
            <a:noFill/>
          </p:spPr>
          <p:txBody>
            <a:bodyPr wrap="square">
              <a:spAutoFit/>
            </a:bodyPr>
            <a:lstStyle/>
            <a:p>
              <a:r>
                <a:rPr lang="en-US" dirty="0"/>
                <a:t>Distributed</a:t>
              </a:r>
            </a:p>
          </p:txBody>
        </p:sp>
        <p:sp>
          <p:nvSpPr>
            <p:cNvPr id="18" name="TextBox 17">
              <a:extLst>
                <a:ext uri="{FF2B5EF4-FFF2-40B4-BE49-F238E27FC236}">
                  <a16:creationId xmlns:a16="http://schemas.microsoft.com/office/drawing/2014/main" id="{CB9A1F38-2147-695F-77CD-D60F53C6F1CD}"/>
                </a:ext>
              </a:extLst>
            </p:cNvPr>
            <p:cNvSpPr txBox="1"/>
            <p:nvPr/>
          </p:nvSpPr>
          <p:spPr>
            <a:xfrm>
              <a:off x="9183690" y="409842"/>
              <a:ext cx="1575441" cy="369332"/>
            </a:xfrm>
            <a:prstGeom prst="rect">
              <a:avLst/>
            </a:prstGeom>
            <a:noFill/>
          </p:spPr>
          <p:txBody>
            <a:bodyPr wrap="square">
              <a:spAutoFit/>
            </a:bodyPr>
            <a:lstStyle/>
            <a:p>
              <a:r>
                <a:rPr lang="en-US" dirty="0"/>
                <a:t>Result sets</a:t>
              </a:r>
            </a:p>
          </p:txBody>
        </p:sp>
      </p:grpSp>
      <p:pic>
        <p:nvPicPr>
          <p:cNvPr id="21" name="20251030-2023-38.8040807">
            <a:hlinkClick r:id="" action="ppaction://media"/>
            <a:extLst>
              <a:ext uri="{FF2B5EF4-FFF2-40B4-BE49-F238E27FC236}">
                <a16:creationId xmlns:a16="http://schemas.microsoft.com/office/drawing/2014/main" id="{DCCD34C8-B3E7-F15C-15C0-05AF774CFB6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724435" y="3144826"/>
            <a:ext cx="3920635" cy="2824269"/>
          </a:xfrm>
          <a:prstGeom prst="rect">
            <a:avLst/>
          </a:prstGeom>
        </p:spPr>
      </p:pic>
    </p:spTree>
    <p:extLst>
      <p:ext uri="{BB962C8B-B14F-4D97-AF65-F5344CB8AC3E}">
        <p14:creationId xmlns:p14="http://schemas.microsoft.com/office/powerpoint/2010/main" val="87189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933"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1"/>
                </p:tgtEl>
              </p:cMediaNode>
            </p:video>
            <p:seq concurrent="1" nextAc="seek">
              <p:cTn id="8" restart="whenNotActive" fill="hold" evtFilter="cancelBubble" nodeType="interactiveSeq">
                <p:stCondLst>
                  <p:cond evt="onClick" delay="0">
                    <p:tgtEl>
                      <p:spTgt spid="2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1"/>
                                        </p:tgtEl>
                                      </p:cBhvr>
                                    </p:cmd>
                                  </p:childTnLst>
                                </p:cTn>
                              </p:par>
                            </p:childTnLst>
                          </p:cTn>
                        </p:par>
                      </p:childTnLst>
                    </p:cTn>
                  </p:par>
                </p:childTnLst>
              </p:cTn>
              <p:nextCondLst>
                <p:cond evt="onClick" delay="0">
                  <p:tgtEl>
                    <p:spTgt spid="21"/>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DD9900D-7FCB-47B7-8209-399926D51E12}"/>
              </a:ext>
            </a:extLst>
          </p:cNvPr>
          <p:cNvSpPr>
            <a:spLocks noGrp="1"/>
          </p:cNvSpPr>
          <p:nvPr>
            <p:ph type="sldNum" sz="quarter" idx="11"/>
          </p:nvPr>
        </p:nvSpPr>
        <p:spPr/>
        <p:txBody>
          <a:bodyPr/>
          <a:lstStyle/>
          <a:p>
            <a:fld id="{F0D23093-2AB0-F74C-B865-1A12A15B650E}" type="slidenum">
              <a:rPr lang="en-US" smtClean="0"/>
              <a:pPr/>
              <a:t>47</a:t>
            </a:fld>
            <a:endParaRPr lang="en-US"/>
          </a:p>
        </p:txBody>
      </p:sp>
      <p:sp>
        <p:nvSpPr>
          <p:cNvPr id="2" name="Titel 1"/>
          <p:cNvSpPr>
            <a:spLocks noGrp="1"/>
          </p:cNvSpPr>
          <p:nvPr>
            <p:ph type="title"/>
          </p:nvPr>
        </p:nvSpPr>
        <p:spPr/>
        <p:txBody>
          <a:bodyPr/>
          <a:lstStyle/>
          <a:p>
            <a:r>
              <a:rPr lang="en-US"/>
              <a:t>Summary</a:t>
            </a:r>
          </a:p>
        </p:txBody>
      </p:sp>
      <p:sp>
        <p:nvSpPr>
          <p:cNvPr id="5" name="Inhaltsplatzhalter 4"/>
          <p:cNvSpPr>
            <a:spLocks noGrp="1"/>
          </p:cNvSpPr>
          <p:nvPr>
            <p:ph type="body" sz="quarter" idx="13"/>
          </p:nvPr>
        </p:nvSpPr>
        <p:spPr>
          <a:xfrm>
            <a:off x="685799" y="838200"/>
            <a:ext cx="10896599" cy="5334000"/>
          </a:xfrm>
        </p:spPr>
        <p:txBody>
          <a:bodyPr>
            <a:normAutofit/>
          </a:bodyPr>
          <a:lstStyle/>
          <a:p>
            <a:r>
              <a:rPr lang="en-US" sz="1800" dirty="0"/>
              <a:t>There are many different result files produced during the LS-DYNA run</a:t>
            </a:r>
          </a:p>
          <a:p>
            <a:pPr lvl="1"/>
            <a:r>
              <a:rPr lang="en-US" sz="1800" b="1" dirty="0">
                <a:solidFill>
                  <a:srgbClr val="0070C0"/>
                </a:solidFill>
              </a:rPr>
              <a:t>d3plot</a:t>
            </a:r>
            <a:r>
              <a:rPr lang="en-US" sz="1800" dirty="0"/>
              <a:t> for contour results</a:t>
            </a:r>
          </a:p>
          <a:p>
            <a:pPr lvl="1"/>
            <a:r>
              <a:rPr lang="en-US" sz="1800" b="1" dirty="0">
                <a:solidFill>
                  <a:srgbClr val="0070C0"/>
                </a:solidFill>
              </a:rPr>
              <a:t>ASCII</a:t>
            </a:r>
            <a:r>
              <a:rPr lang="en-US" sz="1800" dirty="0"/>
              <a:t> for time history</a:t>
            </a:r>
          </a:p>
          <a:p>
            <a:r>
              <a:rPr lang="en-US" sz="1800" dirty="0"/>
              <a:t>Make sure to output the desired results, i.e. </a:t>
            </a:r>
            <a:r>
              <a:rPr lang="en-US" sz="1800" b="1" dirty="0"/>
              <a:t>think about ASCII files and Result Trackers</a:t>
            </a:r>
          </a:p>
          <a:p>
            <a:pPr lvl="1"/>
            <a:r>
              <a:rPr lang="en-US" sz="1800" dirty="0"/>
              <a:t>LSDYNA Pre Result Trackers for nodal displacement, velocity, acceleration (</a:t>
            </a:r>
            <a:r>
              <a:rPr lang="en-US" sz="1800" b="1" dirty="0" err="1">
                <a:solidFill>
                  <a:srgbClr val="0070C0"/>
                </a:solidFill>
              </a:rPr>
              <a:t>nodout</a:t>
            </a:r>
            <a:r>
              <a:rPr lang="en-US" sz="1800" dirty="0"/>
              <a:t>)</a:t>
            </a:r>
          </a:p>
          <a:p>
            <a:pPr lvl="1"/>
            <a:r>
              <a:rPr lang="en-US" sz="1800" dirty="0"/>
              <a:t>LSDYNA Pre Body Contact Tracker for Body Interaction contact forces (</a:t>
            </a:r>
            <a:r>
              <a:rPr lang="en-US" sz="1800" b="1" dirty="0" err="1">
                <a:solidFill>
                  <a:srgbClr val="0070C0"/>
                </a:solidFill>
              </a:rPr>
              <a:t>rcforc</a:t>
            </a:r>
            <a:r>
              <a:rPr lang="en-US" sz="1800" dirty="0"/>
              <a:t>)</a:t>
            </a:r>
          </a:p>
          <a:p>
            <a:pPr lvl="1"/>
            <a:r>
              <a:rPr lang="en-US" sz="1800" dirty="0"/>
              <a:t>Solution Information Result Trackers for </a:t>
            </a:r>
            <a:r>
              <a:rPr lang="en-US" sz="1800" b="1" dirty="0" err="1">
                <a:solidFill>
                  <a:srgbClr val="0070C0"/>
                </a:solidFill>
              </a:rPr>
              <a:t>glstat</a:t>
            </a:r>
            <a:r>
              <a:rPr lang="en-US" sz="1800" dirty="0"/>
              <a:t>, </a:t>
            </a:r>
            <a:r>
              <a:rPr lang="en-US" sz="1800" b="1" dirty="0" err="1">
                <a:solidFill>
                  <a:srgbClr val="0070C0"/>
                </a:solidFill>
              </a:rPr>
              <a:t>matsum</a:t>
            </a:r>
            <a:r>
              <a:rPr lang="en-US" sz="1800" dirty="0"/>
              <a:t>, </a:t>
            </a:r>
            <a:r>
              <a:rPr lang="en-US" sz="1800" b="1" dirty="0" err="1">
                <a:solidFill>
                  <a:srgbClr val="0070C0"/>
                </a:solidFill>
              </a:rPr>
              <a:t>rcforc</a:t>
            </a:r>
            <a:r>
              <a:rPr lang="en-US" sz="1800" dirty="0"/>
              <a:t>, </a:t>
            </a:r>
            <a:r>
              <a:rPr lang="en-US" sz="1800" b="1" dirty="0" err="1">
                <a:solidFill>
                  <a:srgbClr val="0070C0"/>
                </a:solidFill>
              </a:rPr>
              <a:t>spcforc</a:t>
            </a:r>
            <a:r>
              <a:rPr lang="en-US" sz="1800" dirty="0"/>
              <a:t>, etc.</a:t>
            </a:r>
          </a:p>
          <a:p>
            <a:r>
              <a:rPr lang="en-US" sz="1800" dirty="0"/>
              <a:t>The Worksheet allows access to additional user defined results</a:t>
            </a:r>
          </a:p>
          <a:p>
            <a:r>
              <a:rPr lang="en-US" sz="1800" dirty="0"/>
              <a:t>LS-</a:t>
            </a:r>
            <a:r>
              <a:rPr lang="en-US" sz="1800" dirty="0" err="1"/>
              <a:t>PrePost</a:t>
            </a:r>
            <a:r>
              <a:rPr lang="en-US" sz="1800" dirty="0"/>
              <a:t> (LSPP) extends the LS-DYNA capability and offers full-featured post processing</a:t>
            </a:r>
          </a:p>
          <a:p>
            <a:pPr lvl="1"/>
            <a:r>
              <a:rPr lang="en-US" sz="1800" dirty="0"/>
              <a:t>Additional training on LSPP can be found in the Anys Learning Hub</a:t>
            </a:r>
          </a:p>
          <a:p>
            <a:pPr lvl="2"/>
            <a:r>
              <a:rPr lang="en-US" dirty="0">
                <a:hlinkClick r:id="rId2"/>
              </a:rPr>
              <a:t>Introduction to Ansys LS-DYNA</a:t>
            </a:r>
            <a:endParaRPr lang="en-US" dirty="0"/>
          </a:p>
          <a:p>
            <a:pPr lvl="2"/>
            <a:r>
              <a:rPr lang="en-US" dirty="0">
                <a:hlinkClick r:id="rId3"/>
              </a:rPr>
              <a:t>Ansys LS-</a:t>
            </a:r>
            <a:r>
              <a:rPr lang="en-US" dirty="0" err="1">
                <a:hlinkClick r:id="rId3"/>
              </a:rPr>
              <a:t>PrePost</a:t>
            </a:r>
            <a:r>
              <a:rPr lang="en-US" dirty="0">
                <a:hlinkClick r:id="rId3"/>
              </a:rPr>
              <a:t> Advanced</a:t>
            </a:r>
            <a:endParaRPr lang="en-US" dirty="0"/>
          </a:p>
        </p:txBody>
      </p:sp>
    </p:spTree>
    <p:extLst>
      <p:ext uri="{BB962C8B-B14F-4D97-AF65-F5344CB8AC3E}">
        <p14:creationId xmlns:p14="http://schemas.microsoft.com/office/powerpoint/2010/main" val="19836012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3741B-EDD9-9C57-D86F-439AE4E479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09ACE5-B3EE-EFD1-EBE1-89B107A47F4F}"/>
              </a:ext>
            </a:extLst>
          </p:cNvPr>
          <p:cNvSpPr>
            <a:spLocks noGrp="1"/>
          </p:cNvSpPr>
          <p:nvPr>
            <p:ph type="title"/>
          </p:nvPr>
        </p:nvSpPr>
        <p:spPr/>
        <p:txBody>
          <a:bodyPr/>
          <a:lstStyle/>
          <a:p>
            <a:r>
              <a:rPr lang="en-US"/>
              <a:t>Quasi-Static Analysis</a:t>
            </a:r>
          </a:p>
        </p:txBody>
      </p:sp>
      <p:sp>
        <p:nvSpPr>
          <p:cNvPr id="4" name="Text Placeholder 3">
            <a:extLst>
              <a:ext uri="{FF2B5EF4-FFF2-40B4-BE49-F238E27FC236}">
                <a16:creationId xmlns:a16="http://schemas.microsoft.com/office/drawing/2014/main" id="{75D25192-B412-E06A-7D2C-A0266EAC634F}"/>
              </a:ext>
            </a:extLst>
          </p:cNvPr>
          <p:cNvSpPr>
            <a:spLocks noGrp="1"/>
          </p:cNvSpPr>
          <p:nvPr>
            <p:ph type="body" idx="1"/>
          </p:nvPr>
        </p:nvSpPr>
        <p:spPr>
          <a:xfrm>
            <a:off x="2712973" y="4980623"/>
            <a:ext cx="6766053" cy="744537"/>
          </a:xfrm>
        </p:spPr>
        <p:txBody>
          <a:bodyPr/>
          <a:lstStyle/>
          <a:p>
            <a:endParaRPr lang="en-US"/>
          </a:p>
        </p:txBody>
      </p:sp>
    </p:spTree>
    <p:extLst>
      <p:ext uri="{BB962C8B-B14F-4D97-AF65-F5344CB8AC3E}">
        <p14:creationId xmlns:p14="http://schemas.microsoft.com/office/powerpoint/2010/main" val="25030678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0AED115-F404-B12C-836D-E695CC4C3224}"/>
              </a:ext>
            </a:extLst>
          </p:cNvPr>
          <p:cNvSpPr>
            <a:spLocks noGrp="1"/>
          </p:cNvSpPr>
          <p:nvPr>
            <p:ph type="sldNum" sz="quarter" idx="11"/>
          </p:nvPr>
        </p:nvSpPr>
        <p:spPr/>
        <p:txBody>
          <a:bodyPr/>
          <a:lstStyle/>
          <a:p>
            <a:fld id="{F0D23093-2AB0-F74C-B865-1A12A15B650E}" type="slidenum">
              <a:rPr lang="en-US" smtClean="0"/>
              <a:pPr/>
              <a:t>49</a:t>
            </a:fld>
            <a:endParaRPr lang="en-US"/>
          </a:p>
        </p:txBody>
      </p:sp>
      <p:sp>
        <p:nvSpPr>
          <p:cNvPr id="3" name="Title 2">
            <a:extLst>
              <a:ext uri="{FF2B5EF4-FFF2-40B4-BE49-F238E27FC236}">
                <a16:creationId xmlns:a16="http://schemas.microsoft.com/office/drawing/2014/main" id="{C669FD0B-DFE7-EF2C-0D19-0E2449149D40}"/>
              </a:ext>
            </a:extLst>
          </p:cNvPr>
          <p:cNvSpPr>
            <a:spLocks noGrp="1"/>
          </p:cNvSpPr>
          <p:nvPr>
            <p:ph type="title"/>
          </p:nvPr>
        </p:nvSpPr>
        <p:spPr/>
        <p:txBody>
          <a:bodyPr/>
          <a:lstStyle/>
          <a:p>
            <a:r>
              <a:rPr lang="en-US"/>
              <a:t>Quasi-static Analysis</a:t>
            </a:r>
          </a:p>
        </p:txBody>
      </p:sp>
      <mc:AlternateContent xmlns:mc="http://schemas.openxmlformats.org/markup-compatibility/2006" xmlns:a14="http://schemas.microsoft.com/office/drawing/2010/main">
        <mc:Choice Requires="a14">
          <p:graphicFrame>
            <p:nvGraphicFramePr>
              <p:cNvPr id="5" name="Table 5">
                <a:extLst>
                  <a:ext uri="{FF2B5EF4-FFF2-40B4-BE49-F238E27FC236}">
                    <a16:creationId xmlns:a16="http://schemas.microsoft.com/office/drawing/2014/main" id="{062D43B6-22B6-105E-92B1-EABAB13FC554}"/>
                  </a:ext>
                </a:extLst>
              </p:cNvPr>
              <p:cNvGraphicFramePr>
                <a:graphicFrameLocks noGrp="1"/>
              </p:cNvGraphicFramePr>
              <p:nvPr>
                <p:extLst>
                  <p:ext uri="{D42A27DB-BD31-4B8C-83A1-F6EECF244321}">
                    <p14:modId xmlns:p14="http://schemas.microsoft.com/office/powerpoint/2010/main" val="2951095229"/>
                  </p:ext>
                </p:extLst>
              </p:nvPr>
            </p:nvGraphicFramePr>
            <p:xfrm>
              <a:off x="622200" y="1862923"/>
              <a:ext cx="11183961" cy="3574826"/>
            </p:xfrm>
            <a:graphic>
              <a:graphicData uri="http://schemas.openxmlformats.org/drawingml/2006/table">
                <a:tbl>
                  <a:tblPr firstRow="1">
                    <a:tableStyleId>{073A0DAA-6AF3-43AB-8588-CEC1D06C72B9}</a:tableStyleId>
                  </a:tblPr>
                  <a:tblGrid>
                    <a:gridCol w="3727987">
                      <a:extLst>
                        <a:ext uri="{9D8B030D-6E8A-4147-A177-3AD203B41FA5}">
                          <a16:colId xmlns:a16="http://schemas.microsoft.com/office/drawing/2014/main" val="2601607054"/>
                        </a:ext>
                      </a:extLst>
                    </a:gridCol>
                    <a:gridCol w="3727987">
                      <a:extLst>
                        <a:ext uri="{9D8B030D-6E8A-4147-A177-3AD203B41FA5}">
                          <a16:colId xmlns:a16="http://schemas.microsoft.com/office/drawing/2014/main" val="1389278029"/>
                        </a:ext>
                      </a:extLst>
                    </a:gridCol>
                    <a:gridCol w="3727987">
                      <a:extLst>
                        <a:ext uri="{9D8B030D-6E8A-4147-A177-3AD203B41FA5}">
                          <a16:colId xmlns:a16="http://schemas.microsoft.com/office/drawing/2014/main" val="627372576"/>
                        </a:ext>
                      </a:extLst>
                    </a:gridCol>
                  </a:tblGrid>
                  <a:tr h="370840">
                    <a:tc>
                      <a:txBody>
                        <a:bodyPr/>
                        <a:lstStyle/>
                        <a:p>
                          <a:pPr algn="ctr"/>
                          <a:r>
                            <a:rPr lang="en-US">
                              <a:solidFill>
                                <a:sysClr val="windowText" lastClr="000000"/>
                              </a:solidFill>
                            </a:rPr>
                            <a:t>Static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solidFill>
                                <a:sysClr val="windowText" lastClr="000000"/>
                              </a:solidFill>
                            </a:rPr>
                            <a:t>Quasi-static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solidFill>
                                <a:sysClr val="windowText" lastClr="000000"/>
                              </a:solidFill>
                            </a:rPr>
                            <a:t>Dynamic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325592"/>
                      </a:ext>
                    </a:extLst>
                  </a:tr>
                  <a:tr h="2077432">
                    <a:tc>
                      <a:txBody>
                        <a:bodyPr/>
                        <a:lstStyle/>
                        <a:p>
                          <a:pPr algn="ct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42789715"/>
                      </a:ext>
                    </a:extLst>
                  </a:tr>
                  <a:tr h="370840">
                    <a:tc>
                      <a:txBody>
                        <a:bodyPr/>
                        <a:lstStyle/>
                        <a:p>
                          <a:pPr algn="ctr"/>
                          <a:r>
                            <a:rPr lang="en-US">
                              <a:solidFill>
                                <a:schemeClr val="tx1"/>
                              </a:solidFill>
                            </a:rPr>
                            <a:t>Structural Problems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solidFill>
                                <a:schemeClr val="tx1"/>
                              </a:solidFill>
                            </a:rPr>
                            <a:t>Metal Forming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solidFill>
                                <a:schemeClr val="tx1"/>
                              </a:solidFill>
                            </a:rPr>
                            <a:t>Impact Problems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63272584"/>
                      </a:ext>
                    </a:extLst>
                  </a:tr>
                  <a:tr h="370840">
                    <a:tc>
                      <a:txBody>
                        <a:bodyPr/>
                        <a:lstStyle/>
                        <a:p>
                          <a:pPr algn="ctr"/>
                          <a14:m>
                            <m:oMathPara xmlns:m="http://schemas.openxmlformats.org/officeDocument/2006/math">
                              <m:oMath>
                                <m:nary>
                                  <m:naryPr>
                                    <m:chr m:val="∑"/>
                                    <m:subHide m:val="on"/>
                                    <m:supHide m:val="on"/>
                                    <m:ctrlPr>
                                      <a:rPr lang="en-US" i="1" smtClean="0">
                                        <a:solidFill>
                                          <a:schemeClr val="tx1"/>
                                        </a:solidFill>
                                        <a:latin typeface="Cambria Math" panose="02040503050406030204" pitchFamily="18" charset="0"/>
                                      </a:rPr>
                                    </m:ctrlPr>
                                  </m:naryPr>
                                  <m:sub/>
                                  <m:sup/>
                                  <m:e>
                                    <m:r>
                                      <a:rPr lang="en-US" b="0" i="1" smtClean="0">
                                        <a:solidFill>
                                          <a:schemeClr val="tx1"/>
                                        </a:solidFill>
                                        <a:latin typeface="Cambria Math" panose="02040503050406030204" pitchFamily="18" charset="0"/>
                                      </a:rPr>
                                      <m:t>𝐹</m:t>
                                    </m:r>
                                  </m:e>
                                </m:nary>
                                <m:r>
                                  <a:rPr lang="en-US" b="0" i="1" smtClean="0">
                                    <a:solidFill>
                                      <a:schemeClr val="tx1"/>
                                    </a:solidFill>
                                    <a:latin typeface="Cambria Math" panose="02040503050406030204" pitchFamily="18" charset="0"/>
                                  </a:rPr>
                                  <m:t>=0</m:t>
                                </m:r>
                              </m:oMath>
                            </m:oMathPara>
                          </a14:m>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14:m>
                            <m:oMathPara xmlns:m="http://schemas.openxmlformats.org/officeDocument/2006/math">
                              <m:oMath>
                                <m:nary>
                                  <m:naryPr>
                                    <m:chr m:val="∑"/>
                                    <m:subHide m:val="on"/>
                                    <m:supHide m:val="on"/>
                                    <m:ctrlPr>
                                      <a:rPr lang="en-US" i="1" smtClean="0">
                                        <a:solidFill>
                                          <a:schemeClr val="tx1"/>
                                        </a:solidFill>
                                        <a:latin typeface="Cambria Math" panose="02040503050406030204" pitchFamily="18" charset="0"/>
                                      </a:rPr>
                                    </m:ctrlPr>
                                  </m:naryPr>
                                  <m:sub/>
                                  <m:sup/>
                                  <m:e>
                                    <m:r>
                                      <a:rPr lang="en-US" b="0" i="1" smtClean="0">
                                        <a:solidFill>
                                          <a:schemeClr val="tx1"/>
                                        </a:solidFill>
                                        <a:latin typeface="Cambria Math" panose="02040503050406030204" pitchFamily="18" charset="0"/>
                                      </a:rPr>
                                      <m:t>𝐹</m:t>
                                    </m:r>
                                  </m:e>
                                </m:nary>
                                <m:r>
                                  <a:rPr lang="en-US" b="0" i="1" smtClean="0">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rPr>
                                  <m:t>0</m:t>
                                </m:r>
                              </m:oMath>
                            </m:oMathPara>
                          </a14:m>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14:m>
                            <m:oMathPara xmlns:m="http://schemas.openxmlformats.org/officeDocument/2006/math">
                              <m:oMath>
                                <m:nary>
                                  <m:naryPr>
                                    <m:chr m:val="∑"/>
                                    <m:subHide m:val="on"/>
                                    <m:supHide m:val="on"/>
                                    <m:ctrlPr>
                                      <a:rPr lang="en-US" i="1" smtClean="0">
                                        <a:solidFill>
                                          <a:schemeClr val="tx1"/>
                                        </a:solidFill>
                                        <a:latin typeface="Cambria Math" panose="02040503050406030204" pitchFamily="18" charset="0"/>
                                      </a:rPr>
                                    </m:ctrlPr>
                                  </m:naryPr>
                                  <m:sub/>
                                  <m:sup/>
                                  <m:e>
                                    <m:r>
                                      <a:rPr lang="en-US" b="0" i="1" smtClean="0">
                                        <a:solidFill>
                                          <a:schemeClr val="tx1"/>
                                        </a:solidFill>
                                        <a:latin typeface="Cambria Math" panose="02040503050406030204" pitchFamily="18" charset="0"/>
                                      </a:rPr>
                                      <m:t>𝐹</m:t>
                                    </m:r>
                                  </m:e>
                                </m:nary>
                                <m:r>
                                  <a:rPr lang="en-US" b="0" i="1" smtClean="0">
                                    <a:solidFill>
                                      <a:schemeClr val="tx1"/>
                                    </a:solidFill>
                                    <a:latin typeface="Cambria Math" panose="02040503050406030204" pitchFamily="18" charset="0"/>
                                  </a:rPr>
                                  <m:t>=</m:t>
                                </m:r>
                                <m:r>
                                  <m:rPr>
                                    <m:sty m:val="p"/>
                                  </m:rPr>
                                  <a:rPr lang="en-US" b="0" i="0" smtClean="0">
                                    <a:solidFill>
                                      <a:schemeClr val="tx1"/>
                                    </a:solidFill>
                                    <a:latin typeface="Cambria Math" panose="02040503050406030204" pitchFamily="18" charset="0"/>
                                  </a:rPr>
                                  <m:t>ma</m:t>
                                </m:r>
                              </m:oMath>
                            </m:oMathPara>
                          </a14:m>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30820660"/>
                      </a:ext>
                    </a:extLst>
                  </a:tr>
                </a:tbl>
              </a:graphicData>
            </a:graphic>
          </p:graphicFrame>
        </mc:Choice>
        <mc:Fallback xmlns="">
          <p:graphicFrame>
            <p:nvGraphicFramePr>
              <p:cNvPr id="5" name="Table 5">
                <a:extLst>
                  <a:ext uri="{FF2B5EF4-FFF2-40B4-BE49-F238E27FC236}">
                    <a16:creationId xmlns:a16="http://schemas.microsoft.com/office/drawing/2014/main" id="{062D43B6-22B6-105E-92B1-EABAB13FC554}"/>
                  </a:ext>
                </a:extLst>
              </p:cNvPr>
              <p:cNvGraphicFramePr>
                <a:graphicFrameLocks noGrp="1"/>
              </p:cNvGraphicFramePr>
              <p:nvPr>
                <p:extLst>
                  <p:ext uri="{D42A27DB-BD31-4B8C-83A1-F6EECF244321}">
                    <p14:modId xmlns:p14="http://schemas.microsoft.com/office/powerpoint/2010/main" val="2951095229"/>
                  </p:ext>
                </p:extLst>
              </p:nvPr>
            </p:nvGraphicFramePr>
            <p:xfrm>
              <a:off x="622200" y="1862923"/>
              <a:ext cx="11183961" cy="3574826"/>
            </p:xfrm>
            <a:graphic>
              <a:graphicData uri="http://schemas.openxmlformats.org/drawingml/2006/table">
                <a:tbl>
                  <a:tblPr firstRow="1">
                    <a:tableStyleId>{073A0DAA-6AF3-43AB-8588-CEC1D06C72B9}</a:tableStyleId>
                  </a:tblPr>
                  <a:tblGrid>
                    <a:gridCol w="3727987">
                      <a:extLst>
                        <a:ext uri="{9D8B030D-6E8A-4147-A177-3AD203B41FA5}">
                          <a16:colId xmlns:a16="http://schemas.microsoft.com/office/drawing/2014/main" val="2601607054"/>
                        </a:ext>
                      </a:extLst>
                    </a:gridCol>
                    <a:gridCol w="3727987">
                      <a:extLst>
                        <a:ext uri="{9D8B030D-6E8A-4147-A177-3AD203B41FA5}">
                          <a16:colId xmlns:a16="http://schemas.microsoft.com/office/drawing/2014/main" val="1389278029"/>
                        </a:ext>
                      </a:extLst>
                    </a:gridCol>
                    <a:gridCol w="3727987">
                      <a:extLst>
                        <a:ext uri="{9D8B030D-6E8A-4147-A177-3AD203B41FA5}">
                          <a16:colId xmlns:a16="http://schemas.microsoft.com/office/drawing/2014/main" val="627372576"/>
                        </a:ext>
                      </a:extLst>
                    </a:gridCol>
                  </a:tblGrid>
                  <a:tr h="370840">
                    <a:tc>
                      <a:txBody>
                        <a:bodyPr/>
                        <a:lstStyle/>
                        <a:p>
                          <a:pPr algn="ctr"/>
                          <a:r>
                            <a:rPr lang="en-US">
                              <a:solidFill>
                                <a:sysClr val="windowText" lastClr="000000"/>
                              </a:solidFill>
                            </a:rPr>
                            <a:t>Static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solidFill>
                                <a:sysClr val="windowText" lastClr="000000"/>
                              </a:solidFill>
                            </a:rPr>
                            <a:t>Quasi-static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solidFill>
                                <a:sysClr val="windowText" lastClr="000000"/>
                              </a:solidFill>
                            </a:rPr>
                            <a:t>Dynamic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325592"/>
                      </a:ext>
                    </a:extLst>
                  </a:tr>
                  <a:tr h="2077432">
                    <a:tc>
                      <a:txBody>
                        <a:bodyPr/>
                        <a:lstStyle/>
                        <a:p>
                          <a:pPr algn="ct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42789715"/>
                      </a:ext>
                    </a:extLst>
                  </a:tr>
                  <a:tr h="370840">
                    <a:tc>
                      <a:txBody>
                        <a:bodyPr/>
                        <a:lstStyle/>
                        <a:p>
                          <a:pPr algn="ctr"/>
                          <a:r>
                            <a:rPr lang="en-US">
                              <a:solidFill>
                                <a:schemeClr val="tx1"/>
                              </a:solidFill>
                            </a:rPr>
                            <a:t>Structural Problems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solidFill>
                                <a:schemeClr val="tx1"/>
                              </a:solidFill>
                            </a:rPr>
                            <a:t>Metal Forming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solidFill>
                                <a:schemeClr val="tx1"/>
                              </a:solidFill>
                            </a:rPr>
                            <a:t>Impact Problems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63272584"/>
                      </a:ext>
                    </a:extLst>
                  </a:tr>
                  <a:tr h="755714">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4"/>
                          <a:stretch>
                            <a:fillRect l="-163" t="-378226" r="-200163" b="-1613"/>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4"/>
                          <a:stretch>
                            <a:fillRect l="-100327" t="-378226" r="-100491" b="-1613"/>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4"/>
                          <a:stretch>
                            <a:fillRect l="-200000" t="-378226" r="-327" b="-1613"/>
                          </a:stretch>
                        </a:blipFill>
                      </a:tcPr>
                    </a:tc>
                    <a:extLst>
                      <a:ext uri="{0D108BD9-81ED-4DB2-BD59-A6C34878D82A}">
                        <a16:rowId xmlns:a16="http://schemas.microsoft.com/office/drawing/2014/main" val="1330820660"/>
                      </a:ext>
                    </a:extLst>
                  </a:tr>
                </a:tbl>
              </a:graphicData>
            </a:graphic>
          </p:graphicFrame>
        </mc:Fallback>
      </mc:AlternateContent>
      <p:pic>
        <p:nvPicPr>
          <p:cNvPr id="6" name="Picture 3">
            <a:extLst>
              <a:ext uri="{FF2B5EF4-FFF2-40B4-BE49-F238E27FC236}">
                <a16:creationId xmlns:a16="http://schemas.microsoft.com/office/drawing/2014/main" id="{81CD7332-0307-4C07-AC7C-3DD7790DD26A}"/>
              </a:ext>
            </a:extLst>
          </p:cNvPr>
          <p:cNvPicPr>
            <a:picLocks noChangeAspect="1" noChangeArrowheads="1"/>
          </p:cNvPicPr>
          <p:nvPr>
            <p:custDataLst>
              <p:tags r:id="rId1"/>
            </p:custDataLst>
          </p:nvPr>
        </p:nvPicPr>
        <p:blipFill rotWithShape="1">
          <a:blip r:embed="rId5" cstate="email">
            <a:extLst>
              <a:ext uri="{BEBA8EAE-BF5A-486C-A8C5-ECC9F3942E4B}">
                <a14:imgProps xmlns:a14="http://schemas.microsoft.com/office/drawing/2010/main">
                  <a14:imgLayer r:embed="rId6">
                    <a14:imgEffect>
                      <a14:backgroundRemoval t="9690" b="97674" l="2703" r="98771"/>
                    </a14:imgEffect>
                  </a14:imgLayer>
                </a14:imgProps>
              </a:ext>
              <a:ext uri="{28A0092B-C50C-407E-A947-70E740481C1C}">
                <a14:useLocalDpi xmlns:a14="http://schemas.microsoft.com/office/drawing/2010/main"/>
              </a:ext>
            </a:extLst>
          </a:blip>
          <a:srcRect l="3666" t="9276" b="1057"/>
          <a:stretch/>
        </p:blipFill>
        <p:spPr bwMode="auto">
          <a:xfrm>
            <a:off x="757157" y="2222963"/>
            <a:ext cx="3546376" cy="2088232"/>
          </a:xfrm>
          <a:prstGeom prst="rect">
            <a:avLst/>
          </a:prstGeom>
          <a:ln>
            <a:noFill/>
          </a:ln>
          <a:effectLst>
            <a:outerShdw blurRad="190500" algn="tl" rotWithShape="0">
              <a:srgbClr val="000000">
                <a:alpha val="70000"/>
              </a:srgbClr>
            </a:outerShdw>
          </a:effectLst>
        </p:spPr>
      </p:pic>
      <p:pic>
        <p:nvPicPr>
          <p:cNvPr id="7" name="Picture 2" descr="Metal Forming with LS-DYNA">
            <a:extLst>
              <a:ext uri="{FF2B5EF4-FFF2-40B4-BE49-F238E27FC236}">
                <a16:creationId xmlns:a16="http://schemas.microsoft.com/office/drawing/2014/main" id="{13CFA5FA-9AC2-C0BE-D149-827B1C0A9983}"/>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38727" y="2233382"/>
            <a:ext cx="2738301" cy="20058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3" descr="C:\Temp\PCdrop.png">
            <a:extLst>
              <a:ext uri="{FF2B5EF4-FFF2-40B4-BE49-F238E27FC236}">
                <a16:creationId xmlns:a16="http://schemas.microsoft.com/office/drawing/2014/main" id="{30FE277C-9C05-15E2-0AA2-0375FFD6A89C}"/>
              </a:ext>
            </a:extLst>
          </p:cNvPr>
          <p:cNvPicPr>
            <a:picLocks noChangeAspect="1" noChangeArrowheads="1"/>
          </p:cNvPicPr>
          <p:nvPr/>
        </p:nvPicPr>
        <p:blipFill>
          <a:blip r:embed="rId8" cstate="print"/>
          <a:srcRect/>
          <a:stretch>
            <a:fillRect/>
          </a:stretch>
        </p:blipFill>
        <p:spPr bwMode="auto">
          <a:xfrm>
            <a:off x="8624013" y="2304602"/>
            <a:ext cx="2664296" cy="1934585"/>
          </a:xfrm>
          <a:prstGeom prst="rect">
            <a:avLst/>
          </a:prstGeom>
          <a:noFill/>
        </p:spPr>
      </p:pic>
      <p:sp>
        <p:nvSpPr>
          <p:cNvPr id="9" name="AutoShape 104">
            <a:extLst>
              <a:ext uri="{FF2B5EF4-FFF2-40B4-BE49-F238E27FC236}">
                <a16:creationId xmlns:a16="http://schemas.microsoft.com/office/drawing/2014/main" id="{322FF049-24B4-1FA0-26A5-9D4D8DEFF865}"/>
              </a:ext>
            </a:extLst>
          </p:cNvPr>
          <p:cNvSpPr>
            <a:spLocks noChangeArrowheads="1"/>
          </p:cNvSpPr>
          <p:nvPr/>
        </p:nvSpPr>
        <p:spPr bwMode="auto">
          <a:xfrm>
            <a:off x="622200" y="826995"/>
            <a:ext cx="5841573" cy="429173"/>
          </a:xfrm>
          <a:prstGeom prst="roundRect">
            <a:avLst>
              <a:gd name="adj" fmla="val 33648"/>
            </a:avLst>
          </a:prstGeom>
          <a:solidFill>
            <a:srgbClr val="F9DBA5"/>
          </a:solidFill>
          <a:ln w="9525">
            <a:noFill/>
            <a:round/>
            <a:headEnd/>
            <a:tailEnd/>
          </a:ln>
          <a:effectLst/>
        </p:spPr>
        <p:txBody>
          <a:bodyPr wrap="none" lIns="92075" tIns="46038" rIns="92075" bIns="46038" anchor="ctr"/>
          <a:lstStyle/>
          <a:p>
            <a:pPr algn="ctr" eaLnBrk="0" hangingPunct="0"/>
            <a:r>
              <a:rPr lang="en-US" sz="2000" b="1">
                <a:solidFill>
                  <a:srgbClr val="000000"/>
                </a:solidFill>
              </a:rPr>
              <a:t>IMPLICIT METHODS</a:t>
            </a:r>
            <a:endParaRPr lang="en-US" sz="2400">
              <a:solidFill>
                <a:srgbClr val="000000"/>
              </a:solidFill>
            </a:endParaRPr>
          </a:p>
        </p:txBody>
      </p:sp>
      <p:sp>
        <p:nvSpPr>
          <p:cNvPr id="10" name="AutoShape 105">
            <a:extLst>
              <a:ext uri="{FF2B5EF4-FFF2-40B4-BE49-F238E27FC236}">
                <a16:creationId xmlns:a16="http://schemas.microsoft.com/office/drawing/2014/main" id="{571C0193-A9CB-BA8D-ABE9-D69EC10BAD8C}"/>
              </a:ext>
            </a:extLst>
          </p:cNvPr>
          <p:cNvSpPr>
            <a:spLocks noChangeArrowheads="1"/>
          </p:cNvSpPr>
          <p:nvPr/>
        </p:nvSpPr>
        <p:spPr bwMode="auto">
          <a:xfrm>
            <a:off x="5599677" y="1306550"/>
            <a:ext cx="6206480" cy="404812"/>
          </a:xfrm>
          <a:prstGeom prst="roundRect">
            <a:avLst>
              <a:gd name="adj" fmla="val 33648"/>
            </a:avLst>
          </a:prstGeom>
          <a:solidFill>
            <a:srgbClr val="F9DBA5"/>
          </a:solidFill>
          <a:ln w="9525">
            <a:noFill/>
            <a:round/>
            <a:headEnd/>
            <a:tailEnd/>
          </a:ln>
          <a:effectLst/>
        </p:spPr>
        <p:txBody>
          <a:bodyPr wrap="none" lIns="92075" tIns="46038" rIns="92075" bIns="46038" anchor="ctr"/>
          <a:lstStyle/>
          <a:p>
            <a:pPr algn="ctr" eaLnBrk="0" hangingPunct="0"/>
            <a:r>
              <a:rPr lang="en-US" sz="2000" b="1">
                <a:solidFill>
                  <a:srgbClr val="000000"/>
                </a:solidFill>
              </a:rPr>
              <a:t>EXPLICIT METHODS</a:t>
            </a:r>
            <a:endParaRPr lang="en-US" sz="2400">
              <a:solidFill>
                <a:srgbClr val="000000"/>
              </a:solidFill>
            </a:endParaRPr>
          </a:p>
        </p:txBody>
      </p:sp>
      <p:sp>
        <p:nvSpPr>
          <p:cNvPr id="14" name="AutoShape 105">
            <a:extLst>
              <a:ext uri="{FF2B5EF4-FFF2-40B4-BE49-F238E27FC236}">
                <a16:creationId xmlns:a16="http://schemas.microsoft.com/office/drawing/2014/main" id="{45D400B9-A35A-8AD3-E44E-7472F7D5A209}"/>
              </a:ext>
            </a:extLst>
          </p:cNvPr>
          <p:cNvSpPr>
            <a:spLocks noChangeArrowheads="1"/>
          </p:cNvSpPr>
          <p:nvPr/>
        </p:nvSpPr>
        <p:spPr bwMode="auto">
          <a:xfrm>
            <a:off x="609600" y="5609001"/>
            <a:ext cx="11183962" cy="404812"/>
          </a:xfrm>
          <a:prstGeom prst="roundRect">
            <a:avLst>
              <a:gd name="adj" fmla="val 33648"/>
            </a:avLst>
          </a:prstGeom>
          <a:solidFill>
            <a:schemeClr val="accent5">
              <a:lumMod val="60000"/>
              <a:lumOff val="40000"/>
            </a:schemeClr>
          </a:solidFill>
          <a:ln w="9525">
            <a:noFill/>
            <a:round/>
            <a:headEnd/>
            <a:tailEnd/>
          </a:ln>
          <a:effectLst/>
        </p:spPr>
        <p:txBody>
          <a:bodyPr wrap="none" lIns="92075" tIns="46038" rIns="92075" bIns="46038" anchor="ctr"/>
          <a:lstStyle/>
          <a:p>
            <a:pPr algn="ctr" eaLnBrk="0" hangingPunct="0"/>
            <a:r>
              <a:rPr lang="en-US" sz="2000" b="1" dirty="0">
                <a:solidFill>
                  <a:srgbClr val="000000"/>
                </a:solidFill>
              </a:rPr>
              <a:t>LS-DYNA</a:t>
            </a:r>
            <a:endParaRPr lang="en-US" sz="2400" dirty="0">
              <a:solidFill>
                <a:srgbClr val="000000"/>
              </a:solidFill>
            </a:endParaRPr>
          </a:p>
        </p:txBody>
      </p:sp>
    </p:spTree>
    <p:extLst>
      <p:ext uri="{BB962C8B-B14F-4D97-AF65-F5344CB8AC3E}">
        <p14:creationId xmlns:p14="http://schemas.microsoft.com/office/powerpoint/2010/main" val="2063333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rrow: U-Turn 12">
            <a:extLst>
              <a:ext uri="{FF2B5EF4-FFF2-40B4-BE49-F238E27FC236}">
                <a16:creationId xmlns:a16="http://schemas.microsoft.com/office/drawing/2014/main" id="{BFECC538-C970-F8FE-D6E8-44008AC34E5F}"/>
              </a:ext>
            </a:extLst>
          </p:cNvPr>
          <p:cNvSpPr/>
          <p:nvPr/>
        </p:nvSpPr>
        <p:spPr>
          <a:xfrm>
            <a:off x="1977856" y="1234763"/>
            <a:ext cx="8646027" cy="1195615"/>
          </a:xfrm>
          <a:prstGeom prst="uturnArrow">
            <a:avLst/>
          </a:prstGeom>
          <a:solidFill>
            <a:schemeClr val="accent1">
              <a:lumMod val="60000"/>
              <a:lumOff val="40000"/>
            </a:schemeClr>
          </a:solidFill>
          <a:ln>
            <a:solidFill>
              <a:schemeClr val="accent1">
                <a:lumMod val="60000"/>
                <a:lumOff val="40000"/>
              </a:schemeClr>
            </a:solid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DE">
              <a:solidFill>
                <a:schemeClr val="tx1"/>
              </a:solidFill>
            </a:endParaRPr>
          </a:p>
        </p:txBody>
      </p:sp>
      <p:sp>
        <p:nvSpPr>
          <p:cNvPr id="4" name="Slide Number Placeholder 3">
            <a:extLst>
              <a:ext uri="{FF2B5EF4-FFF2-40B4-BE49-F238E27FC236}">
                <a16:creationId xmlns:a16="http://schemas.microsoft.com/office/drawing/2014/main" id="{BF32179D-C5B8-CB09-D717-91BEA7DE19CD}"/>
              </a:ext>
            </a:extLst>
          </p:cNvPr>
          <p:cNvSpPr>
            <a:spLocks noGrp="1"/>
          </p:cNvSpPr>
          <p:nvPr>
            <p:ph type="sldNum" sz="quarter" idx="11"/>
          </p:nvPr>
        </p:nvSpPr>
        <p:spPr/>
        <p:txBody>
          <a:bodyPr/>
          <a:lstStyle/>
          <a:p>
            <a:fld id="{1909D2FC-EBC3-4E88-8B9A-2F52EBFF7A54}" type="slidenum">
              <a:rPr lang="en-US" smtClean="0"/>
              <a:t>5</a:t>
            </a:fld>
            <a:endParaRPr lang="en-US"/>
          </a:p>
        </p:txBody>
      </p:sp>
      <p:sp>
        <p:nvSpPr>
          <p:cNvPr id="5" name="Title 4">
            <a:extLst>
              <a:ext uri="{FF2B5EF4-FFF2-40B4-BE49-F238E27FC236}">
                <a16:creationId xmlns:a16="http://schemas.microsoft.com/office/drawing/2014/main" id="{F9B89E88-2A21-1FA4-96BC-95379D8AA1A4}"/>
              </a:ext>
            </a:extLst>
          </p:cNvPr>
          <p:cNvSpPr>
            <a:spLocks noGrp="1"/>
          </p:cNvSpPr>
          <p:nvPr>
            <p:ph type="title"/>
          </p:nvPr>
        </p:nvSpPr>
        <p:spPr/>
        <p:txBody>
          <a:bodyPr/>
          <a:lstStyle/>
          <a:p>
            <a:r>
              <a:rPr lang="en-DE"/>
              <a:t>Relevance of Contacts for Impact Simulation</a:t>
            </a:r>
          </a:p>
        </p:txBody>
      </p:sp>
      <p:sp>
        <p:nvSpPr>
          <p:cNvPr id="8" name="Rectangle: Rounded Corners 7">
            <a:extLst>
              <a:ext uri="{FF2B5EF4-FFF2-40B4-BE49-F238E27FC236}">
                <a16:creationId xmlns:a16="http://schemas.microsoft.com/office/drawing/2014/main" id="{BC5C9D28-429B-7F40-20FC-88EEC02B409B}"/>
              </a:ext>
            </a:extLst>
          </p:cNvPr>
          <p:cNvSpPr/>
          <p:nvPr/>
        </p:nvSpPr>
        <p:spPr>
          <a:xfrm>
            <a:off x="3558339" y="994418"/>
            <a:ext cx="5071310" cy="914400"/>
          </a:xfrm>
          <a:prstGeom prst="round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Contacts define how impact energy is transmitted — the heart of any crash simulation</a:t>
            </a:r>
            <a:endParaRPr lang="en-DE" b="1">
              <a:solidFill>
                <a:schemeClr val="tx1"/>
              </a:solidFill>
            </a:endParaRPr>
          </a:p>
        </p:txBody>
      </p:sp>
      <p:sp>
        <p:nvSpPr>
          <p:cNvPr id="9" name="Rectangle: Rounded Corners 8">
            <a:extLst>
              <a:ext uri="{FF2B5EF4-FFF2-40B4-BE49-F238E27FC236}">
                <a16:creationId xmlns:a16="http://schemas.microsoft.com/office/drawing/2014/main" id="{A7208C86-AD9A-9328-6172-7FE88B938746}"/>
              </a:ext>
            </a:extLst>
          </p:cNvPr>
          <p:cNvSpPr/>
          <p:nvPr/>
        </p:nvSpPr>
        <p:spPr>
          <a:xfrm>
            <a:off x="288756" y="2117557"/>
            <a:ext cx="3922296" cy="3746025"/>
          </a:xfrm>
          <a:prstGeom prst="roundRect">
            <a:avLst/>
          </a:prstGeom>
          <a:solidFill>
            <a:schemeClr val="bg2"/>
          </a:solidFill>
          <a:ln>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t" anchorCtr="0"/>
          <a:lstStyle/>
          <a:p>
            <a:pPr algn="ctr"/>
            <a:r>
              <a:rPr lang="en-DE" b="1" dirty="0">
                <a:solidFill>
                  <a:sysClr val="windowText" lastClr="000000"/>
                </a:solidFill>
              </a:rPr>
              <a:t>Relevance</a:t>
            </a:r>
          </a:p>
          <a:p>
            <a:pPr algn="ctr"/>
            <a:endParaRPr lang="en-DE" b="1" dirty="0">
              <a:solidFill>
                <a:sysClr val="windowText" lastClr="000000"/>
              </a:solidFill>
            </a:endParaRPr>
          </a:p>
          <a:p>
            <a:pPr marL="285750" indent="-285750">
              <a:buFont typeface="Arial" panose="020B0604020202020204" pitchFamily="34" charset="0"/>
              <a:buChar char="•"/>
            </a:pPr>
            <a:r>
              <a:rPr lang="en-US" dirty="0">
                <a:solidFill>
                  <a:sysClr val="windowText" lastClr="000000"/>
                </a:solidFill>
              </a:rPr>
              <a:t>Define how bodies interact during collision — critical for accurate force transmission, stress prediction, and energy dissipation.</a:t>
            </a:r>
            <a:endParaRPr lang="en-DE" dirty="0">
              <a:solidFill>
                <a:sysClr val="windowText" lastClr="000000"/>
              </a:solidFill>
            </a:endParaRPr>
          </a:p>
          <a:p>
            <a:pPr marL="285750" indent="-285750">
              <a:buFont typeface="Arial" panose="020B0604020202020204" pitchFamily="34" charset="0"/>
              <a:buChar char="•"/>
            </a:pPr>
            <a:r>
              <a:rPr lang="en-US" dirty="0">
                <a:solidFill>
                  <a:sysClr val="windowText" lastClr="000000"/>
                </a:solidFill>
              </a:rPr>
              <a:t>Governs whether simulation captures reality (penetration, rebound, friction, wear, etc.).</a:t>
            </a:r>
            <a:endParaRPr lang="en-DE" dirty="0">
              <a:solidFill>
                <a:sysClr val="windowText" lastClr="000000"/>
              </a:solidFill>
            </a:endParaRPr>
          </a:p>
          <a:p>
            <a:pPr marL="285750" indent="-285750">
              <a:buFont typeface="Arial" panose="020B0604020202020204" pitchFamily="34" charset="0"/>
              <a:buChar char="•"/>
            </a:pPr>
            <a:r>
              <a:rPr lang="en-US" dirty="0">
                <a:solidFill>
                  <a:sysClr val="windowText" lastClr="000000"/>
                </a:solidFill>
              </a:rPr>
              <a:t>Central to crash, drop, ballistic, and forming analyses.</a:t>
            </a:r>
            <a:endParaRPr lang="en-DE" dirty="0">
              <a:solidFill>
                <a:sysClr val="windowText" lastClr="000000"/>
              </a:solidFill>
            </a:endParaRPr>
          </a:p>
        </p:txBody>
      </p:sp>
      <p:sp>
        <p:nvSpPr>
          <p:cNvPr id="11" name="Rectangle: Rounded Corners 10">
            <a:extLst>
              <a:ext uri="{FF2B5EF4-FFF2-40B4-BE49-F238E27FC236}">
                <a16:creationId xmlns:a16="http://schemas.microsoft.com/office/drawing/2014/main" id="{B8D0BA2F-B255-B373-F7E5-B776967AF45F}"/>
              </a:ext>
            </a:extLst>
          </p:cNvPr>
          <p:cNvSpPr/>
          <p:nvPr/>
        </p:nvSpPr>
        <p:spPr>
          <a:xfrm>
            <a:off x="7980947" y="2117556"/>
            <a:ext cx="3922296" cy="3746025"/>
          </a:xfrm>
          <a:prstGeom prst="roundRect">
            <a:avLst/>
          </a:prstGeom>
          <a:solidFill>
            <a:schemeClr val="bg2"/>
          </a:solidFill>
          <a:ln>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t" anchorCtr="0"/>
          <a:lstStyle/>
          <a:p>
            <a:pPr algn="ctr"/>
            <a:r>
              <a:rPr lang="en-DE" b="1" dirty="0">
                <a:solidFill>
                  <a:sysClr val="windowText" lastClr="000000"/>
                </a:solidFill>
              </a:rPr>
              <a:t>Impact on Simulation</a:t>
            </a:r>
          </a:p>
          <a:p>
            <a:pPr algn="ctr"/>
            <a:endParaRPr lang="en-DE" b="1" dirty="0">
              <a:solidFill>
                <a:sysClr val="windowText" lastClr="000000"/>
              </a:solidFill>
            </a:endParaRPr>
          </a:p>
          <a:p>
            <a:pPr marL="285750" indent="-285750">
              <a:buFont typeface="Arial" panose="020B0604020202020204" pitchFamily="34" charset="0"/>
              <a:buChar char="•"/>
            </a:pPr>
            <a:r>
              <a:rPr lang="en-US" dirty="0">
                <a:solidFill>
                  <a:sysClr val="windowText" lastClr="000000"/>
                </a:solidFill>
              </a:rPr>
              <a:t>Accuracy of contact forces → stress &amp; deformation fidelity.</a:t>
            </a:r>
            <a:endParaRPr lang="en-DE" dirty="0">
              <a:solidFill>
                <a:sysClr val="windowText" lastClr="000000"/>
              </a:solidFill>
            </a:endParaRPr>
          </a:p>
          <a:p>
            <a:pPr marL="285750" indent="-285750">
              <a:buFont typeface="Arial" panose="020B0604020202020204" pitchFamily="34" charset="0"/>
              <a:buChar char="•"/>
            </a:pPr>
            <a:r>
              <a:rPr lang="en-US" dirty="0">
                <a:solidFill>
                  <a:sysClr val="windowText" lastClr="000000"/>
                </a:solidFill>
              </a:rPr>
              <a:t>Numerical stability → timestep size and convergence behavior.</a:t>
            </a:r>
            <a:endParaRPr lang="en-DE" dirty="0">
              <a:solidFill>
                <a:sysClr val="windowText" lastClr="000000"/>
              </a:solidFill>
            </a:endParaRPr>
          </a:p>
          <a:p>
            <a:pPr marL="285750" indent="-285750">
              <a:buFont typeface="Arial" panose="020B0604020202020204" pitchFamily="34" charset="0"/>
              <a:buChar char="•"/>
            </a:pPr>
            <a:r>
              <a:rPr lang="en-US" dirty="0">
                <a:solidFill>
                  <a:sysClr val="windowText" lastClr="000000"/>
                </a:solidFill>
              </a:rPr>
              <a:t>Computational cost → number of contact pairs and formulation type..</a:t>
            </a:r>
            <a:endParaRPr lang="en-DE" dirty="0">
              <a:solidFill>
                <a:sysClr val="windowText" lastClr="000000"/>
              </a:solidFill>
            </a:endParaRPr>
          </a:p>
        </p:txBody>
      </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246CAFFA-3724-478C-5ACD-D1FD97C08BC1}"/>
                  </a:ext>
                </a:extLst>
              </p:cNvPr>
              <p:cNvSpPr txBox="1"/>
              <p:nvPr/>
            </p:nvSpPr>
            <p:spPr>
              <a:xfrm>
                <a:off x="4312288" y="5371541"/>
                <a:ext cx="1525995" cy="276999"/>
              </a:xfrm>
              <a:prstGeom prst="rect">
                <a:avLst/>
              </a:prstGeom>
              <a:noFill/>
            </p:spPr>
            <p:txBody>
              <a:bodyPr wrap="none" rtlCol="0">
                <a:spAutoFit/>
              </a:bodyPr>
              <a:lstStyle/>
              <a:p>
                <a14:m>
                  <m:oMath xmlns:m="http://schemas.openxmlformats.org/officeDocument/2006/math">
                    <m:sSub>
                      <m:sSubPr>
                        <m:ctrlPr>
                          <a:rPr lang="en-DE" sz="1200" b="0" i="1" smtClean="0">
                            <a:latin typeface="Cambria Math" panose="02040503050406030204" pitchFamily="18" charset="0"/>
                          </a:rPr>
                        </m:ctrlPr>
                      </m:sSubPr>
                      <m:e>
                        <m:r>
                          <a:rPr lang="en-DE" sz="1200" b="0" i="1" smtClean="0">
                            <a:latin typeface="Cambria Math" panose="02040503050406030204" pitchFamily="18" charset="0"/>
                          </a:rPr>
                          <m:t>𝑣</m:t>
                        </m:r>
                      </m:e>
                      <m:sub>
                        <m:r>
                          <a:rPr lang="en-DE" sz="1200" b="0" i="1" smtClean="0">
                            <a:latin typeface="Cambria Math" panose="02040503050406030204" pitchFamily="18" charset="0"/>
                          </a:rPr>
                          <m:t>𝐴</m:t>
                        </m:r>
                      </m:sub>
                    </m:sSub>
                  </m:oMath>
                </a14:m>
                <a:r>
                  <a:rPr lang="en-DE" sz="1200" dirty="0"/>
                  <a:t> - vel</a:t>
                </a:r>
                <a:r>
                  <a:rPr lang="en-US" sz="1200" dirty="0" err="1"/>
                  <a:t>oc</a:t>
                </a:r>
                <a:r>
                  <a:rPr lang="en-DE" sz="1200" dirty="0"/>
                  <a:t>ity sphere A</a:t>
                </a:r>
              </a:p>
            </p:txBody>
          </p:sp>
        </mc:Choice>
        <mc:Fallback xmlns="">
          <p:sp>
            <p:nvSpPr>
              <p:cNvPr id="28" name="TextBox 27">
                <a:extLst>
                  <a:ext uri="{FF2B5EF4-FFF2-40B4-BE49-F238E27FC236}">
                    <a16:creationId xmlns:a16="http://schemas.microsoft.com/office/drawing/2014/main" id="{246CAFFA-3724-478C-5ACD-D1FD97C08BC1}"/>
                  </a:ext>
                </a:extLst>
              </p:cNvPr>
              <p:cNvSpPr txBox="1">
                <a:spLocks noRot="1" noChangeAspect="1" noMove="1" noResize="1" noEditPoints="1" noAdjustHandles="1" noChangeArrowheads="1" noChangeShapeType="1" noTextEdit="1"/>
              </p:cNvSpPr>
              <p:nvPr/>
            </p:nvSpPr>
            <p:spPr>
              <a:xfrm>
                <a:off x="4312288" y="5371541"/>
                <a:ext cx="1525995" cy="276999"/>
              </a:xfrm>
              <a:prstGeom prst="rect">
                <a:avLst/>
              </a:prstGeom>
              <a:blipFill>
                <a:blip r:embed="rId3"/>
                <a:stretch>
                  <a:fillRect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E41EE394-1800-2F68-413E-B805BEA785B0}"/>
                  </a:ext>
                </a:extLst>
              </p:cNvPr>
              <p:cNvSpPr txBox="1"/>
              <p:nvPr/>
            </p:nvSpPr>
            <p:spPr>
              <a:xfrm>
                <a:off x="4312288" y="5636476"/>
                <a:ext cx="1532407" cy="276999"/>
              </a:xfrm>
              <a:prstGeom prst="rect">
                <a:avLst/>
              </a:prstGeom>
              <a:noFill/>
            </p:spPr>
            <p:txBody>
              <a:bodyPr wrap="none" rtlCol="0">
                <a:spAutoFit/>
              </a:bodyPr>
              <a:lstStyle/>
              <a:p>
                <a14:m>
                  <m:oMath xmlns:m="http://schemas.openxmlformats.org/officeDocument/2006/math">
                    <m:sSub>
                      <m:sSubPr>
                        <m:ctrlPr>
                          <a:rPr lang="en-DE" sz="1200" b="0" i="1" smtClean="0">
                            <a:latin typeface="Cambria Math" panose="02040503050406030204" pitchFamily="18" charset="0"/>
                          </a:rPr>
                        </m:ctrlPr>
                      </m:sSubPr>
                      <m:e>
                        <m:r>
                          <a:rPr lang="en-DE" sz="1200" b="0" i="1" smtClean="0">
                            <a:latin typeface="Cambria Math" panose="02040503050406030204" pitchFamily="18" charset="0"/>
                          </a:rPr>
                          <m:t>𝑣</m:t>
                        </m:r>
                      </m:e>
                      <m:sub>
                        <m:r>
                          <a:rPr lang="en-DE" sz="1200" b="0" i="1" smtClean="0">
                            <a:latin typeface="Cambria Math" panose="02040503050406030204" pitchFamily="18" charset="0"/>
                          </a:rPr>
                          <m:t>𝐵</m:t>
                        </m:r>
                      </m:sub>
                    </m:sSub>
                  </m:oMath>
                </a14:m>
                <a:r>
                  <a:rPr lang="en-DE" sz="1200"/>
                  <a:t> - vel</a:t>
                </a:r>
                <a:r>
                  <a:rPr lang="en-US" sz="1200" err="1"/>
                  <a:t>oc</a:t>
                </a:r>
                <a:r>
                  <a:rPr lang="en-DE" sz="1200" err="1"/>
                  <a:t>ity</a:t>
                </a:r>
                <a:r>
                  <a:rPr lang="en-DE" sz="1200"/>
                  <a:t> sphere B</a:t>
                </a:r>
              </a:p>
            </p:txBody>
          </p:sp>
        </mc:Choice>
        <mc:Fallback xmlns="">
          <p:sp>
            <p:nvSpPr>
              <p:cNvPr id="29" name="TextBox 28">
                <a:extLst>
                  <a:ext uri="{FF2B5EF4-FFF2-40B4-BE49-F238E27FC236}">
                    <a16:creationId xmlns:a16="http://schemas.microsoft.com/office/drawing/2014/main" id="{E41EE394-1800-2F68-413E-B805BEA785B0}"/>
                  </a:ext>
                </a:extLst>
              </p:cNvPr>
              <p:cNvSpPr txBox="1">
                <a:spLocks noRot="1" noChangeAspect="1" noMove="1" noResize="1" noEditPoints="1" noAdjustHandles="1" noChangeArrowheads="1" noChangeShapeType="1" noTextEdit="1"/>
              </p:cNvSpPr>
              <p:nvPr/>
            </p:nvSpPr>
            <p:spPr>
              <a:xfrm>
                <a:off x="4312288" y="5636476"/>
                <a:ext cx="1532407" cy="276999"/>
              </a:xfrm>
              <a:prstGeom prst="rect">
                <a:avLst/>
              </a:prstGeom>
              <a:blipFill>
                <a:blip r:embed="rId4"/>
                <a:stretch>
                  <a:fillRect t="-2222" b="-177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AAF6738E-9611-AAF6-5E6B-891361D3DFFF}"/>
                  </a:ext>
                </a:extLst>
              </p:cNvPr>
              <p:cNvSpPr txBox="1"/>
              <p:nvPr/>
            </p:nvSpPr>
            <p:spPr>
              <a:xfrm>
                <a:off x="6024171" y="5636475"/>
                <a:ext cx="1368965" cy="276999"/>
              </a:xfrm>
              <a:prstGeom prst="rect">
                <a:avLst/>
              </a:prstGeom>
              <a:noFill/>
            </p:spPr>
            <p:txBody>
              <a:bodyPr wrap="none" rtlCol="0">
                <a:spAutoFit/>
              </a:bodyPr>
              <a:lstStyle/>
              <a:p>
                <a14:m>
                  <m:oMath xmlns:m="http://schemas.openxmlformats.org/officeDocument/2006/math">
                    <m:r>
                      <a:rPr lang="en-DE" sz="1200" i="1" smtClean="0">
                        <a:latin typeface="Cambria Math" panose="02040503050406030204" pitchFamily="18" charset="0"/>
                      </a:rPr>
                      <m:t>𝑛</m:t>
                    </m:r>
                    <m:r>
                      <a:rPr lang="en-DE" sz="1200" b="0" i="1" smtClean="0">
                        <a:latin typeface="Cambria Math" panose="02040503050406030204" pitchFamily="18" charset="0"/>
                      </a:rPr>
                      <m:t> </m:t>
                    </m:r>
                  </m:oMath>
                </a14:m>
                <a:r>
                  <a:rPr lang="en-DE" sz="1200"/>
                  <a:t>- contact normal</a:t>
                </a:r>
              </a:p>
            </p:txBody>
          </p:sp>
        </mc:Choice>
        <mc:Fallback xmlns="">
          <p:sp>
            <p:nvSpPr>
              <p:cNvPr id="30" name="TextBox 29">
                <a:extLst>
                  <a:ext uri="{FF2B5EF4-FFF2-40B4-BE49-F238E27FC236}">
                    <a16:creationId xmlns:a16="http://schemas.microsoft.com/office/drawing/2014/main" id="{AAF6738E-9611-AAF6-5E6B-891361D3DFFF}"/>
                  </a:ext>
                </a:extLst>
              </p:cNvPr>
              <p:cNvSpPr txBox="1">
                <a:spLocks noRot="1" noChangeAspect="1" noMove="1" noResize="1" noEditPoints="1" noAdjustHandles="1" noChangeArrowheads="1" noChangeShapeType="1" noTextEdit="1"/>
              </p:cNvSpPr>
              <p:nvPr/>
            </p:nvSpPr>
            <p:spPr>
              <a:xfrm>
                <a:off x="6024171" y="5636475"/>
                <a:ext cx="1368965" cy="276999"/>
              </a:xfrm>
              <a:prstGeom prst="rect">
                <a:avLst/>
              </a:prstGeom>
              <a:blipFill>
                <a:blip r:embed="rId5"/>
                <a:stretch>
                  <a:fillRect t="-2222" b="-177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F13DBCC2-7EEE-651A-253C-434236164139}"/>
                  </a:ext>
                </a:extLst>
              </p:cNvPr>
              <p:cNvSpPr txBox="1"/>
              <p:nvPr/>
            </p:nvSpPr>
            <p:spPr>
              <a:xfrm>
                <a:off x="4312288" y="5888834"/>
                <a:ext cx="1227644" cy="276999"/>
              </a:xfrm>
              <a:prstGeom prst="rect">
                <a:avLst/>
              </a:prstGeom>
              <a:noFill/>
            </p:spPr>
            <p:txBody>
              <a:bodyPr wrap="none" rtlCol="0">
                <a:spAutoFit/>
              </a:bodyPr>
              <a:lstStyle/>
              <a:p>
                <a14:m>
                  <m:oMath xmlns:m="http://schemas.openxmlformats.org/officeDocument/2006/math">
                    <m:r>
                      <a:rPr lang="en-DE" sz="1200" b="0" i="1" smtClean="0">
                        <a:latin typeface="Cambria Math" panose="02040503050406030204" pitchFamily="18" charset="0"/>
                      </a:rPr>
                      <m:t>𝑃</m:t>
                    </m:r>
                    <m:r>
                      <a:rPr lang="en-DE" sz="1200" b="0" i="1" smtClean="0">
                        <a:latin typeface="Cambria Math" panose="02040503050406030204" pitchFamily="18" charset="0"/>
                      </a:rPr>
                      <m:t> </m:t>
                    </m:r>
                  </m:oMath>
                </a14:m>
                <a:r>
                  <a:rPr lang="en-DE" sz="1200"/>
                  <a:t>- contact point</a:t>
                </a:r>
              </a:p>
            </p:txBody>
          </p:sp>
        </mc:Choice>
        <mc:Fallback xmlns="">
          <p:sp>
            <p:nvSpPr>
              <p:cNvPr id="31" name="TextBox 30">
                <a:extLst>
                  <a:ext uri="{FF2B5EF4-FFF2-40B4-BE49-F238E27FC236}">
                    <a16:creationId xmlns:a16="http://schemas.microsoft.com/office/drawing/2014/main" id="{F13DBCC2-7EEE-651A-253C-434236164139}"/>
                  </a:ext>
                </a:extLst>
              </p:cNvPr>
              <p:cNvSpPr txBox="1">
                <a:spLocks noRot="1" noChangeAspect="1" noMove="1" noResize="1" noEditPoints="1" noAdjustHandles="1" noChangeArrowheads="1" noChangeShapeType="1" noTextEdit="1"/>
              </p:cNvSpPr>
              <p:nvPr/>
            </p:nvSpPr>
            <p:spPr>
              <a:xfrm>
                <a:off x="4312288" y="5888834"/>
                <a:ext cx="1227644" cy="276999"/>
              </a:xfrm>
              <a:prstGeom prst="rect">
                <a:avLst/>
              </a:prstGeom>
              <a:blipFill>
                <a:blip r:embed="rId6"/>
                <a:stretch>
                  <a:fillRect b="-177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52A61F8B-3E58-E3D5-7E7A-9374269F26ED}"/>
                  </a:ext>
                </a:extLst>
              </p:cNvPr>
              <p:cNvSpPr txBox="1"/>
              <p:nvPr/>
            </p:nvSpPr>
            <p:spPr>
              <a:xfrm>
                <a:off x="6038931" y="5371541"/>
                <a:ext cx="1563633" cy="276999"/>
              </a:xfrm>
              <a:prstGeom prst="rect">
                <a:avLst/>
              </a:prstGeom>
              <a:noFill/>
            </p:spPr>
            <p:txBody>
              <a:bodyPr wrap="none" rtlCol="0">
                <a:spAutoFit/>
              </a:bodyPr>
              <a:lstStyle/>
              <a:p>
                <a14:m>
                  <m:oMath xmlns:m="http://schemas.openxmlformats.org/officeDocument/2006/math">
                    <m:r>
                      <a:rPr lang="en-DE" sz="1200" b="0" i="1" smtClean="0">
                        <a:latin typeface="Cambria Math" panose="02040503050406030204" pitchFamily="18" charset="0"/>
                      </a:rPr>
                      <m:t>𝑑</m:t>
                    </m:r>
                    <m:r>
                      <a:rPr lang="en-DE" sz="1200" b="0" i="1" smtClean="0">
                        <a:latin typeface="Cambria Math" panose="02040503050406030204" pitchFamily="18" charset="0"/>
                      </a:rPr>
                      <m:t> </m:t>
                    </m:r>
                  </m:oMath>
                </a14:m>
                <a:r>
                  <a:rPr lang="en-DE" sz="1200"/>
                  <a:t>– penetration depth</a:t>
                </a:r>
              </a:p>
            </p:txBody>
          </p:sp>
        </mc:Choice>
        <mc:Fallback xmlns="">
          <p:sp>
            <p:nvSpPr>
              <p:cNvPr id="32" name="TextBox 31">
                <a:extLst>
                  <a:ext uri="{FF2B5EF4-FFF2-40B4-BE49-F238E27FC236}">
                    <a16:creationId xmlns:a16="http://schemas.microsoft.com/office/drawing/2014/main" id="{52A61F8B-3E58-E3D5-7E7A-9374269F26ED}"/>
                  </a:ext>
                </a:extLst>
              </p:cNvPr>
              <p:cNvSpPr txBox="1">
                <a:spLocks noRot="1" noChangeAspect="1" noMove="1" noResize="1" noEditPoints="1" noAdjustHandles="1" noChangeArrowheads="1" noChangeShapeType="1" noTextEdit="1"/>
              </p:cNvSpPr>
              <p:nvPr/>
            </p:nvSpPr>
            <p:spPr>
              <a:xfrm>
                <a:off x="6038931" y="5371541"/>
                <a:ext cx="1563633" cy="276999"/>
              </a:xfrm>
              <a:prstGeom prst="rect">
                <a:avLst/>
              </a:prstGeom>
              <a:blipFill>
                <a:blip r:embed="rId7"/>
                <a:stretch>
                  <a:fillRect b="-15217"/>
                </a:stretch>
              </a:blipFill>
            </p:spPr>
            <p:txBody>
              <a:bodyPr/>
              <a:lstStyle/>
              <a:p>
                <a:r>
                  <a:rPr lang="en-US">
                    <a:noFill/>
                  </a:rPr>
                  <a:t> </a:t>
                </a:r>
              </a:p>
            </p:txBody>
          </p:sp>
        </mc:Fallback>
      </mc:AlternateContent>
      <p:grpSp>
        <p:nvGrpSpPr>
          <p:cNvPr id="44" name="Group 43">
            <a:extLst>
              <a:ext uri="{FF2B5EF4-FFF2-40B4-BE49-F238E27FC236}">
                <a16:creationId xmlns:a16="http://schemas.microsoft.com/office/drawing/2014/main" id="{7AB75BB1-5EFD-2F14-70D6-D919830CCE6E}"/>
              </a:ext>
            </a:extLst>
          </p:cNvPr>
          <p:cNvGrpSpPr/>
          <p:nvPr/>
        </p:nvGrpSpPr>
        <p:grpSpPr>
          <a:xfrm>
            <a:off x="4728411" y="2197466"/>
            <a:ext cx="2438066" cy="2970379"/>
            <a:chOff x="4728411" y="2197466"/>
            <a:chExt cx="2438066" cy="2970379"/>
          </a:xfrm>
        </p:grpSpPr>
        <p:sp>
          <p:nvSpPr>
            <p:cNvPr id="14" name="Oval 13">
              <a:extLst>
                <a:ext uri="{FF2B5EF4-FFF2-40B4-BE49-F238E27FC236}">
                  <a16:creationId xmlns:a16="http://schemas.microsoft.com/office/drawing/2014/main" id="{E1810979-AD54-1FF4-758D-C3B95C240A12}"/>
                </a:ext>
              </a:extLst>
            </p:cNvPr>
            <p:cNvSpPr/>
            <p:nvPr/>
          </p:nvSpPr>
          <p:spPr>
            <a:xfrm>
              <a:off x="4912007" y="3108059"/>
              <a:ext cx="914400" cy="914400"/>
            </a:xfrm>
            <a:prstGeom prst="ellipse">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5" name="Oval 14">
              <a:extLst>
                <a:ext uri="{FF2B5EF4-FFF2-40B4-BE49-F238E27FC236}">
                  <a16:creationId xmlns:a16="http://schemas.microsoft.com/office/drawing/2014/main" id="{5D4D4D70-4087-307C-FFC1-5AD329A46695}"/>
                </a:ext>
              </a:extLst>
            </p:cNvPr>
            <p:cNvSpPr>
              <a:spLocks noChangeAspect="1"/>
            </p:cNvSpPr>
            <p:nvPr/>
          </p:nvSpPr>
          <p:spPr>
            <a:xfrm>
              <a:off x="5726477" y="3366819"/>
              <a:ext cx="1440000" cy="1440000"/>
            </a:xfrm>
            <a:prstGeom prst="ellipse">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17" name="Straight Arrow Connector 16">
              <a:extLst>
                <a:ext uri="{FF2B5EF4-FFF2-40B4-BE49-F238E27FC236}">
                  <a16:creationId xmlns:a16="http://schemas.microsoft.com/office/drawing/2014/main" id="{7A57B8E3-966D-9EF4-460E-93E8D14ADE80}"/>
                </a:ext>
              </a:extLst>
            </p:cNvPr>
            <p:cNvCxnSpPr/>
            <p:nvPr/>
          </p:nvCxnSpPr>
          <p:spPr>
            <a:xfrm flipH="1" flipV="1">
              <a:off x="6300869" y="2370218"/>
              <a:ext cx="145608" cy="171660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a:extLst>
                <a:ext uri="{FF2B5EF4-FFF2-40B4-BE49-F238E27FC236}">
                  <a16:creationId xmlns:a16="http://schemas.microsoft.com/office/drawing/2014/main" id="{7BBDF2EC-9EE7-4B75-BEF0-25655F6A52A9}"/>
                </a:ext>
              </a:extLst>
            </p:cNvPr>
            <p:cNvCxnSpPr>
              <a:cxnSpLocks/>
            </p:cNvCxnSpPr>
            <p:nvPr/>
          </p:nvCxnSpPr>
          <p:spPr>
            <a:xfrm flipV="1">
              <a:off x="5353835" y="2610563"/>
              <a:ext cx="587034" cy="98687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0" name="Oval 19">
              <a:extLst>
                <a:ext uri="{FF2B5EF4-FFF2-40B4-BE49-F238E27FC236}">
                  <a16:creationId xmlns:a16="http://schemas.microsoft.com/office/drawing/2014/main" id="{5AC20A4E-CE2A-5498-A000-6DD7EC8873D5}"/>
                </a:ext>
              </a:extLst>
            </p:cNvPr>
            <p:cNvSpPr>
              <a:spLocks noChangeAspect="1"/>
            </p:cNvSpPr>
            <p:nvPr/>
          </p:nvSpPr>
          <p:spPr>
            <a:xfrm>
              <a:off x="5750253" y="3701949"/>
              <a:ext cx="72000" cy="72000"/>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DE"/>
            </a:p>
          </p:txBody>
        </p:sp>
        <p:cxnSp>
          <p:nvCxnSpPr>
            <p:cNvPr id="22" name="Straight Arrow Connector 21">
              <a:extLst>
                <a:ext uri="{FF2B5EF4-FFF2-40B4-BE49-F238E27FC236}">
                  <a16:creationId xmlns:a16="http://schemas.microsoft.com/office/drawing/2014/main" id="{B1407F86-71CB-4AEA-DAB5-0F7F97F2ACE9}"/>
                </a:ext>
              </a:extLst>
            </p:cNvPr>
            <p:cNvCxnSpPr>
              <a:cxnSpLocks/>
              <a:stCxn id="20" idx="5"/>
            </p:cNvCxnSpPr>
            <p:nvPr/>
          </p:nvCxnSpPr>
          <p:spPr>
            <a:xfrm>
              <a:off x="5811709" y="3763405"/>
              <a:ext cx="634768" cy="3234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65A52BB9-999A-4095-9E3E-2BCFFA74EDEB}"/>
                    </a:ext>
                  </a:extLst>
                </p:cNvPr>
                <p:cNvSpPr txBox="1"/>
                <p:nvPr/>
              </p:nvSpPr>
              <p:spPr>
                <a:xfrm>
                  <a:off x="5441179" y="2313707"/>
                  <a:ext cx="472309" cy="369332"/>
                </a:xfrm>
                <a:prstGeom prst="rect">
                  <a:avLst/>
                </a:prstGeom>
                <a:noFill/>
              </p:spPr>
              <p:txBody>
                <a:bodyPr wrap="none" rtlCol="0">
                  <a:spAutoFit/>
                </a:bodyPr>
                <a:lstStyle/>
                <a:p>
                  <a:pPr/>
                  <a14:m>
                    <m:oMathPara xmlns:m="http://schemas.openxmlformats.org/officeDocument/2006/math">
                      <m:oMath>
                        <m:sSub>
                          <m:sSubPr>
                            <m:ctrlPr>
                              <a:rPr lang="en-DE" b="0" i="1" smtClean="0">
                                <a:latin typeface="Cambria Math" panose="02040503050406030204" pitchFamily="18" charset="0"/>
                              </a:rPr>
                            </m:ctrlPr>
                          </m:sSubPr>
                          <m:e>
                            <m:r>
                              <a:rPr lang="en-DE" b="0" i="1" smtClean="0">
                                <a:latin typeface="Cambria Math" panose="02040503050406030204" pitchFamily="18" charset="0"/>
                              </a:rPr>
                              <m:t>𝑣</m:t>
                            </m:r>
                          </m:e>
                          <m:sub>
                            <m:r>
                              <a:rPr lang="en-DE" b="0" i="1" smtClean="0">
                                <a:latin typeface="Cambria Math" panose="02040503050406030204" pitchFamily="18" charset="0"/>
                              </a:rPr>
                              <m:t>𝐴</m:t>
                            </m:r>
                          </m:sub>
                        </m:sSub>
                      </m:oMath>
                    </m:oMathPara>
                  </a14:m>
                  <a:endParaRPr lang="en-DE"/>
                </a:p>
              </p:txBody>
            </p:sp>
          </mc:Choice>
          <mc:Fallback xmlns="">
            <p:sp>
              <p:nvSpPr>
                <p:cNvPr id="24" name="TextBox 23">
                  <a:extLst>
                    <a:ext uri="{FF2B5EF4-FFF2-40B4-BE49-F238E27FC236}">
                      <a16:creationId xmlns:a16="http://schemas.microsoft.com/office/drawing/2014/main" id="{65A52BB9-999A-4095-9E3E-2BCFFA74EDEB}"/>
                    </a:ext>
                  </a:extLst>
                </p:cNvPr>
                <p:cNvSpPr txBox="1">
                  <a:spLocks noRot="1" noChangeAspect="1" noMove="1" noResize="1" noEditPoints="1" noAdjustHandles="1" noChangeArrowheads="1" noChangeShapeType="1" noTextEdit="1"/>
                </p:cNvSpPr>
                <p:nvPr/>
              </p:nvSpPr>
              <p:spPr>
                <a:xfrm>
                  <a:off x="5441179" y="2313707"/>
                  <a:ext cx="472309" cy="36933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31E999D5-28C2-69E8-465E-DAC3E95C4B38}"/>
                    </a:ext>
                  </a:extLst>
                </p:cNvPr>
                <p:cNvSpPr txBox="1"/>
                <p:nvPr/>
              </p:nvSpPr>
              <p:spPr>
                <a:xfrm>
                  <a:off x="6334168" y="2197466"/>
                  <a:ext cx="488211" cy="369332"/>
                </a:xfrm>
                <a:prstGeom prst="rect">
                  <a:avLst/>
                </a:prstGeom>
                <a:noFill/>
              </p:spPr>
              <p:txBody>
                <a:bodyPr wrap="none" rtlCol="0">
                  <a:spAutoFit/>
                </a:bodyPr>
                <a:lstStyle/>
                <a:p>
                  <a:pPr/>
                  <a14:m>
                    <m:oMathPara xmlns:m="http://schemas.openxmlformats.org/officeDocument/2006/math">
                      <m:oMath>
                        <m:sSub>
                          <m:sSubPr>
                            <m:ctrlPr>
                              <a:rPr lang="en-DE" b="0" i="1" smtClean="0">
                                <a:latin typeface="Cambria Math" panose="02040503050406030204" pitchFamily="18" charset="0"/>
                              </a:rPr>
                            </m:ctrlPr>
                          </m:sSubPr>
                          <m:e>
                            <m:r>
                              <a:rPr lang="en-DE" b="0" i="1" smtClean="0">
                                <a:latin typeface="Cambria Math" panose="02040503050406030204" pitchFamily="18" charset="0"/>
                              </a:rPr>
                              <m:t>𝑣</m:t>
                            </m:r>
                          </m:e>
                          <m:sub>
                            <m:r>
                              <a:rPr lang="en-DE" b="0" i="1" smtClean="0">
                                <a:latin typeface="Cambria Math" panose="02040503050406030204" pitchFamily="18" charset="0"/>
                              </a:rPr>
                              <m:t>𝐵</m:t>
                            </m:r>
                          </m:sub>
                        </m:sSub>
                      </m:oMath>
                    </m:oMathPara>
                  </a14:m>
                  <a:endParaRPr lang="en-DE"/>
                </a:p>
              </p:txBody>
            </p:sp>
          </mc:Choice>
          <mc:Fallback xmlns="">
            <p:sp>
              <p:nvSpPr>
                <p:cNvPr id="25" name="TextBox 24">
                  <a:extLst>
                    <a:ext uri="{FF2B5EF4-FFF2-40B4-BE49-F238E27FC236}">
                      <a16:creationId xmlns:a16="http://schemas.microsoft.com/office/drawing/2014/main" id="{31E999D5-28C2-69E8-465E-DAC3E95C4B38}"/>
                    </a:ext>
                  </a:extLst>
                </p:cNvPr>
                <p:cNvSpPr txBox="1">
                  <a:spLocks noRot="1" noChangeAspect="1" noMove="1" noResize="1" noEditPoints="1" noAdjustHandles="1" noChangeArrowheads="1" noChangeShapeType="1" noTextEdit="1"/>
                </p:cNvSpPr>
                <p:nvPr/>
              </p:nvSpPr>
              <p:spPr>
                <a:xfrm>
                  <a:off x="6334168" y="2197466"/>
                  <a:ext cx="488211" cy="369332"/>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AD63B663-799A-8B22-EAAC-599139372278}"/>
                    </a:ext>
                  </a:extLst>
                </p:cNvPr>
                <p:cNvSpPr txBox="1"/>
                <p:nvPr/>
              </p:nvSpPr>
              <p:spPr>
                <a:xfrm>
                  <a:off x="5745522" y="3225630"/>
                  <a:ext cx="385875" cy="369332"/>
                </a:xfrm>
                <a:prstGeom prst="rect">
                  <a:avLst/>
                </a:prstGeom>
                <a:noFill/>
              </p:spPr>
              <p:txBody>
                <a:bodyPr wrap="none" rtlCol="0">
                  <a:spAutoFit/>
                </a:bodyPr>
                <a:lstStyle/>
                <a:p>
                  <a:pPr/>
                  <a14:m>
                    <m:oMathPara xmlns:m="http://schemas.openxmlformats.org/officeDocument/2006/math">
                      <m:oMath>
                        <m:r>
                          <a:rPr lang="en-DE" b="0" i="1" smtClean="0">
                            <a:latin typeface="Cambria Math" panose="02040503050406030204" pitchFamily="18" charset="0"/>
                          </a:rPr>
                          <m:t>𝑃</m:t>
                        </m:r>
                      </m:oMath>
                    </m:oMathPara>
                  </a14:m>
                  <a:endParaRPr lang="en-DE"/>
                </a:p>
              </p:txBody>
            </p:sp>
          </mc:Choice>
          <mc:Fallback xmlns="">
            <p:sp>
              <p:nvSpPr>
                <p:cNvPr id="26" name="TextBox 25">
                  <a:extLst>
                    <a:ext uri="{FF2B5EF4-FFF2-40B4-BE49-F238E27FC236}">
                      <a16:creationId xmlns:a16="http://schemas.microsoft.com/office/drawing/2014/main" id="{AD63B663-799A-8B22-EAAC-599139372278}"/>
                    </a:ext>
                  </a:extLst>
                </p:cNvPr>
                <p:cNvSpPr txBox="1">
                  <a:spLocks noRot="1" noChangeAspect="1" noMove="1" noResize="1" noEditPoints="1" noAdjustHandles="1" noChangeArrowheads="1" noChangeShapeType="1" noTextEdit="1"/>
                </p:cNvSpPr>
                <p:nvPr/>
              </p:nvSpPr>
              <p:spPr>
                <a:xfrm>
                  <a:off x="5745522" y="3225630"/>
                  <a:ext cx="385875" cy="369332"/>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9031E8A9-8DA6-6D84-5A12-EC78174EFA6A}"/>
                    </a:ext>
                  </a:extLst>
                </p:cNvPr>
                <p:cNvSpPr txBox="1"/>
                <p:nvPr/>
              </p:nvSpPr>
              <p:spPr>
                <a:xfrm>
                  <a:off x="5973514" y="3563399"/>
                  <a:ext cx="374590" cy="369332"/>
                </a:xfrm>
                <a:prstGeom prst="rect">
                  <a:avLst/>
                </a:prstGeom>
                <a:noFill/>
              </p:spPr>
              <p:txBody>
                <a:bodyPr wrap="none" rtlCol="0">
                  <a:spAutoFit/>
                </a:bodyPr>
                <a:lstStyle/>
                <a:p>
                  <a:pPr/>
                  <a14:m>
                    <m:oMathPara xmlns:m="http://schemas.openxmlformats.org/officeDocument/2006/math">
                      <m:oMath>
                        <m:r>
                          <a:rPr lang="en-DE" b="0" i="1" smtClean="0">
                            <a:solidFill>
                              <a:schemeClr val="accent1"/>
                            </a:solidFill>
                            <a:latin typeface="Cambria Math" panose="02040503050406030204" pitchFamily="18" charset="0"/>
                          </a:rPr>
                          <m:t>𝑛</m:t>
                        </m:r>
                      </m:oMath>
                    </m:oMathPara>
                  </a14:m>
                  <a:endParaRPr lang="en-DE">
                    <a:solidFill>
                      <a:schemeClr val="accent1"/>
                    </a:solidFill>
                  </a:endParaRPr>
                </a:p>
              </p:txBody>
            </p:sp>
          </mc:Choice>
          <mc:Fallback xmlns="">
            <p:sp>
              <p:nvSpPr>
                <p:cNvPr id="27" name="TextBox 26">
                  <a:extLst>
                    <a:ext uri="{FF2B5EF4-FFF2-40B4-BE49-F238E27FC236}">
                      <a16:creationId xmlns:a16="http://schemas.microsoft.com/office/drawing/2014/main" id="{9031E8A9-8DA6-6D84-5A12-EC78174EFA6A}"/>
                    </a:ext>
                  </a:extLst>
                </p:cNvPr>
                <p:cNvSpPr txBox="1">
                  <a:spLocks noRot="1" noChangeAspect="1" noMove="1" noResize="1" noEditPoints="1" noAdjustHandles="1" noChangeArrowheads="1" noChangeShapeType="1" noTextEdit="1"/>
                </p:cNvSpPr>
                <p:nvPr/>
              </p:nvSpPr>
              <p:spPr>
                <a:xfrm>
                  <a:off x="5973514" y="3563399"/>
                  <a:ext cx="374590" cy="369332"/>
                </a:xfrm>
                <a:prstGeom prst="rect">
                  <a:avLst/>
                </a:prstGeom>
                <a:blipFill>
                  <a:blip r:embed="rId12"/>
                  <a:stretch>
                    <a:fillRect/>
                  </a:stretch>
                </a:blipFill>
              </p:spPr>
              <p:txBody>
                <a:bodyPr/>
                <a:lstStyle/>
                <a:p>
                  <a:r>
                    <a:rPr lang="en-US">
                      <a:noFill/>
                    </a:rPr>
                    <a:t> </a:t>
                  </a:r>
                </a:p>
              </p:txBody>
            </p:sp>
          </mc:Fallback>
        </mc:AlternateContent>
        <p:grpSp>
          <p:nvGrpSpPr>
            <p:cNvPr id="36" name="Group 35">
              <a:extLst>
                <a:ext uri="{FF2B5EF4-FFF2-40B4-BE49-F238E27FC236}">
                  <a16:creationId xmlns:a16="http://schemas.microsoft.com/office/drawing/2014/main" id="{6FD592CA-6A9E-2EC8-092B-79FF08674330}"/>
                </a:ext>
              </a:extLst>
            </p:cNvPr>
            <p:cNvGrpSpPr>
              <a:grpSpLocks noChangeAspect="1"/>
            </p:cNvGrpSpPr>
            <p:nvPr/>
          </p:nvGrpSpPr>
          <p:grpSpPr>
            <a:xfrm>
              <a:off x="4987196" y="4195845"/>
              <a:ext cx="382011" cy="972000"/>
              <a:chOff x="4817235" y="3976303"/>
              <a:chExt cx="570261" cy="1450974"/>
            </a:xfrm>
          </p:grpSpPr>
          <p:pic>
            <p:nvPicPr>
              <p:cNvPr id="35" name="Picture 34">
                <a:extLst>
                  <a:ext uri="{FF2B5EF4-FFF2-40B4-BE49-F238E27FC236}">
                    <a16:creationId xmlns:a16="http://schemas.microsoft.com/office/drawing/2014/main" id="{05300D1F-ACE0-27FB-1347-398BA7E3596A}"/>
                  </a:ext>
                </a:extLst>
              </p:cNvPr>
              <p:cNvPicPr>
                <a:picLocks noChangeAspect="1"/>
              </p:cNvPicPr>
              <p:nvPr/>
            </p:nvPicPr>
            <p:blipFill>
              <a:blip r:embed="rId13"/>
              <a:srcRect r="73517"/>
              <a:stretch>
                <a:fillRect/>
              </a:stretch>
            </p:blipFill>
            <p:spPr>
              <a:xfrm rot="2046221">
                <a:off x="5001621" y="3976303"/>
                <a:ext cx="385875" cy="1450974"/>
              </a:xfrm>
              <a:prstGeom prst="rect">
                <a:avLst/>
              </a:prstGeom>
            </p:spPr>
          </p:pic>
          <p:pic>
            <p:nvPicPr>
              <p:cNvPr id="34" name="Picture 33">
                <a:extLst>
                  <a:ext uri="{FF2B5EF4-FFF2-40B4-BE49-F238E27FC236}">
                    <a16:creationId xmlns:a16="http://schemas.microsoft.com/office/drawing/2014/main" id="{15944F90-4967-1FF4-1B11-D55C6B685B54}"/>
                  </a:ext>
                </a:extLst>
              </p:cNvPr>
              <p:cNvPicPr>
                <a:picLocks noChangeAspect="1"/>
              </p:cNvPicPr>
              <p:nvPr/>
            </p:nvPicPr>
            <p:blipFill>
              <a:blip r:embed="rId14"/>
              <a:srcRect t="70108"/>
              <a:stretch>
                <a:fillRect/>
              </a:stretch>
            </p:blipFill>
            <p:spPr>
              <a:xfrm rot="18181325">
                <a:off x="4492399" y="4462806"/>
                <a:ext cx="926672" cy="277000"/>
              </a:xfrm>
              <a:prstGeom prst="rect">
                <a:avLst/>
              </a:prstGeom>
            </p:spPr>
          </p:pic>
        </p:grpSp>
        <p:sp>
          <p:nvSpPr>
            <p:cNvPr id="37" name="Rectangle: Rounded Corners 36">
              <a:extLst>
                <a:ext uri="{FF2B5EF4-FFF2-40B4-BE49-F238E27FC236}">
                  <a16:creationId xmlns:a16="http://schemas.microsoft.com/office/drawing/2014/main" id="{D4416AD7-C589-A892-DDDE-D3128B331D6D}"/>
                </a:ext>
              </a:extLst>
            </p:cNvPr>
            <p:cNvSpPr/>
            <p:nvPr/>
          </p:nvSpPr>
          <p:spPr>
            <a:xfrm>
              <a:off x="4728411" y="4242333"/>
              <a:ext cx="981593" cy="914400"/>
            </a:xfrm>
            <a:prstGeom prst="roundRect">
              <a:avLst/>
            </a:prstGeom>
            <a:noFill/>
            <a:ln>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8" name="Rectangle: Rounded Corners 37">
              <a:extLst>
                <a:ext uri="{FF2B5EF4-FFF2-40B4-BE49-F238E27FC236}">
                  <a16:creationId xmlns:a16="http://schemas.microsoft.com/office/drawing/2014/main" id="{5EE6143C-C948-8BC8-2575-9391677AACBA}"/>
                </a:ext>
              </a:extLst>
            </p:cNvPr>
            <p:cNvSpPr/>
            <p:nvPr/>
          </p:nvSpPr>
          <p:spPr>
            <a:xfrm>
              <a:off x="5638296" y="3551164"/>
              <a:ext cx="385875" cy="414170"/>
            </a:xfrm>
            <a:prstGeom prst="roundRect">
              <a:avLst/>
            </a:prstGeom>
            <a:noFill/>
            <a:ln>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40" name="Straight Connector 39">
              <a:extLst>
                <a:ext uri="{FF2B5EF4-FFF2-40B4-BE49-F238E27FC236}">
                  <a16:creationId xmlns:a16="http://schemas.microsoft.com/office/drawing/2014/main" id="{A58AB558-2E16-1DD9-5AD2-C37F8A915E46}"/>
                </a:ext>
              </a:extLst>
            </p:cNvPr>
            <p:cNvCxnSpPr>
              <a:stCxn id="35" idx="1"/>
            </p:cNvCxnSpPr>
            <p:nvPr/>
          </p:nvCxnSpPr>
          <p:spPr>
            <a:xfrm flipV="1">
              <a:off x="5132941" y="4303723"/>
              <a:ext cx="193976" cy="30565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8B695B4C-DEA8-3105-6842-4A4C416AF81C}"/>
                </a:ext>
              </a:extLst>
            </p:cNvPr>
            <p:cNvCxnSpPr>
              <a:cxnSpLocks/>
            </p:cNvCxnSpPr>
            <p:nvPr/>
          </p:nvCxnSpPr>
          <p:spPr>
            <a:xfrm flipV="1">
              <a:off x="5132941" y="4299458"/>
              <a:ext cx="243268" cy="38966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5C0E550A-BA3C-50B5-E11E-3894C3A18756}"/>
                    </a:ext>
                  </a:extLst>
                </p:cNvPr>
                <p:cNvSpPr txBox="1"/>
                <p:nvPr/>
              </p:nvSpPr>
              <p:spPr>
                <a:xfrm>
                  <a:off x="4756341" y="4753804"/>
                  <a:ext cx="385875" cy="369332"/>
                </a:xfrm>
                <a:prstGeom prst="rect">
                  <a:avLst/>
                </a:prstGeom>
                <a:noFill/>
              </p:spPr>
              <p:txBody>
                <a:bodyPr wrap="none" rtlCol="0">
                  <a:spAutoFit/>
                </a:bodyPr>
                <a:lstStyle/>
                <a:p>
                  <a:pPr/>
                  <a14:m>
                    <m:oMathPara xmlns:m="http://schemas.openxmlformats.org/officeDocument/2006/math">
                      <m:oMath>
                        <m:r>
                          <a:rPr lang="en-DE" b="0" i="1" smtClean="0">
                            <a:latin typeface="Cambria Math" panose="02040503050406030204" pitchFamily="18" charset="0"/>
                          </a:rPr>
                          <m:t>𝑑</m:t>
                        </m:r>
                      </m:oMath>
                    </m:oMathPara>
                  </a14:m>
                  <a:endParaRPr lang="en-DE"/>
                </a:p>
              </p:txBody>
            </p:sp>
          </mc:Choice>
          <mc:Fallback xmlns="">
            <p:sp>
              <p:nvSpPr>
                <p:cNvPr id="43" name="TextBox 42">
                  <a:extLst>
                    <a:ext uri="{FF2B5EF4-FFF2-40B4-BE49-F238E27FC236}">
                      <a16:creationId xmlns:a16="http://schemas.microsoft.com/office/drawing/2014/main" id="{5C0E550A-BA3C-50B5-E11E-3894C3A18756}"/>
                    </a:ext>
                  </a:extLst>
                </p:cNvPr>
                <p:cNvSpPr txBox="1">
                  <a:spLocks noRot="1" noChangeAspect="1" noMove="1" noResize="1" noEditPoints="1" noAdjustHandles="1" noChangeArrowheads="1" noChangeShapeType="1" noTextEdit="1"/>
                </p:cNvSpPr>
                <p:nvPr/>
              </p:nvSpPr>
              <p:spPr>
                <a:xfrm>
                  <a:off x="4756341" y="4753804"/>
                  <a:ext cx="385875" cy="369332"/>
                </a:xfrm>
                <a:prstGeom prst="rect">
                  <a:avLst/>
                </a:prstGeom>
                <a:blipFill>
                  <a:blip r:embed="rId15"/>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36019680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170686C2-7BB8-1E47-8A3D-D8CC07EA5737}"/>
              </a:ext>
            </a:extLst>
          </p:cNvPr>
          <p:cNvSpPr>
            <a:spLocks noGrp="1"/>
          </p:cNvSpPr>
          <p:nvPr>
            <p:ph type="title"/>
          </p:nvPr>
        </p:nvSpPr>
        <p:spPr>
          <a:xfrm>
            <a:off x="305247" y="113529"/>
            <a:ext cx="11581505" cy="533393"/>
          </a:xfrm>
        </p:spPr>
        <p:txBody>
          <a:bodyPr/>
          <a:lstStyle/>
          <a:p>
            <a:r>
              <a:rPr lang="en-US"/>
              <a:t>Quasi-static Analysis</a:t>
            </a:r>
          </a:p>
        </p:txBody>
      </p:sp>
      <p:sp>
        <p:nvSpPr>
          <p:cNvPr id="6" name="Inhaltsplatzhalter 15">
            <a:extLst>
              <a:ext uri="{FF2B5EF4-FFF2-40B4-BE49-F238E27FC236}">
                <a16:creationId xmlns:a16="http://schemas.microsoft.com/office/drawing/2014/main" id="{FAAA7213-2FF7-674A-8742-4B46A92BA574}"/>
              </a:ext>
            </a:extLst>
          </p:cNvPr>
          <p:cNvSpPr>
            <a:spLocks noGrp="1"/>
          </p:cNvSpPr>
          <p:nvPr>
            <p:ph type="body" sz="quarter" idx="13"/>
          </p:nvPr>
        </p:nvSpPr>
        <p:spPr>
          <a:xfrm>
            <a:off x="228600" y="852751"/>
            <a:ext cx="11196558" cy="5334000"/>
          </a:xfrm>
        </p:spPr>
        <p:txBody>
          <a:bodyPr>
            <a:normAutofit fontScale="85000" lnSpcReduction="10000"/>
          </a:bodyPr>
          <a:lstStyle/>
          <a:p>
            <a:r>
              <a:rPr lang="en-US" sz="1800" dirty="0"/>
              <a:t>A solution of the equation of motion be used for quasi-static problems</a:t>
            </a:r>
          </a:p>
          <a:p>
            <a:endParaRPr lang="en-US" sz="1800" dirty="0"/>
          </a:p>
          <a:p>
            <a:pPr marL="0" indent="0">
              <a:buNone/>
            </a:pPr>
            <a:endParaRPr lang="en-US" sz="1800" dirty="0"/>
          </a:p>
          <a:p>
            <a:r>
              <a:rPr lang="en-US" sz="1800" dirty="0"/>
              <a:t>Applying a load very slowly would yield the following:</a:t>
            </a:r>
          </a:p>
          <a:p>
            <a:endParaRPr lang="en-US" sz="1800" dirty="0"/>
          </a:p>
          <a:p>
            <a:pPr marL="0" indent="0">
              <a:buNone/>
            </a:pPr>
            <a:endParaRPr lang="en-US" sz="1800" dirty="0"/>
          </a:p>
          <a:p>
            <a:r>
              <a:rPr lang="en-US" sz="1800" dirty="0"/>
              <a:t>So you get a solution which is equivalent to the quasi-static one!</a:t>
            </a:r>
          </a:p>
          <a:p>
            <a:pPr marL="0" indent="0">
              <a:buNone/>
            </a:pPr>
            <a:endParaRPr lang="en-US" sz="1800" dirty="0"/>
          </a:p>
          <a:p>
            <a:pPr marL="342900" indent="-342900">
              <a:lnSpc>
                <a:spcPct val="150000"/>
              </a:lnSpc>
              <a:buFont typeface="Arial" panose="020B0604020202020204" pitchFamily="34" charset="0"/>
              <a:buChar char="•"/>
            </a:pPr>
            <a:r>
              <a:rPr lang="en-US" sz="1800" dirty="0"/>
              <a:t>If the process is inherently slow (e.g., metal forming, structural loading, or creep behavior), the inertia and dynamic effects (vibrations, oscillations) should be minimal.</a:t>
            </a:r>
            <a:endParaRPr lang="en-US" sz="1800" dirty="0">
              <a:sym typeface="Wingdings" pitchFamily="2" charset="2"/>
            </a:endParaRPr>
          </a:p>
          <a:p>
            <a:pPr marL="342900" indent="-342900">
              <a:lnSpc>
                <a:spcPct val="150000"/>
              </a:lnSpc>
              <a:buFont typeface="Arial" panose="020B0604020202020204" pitchFamily="34" charset="0"/>
              <a:buChar char="•"/>
            </a:pPr>
            <a:r>
              <a:rPr lang="en-US" sz="1800" dirty="0">
                <a:sym typeface="Wingdings" pitchFamily="2" charset="2"/>
              </a:rPr>
              <a:t>Dynamic simulations require small time steps (CFL) to maintain numerical stability -----&gt; computationally expensive.</a:t>
            </a:r>
          </a:p>
          <a:p>
            <a:pPr marL="342900" indent="-342900">
              <a:lnSpc>
                <a:spcPct val="150000"/>
              </a:lnSpc>
              <a:buFont typeface="Arial" panose="020B0604020202020204" pitchFamily="34" charset="0"/>
              <a:buChar char="•"/>
            </a:pPr>
            <a:r>
              <a:rPr lang="en-US" sz="1800" dirty="0">
                <a:sym typeface="Wingdings" pitchFamily="2" charset="2"/>
              </a:rPr>
              <a:t>Quasi-static allows for increase in the time step (through implicit solvers or mass scaling), Applying loads slower, reduced inertia, but end time increases!</a:t>
            </a:r>
          </a:p>
          <a:p>
            <a:pPr marL="342900" indent="-342900">
              <a:lnSpc>
                <a:spcPct val="150000"/>
              </a:lnSpc>
              <a:buFont typeface="Arial" panose="020B0604020202020204" pitchFamily="34" charset="0"/>
              <a:buChar char="•"/>
            </a:pPr>
            <a:r>
              <a:rPr lang="en-US" sz="1800" dirty="0"/>
              <a:t>A dynamic simulation might introduce unnecessary oscillations, leading to misleading results.</a:t>
            </a:r>
          </a:p>
          <a:p>
            <a:pPr marL="342900" indent="-342900">
              <a:lnSpc>
                <a:spcPct val="150000"/>
              </a:lnSpc>
              <a:buFont typeface="Arial" panose="020B0604020202020204" pitchFamily="34" charset="0"/>
              <a:buChar char="•"/>
            </a:pPr>
            <a:r>
              <a:rPr lang="en-US" sz="1800" dirty="0"/>
              <a:t>Dynamic involve high deformation or complex contact and can be unstable while quasi-static more stable (implicit).</a:t>
            </a:r>
          </a:p>
          <a:p>
            <a:endParaRPr lang="en-US" sz="1800" dirty="0"/>
          </a:p>
        </p:txBody>
      </p:sp>
      <mc:AlternateContent xmlns:mc="http://schemas.openxmlformats.org/markup-compatibility/2006" xmlns:a14="http://schemas.microsoft.com/office/drawing/2010/main">
        <mc:Choice Requires="a14">
          <p:sp>
            <p:nvSpPr>
              <p:cNvPr id="12" name="Object 11">
                <a:extLst>
                  <a:ext uri="{FF2B5EF4-FFF2-40B4-BE49-F238E27FC236}">
                    <a16:creationId xmlns:a16="http://schemas.microsoft.com/office/drawing/2014/main" id="{B43794EA-E6FA-9BBB-A8B9-DAE20C15FAA4}"/>
                  </a:ext>
                </a:extLst>
              </p:cNvPr>
              <p:cNvSpPr txBox="1"/>
              <p:nvPr/>
            </p:nvSpPr>
            <p:spPr bwMode="auto">
              <a:xfrm>
                <a:off x="2919413" y="1116013"/>
                <a:ext cx="3402012" cy="344487"/>
              </a:xfrm>
              <a:prstGeom prst="rect">
                <a:avLst/>
              </a:prstGeom>
              <a:noFill/>
            </p:spPr>
            <p:txBody>
              <a:bodyPr>
                <a:normAutofit fontScale="85000" lnSpcReduction="10000"/>
              </a:bodyPr>
              <a:lstStyle/>
              <a:p>
                <a:pPr/>
                <a14:m>
                  <m:oMathPara xmlns:m="http://schemas.openxmlformats.org/officeDocument/2006/math">
                    <m:oMathParaPr>
                      <m:jc m:val="left"/>
                    </m:oMathParaPr>
                    <m:oMath>
                      <m:r>
                        <a:rPr lang="en-US" i="1">
                          <a:solidFill>
                            <a:srgbClr val="000000"/>
                          </a:solidFill>
                          <a:latin typeface="Cambria Math" panose="02040503050406030204" pitchFamily="18" charset="0"/>
                        </a:rPr>
                        <m:t>𝑀</m:t>
                      </m:r>
                      <m:r>
                        <a:rPr lang="en-US" i="1">
                          <a:solidFill>
                            <a:srgbClr val="000000"/>
                          </a:solidFill>
                          <a:latin typeface="Cambria Math" panose="02040503050406030204" pitchFamily="18" charset="0"/>
                        </a:rPr>
                        <m:t>⋅ü(</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𝐶</m:t>
                      </m:r>
                      <m:r>
                        <a:rPr lang="en-US" i="1">
                          <a:solidFill>
                            <a:srgbClr val="000000"/>
                          </a:solidFill>
                          <a:latin typeface="Cambria Math" panose="02040503050406030204" pitchFamily="18" charset="0"/>
                        </a:rPr>
                        <m:t>⋅</m:t>
                      </m:r>
                      <m:acc>
                        <m:accPr>
                          <m:chr m:val="̇"/>
                          <m:ctrlPr>
                            <a:rPr lang="en-US" i="1">
                              <a:solidFill>
                                <a:srgbClr val="000000"/>
                              </a:solidFill>
                              <a:latin typeface="Cambria Math" panose="02040503050406030204" pitchFamily="18" charset="0"/>
                            </a:rPr>
                          </m:ctrlPr>
                        </m:accPr>
                        <m:e>
                          <m:r>
                            <a:rPr lang="en-US" i="1">
                              <a:solidFill>
                                <a:srgbClr val="000000"/>
                              </a:solidFill>
                              <a:latin typeface="Cambria Math" panose="02040503050406030204" pitchFamily="18" charset="0"/>
                            </a:rPr>
                            <m:t>𝑢</m:t>
                          </m:r>
                        </m:e>
                      </m:acc>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𝐾</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𝑢</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𝑝</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oMath>
                  </m:oMathPara>
                </a14:m>
                <a:endParaRPr lang="en-US"/>
              </a:p>
            </p:txBody>
          </p:sp>
        </mc:Choice>
        <mc:Fallback xmlns="">
          <p:sp>
            <p:nvSpPr>
              <p:cNvPr id="12" name="Object 11">
                <a:extLst>
                  <a:ext uri="{FF2B5EF4-FFF2-40B4-BE49-F238E27FC236}">
                    <a16:creationId xmlns:a16="http://schemas.microsoft.com/office/drawing/2014/main" id="{B43794EA-E6FA-9BBB-A8B9-DAE20C15FAA4}"/>
                  </a:ext>
                </a:extLst>
              </p:cNvPr>
              <p:cNvSpPr txBox="1">
                <a:spLocks noRot="1" noChangeAspect="1" noMove="1" noResize="1" noEditPoints="1" noAdjustHandles="1" noChangeArrowheads="1" noChangeShapeType="1" noTextEdit="1"/>
              </p:cNvSpPr>
              <p:nvPr/>
            </p:nvSpPr>
            <p:spPr bwMode="auto">
              <a:xfrm>
                <a:off x="2919413" y="1116013"/>
                <a:ext cx="3402012" cy="344487"/>
              </a:xfrm>
              <a:prstGeom prst="rect">
                <a:avLst/>
              </a:prstGeom>
              <a:blipFill>
                <a:blip r:embed="rId4"/>
                <a:stretch>
                  <a:fillRect b="-35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Object 4">
                <a:extLst>
                  <a:ext uri="{FF2B5EF4-FFF2-40B4-BE49-F238E27FC236}">
                    <a16:creationId xmlns:a16="http://schemas.microsoft.com/office/drawing/2014/main" id="{FF21CBFA-C463-7D0C-B79E-B9A56BEEAC9A}"/>
                  </a:ext>
                </a:extLst>
              </p:cNvPr>
              <p:cNvSpPr txBox="1"/>
              <p:nvPr/>
            </p:nvSpPr>
            <p:spPr bwMode="auto">
              <a:xfrm>
                <a:off x="3722688" y="2989263"/>
                <a:ext cx="1925637" cy="409575"/>
              </a:xfrm>
              <a:prstGeom prst="rect">
                <a:avLst/>
              </a:prstGeom>
              <a:noFill/>
            </p:spPr>
            <p:txBody>
              <a:bodyPr>
                <a:normAutofit/>
              </a:bodyPr>
              <a:lstStyle/>
              <a:p>
                <a:pPr/>
                <a14:m>
                  <m:oMathPara xmlns:m="http://schemas.openxmlformats.org/officeDocument/2006/math">
                    <m:oMathParaPr>
                      <m:jc m:val="left"/>
                    </m:oMathParaPr>
                    <m:oMath>
                      <m:r>
                        <a:rPr lang="en-US" i="1">
                          <a:solidFill>
                            <a:srgbClr val="000000"/>
                          </a:solidFill>
                          <a:latin typeface="Cambria Math" panose="02040503050406030204" pitchFamily="18" charset="0"/>
                        </a:rPr>
                        <m:t>𝐾</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𝑢</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𝑝</m:t>
                      </m:r>
                    </m:oMath>
                  </m:oMathPara>
                </a14:m>
                <a:endParaRPr lang="en-US"/>
              </a:p>
            </p:txBody>
          </p:sp>
        </mc:Choice>
        <mc:Fallback xmlns="">
          <p:sp>
            <p:nvSpPr>
              <p:cNvPr id="16" name="Object 4">
                <a:extLst>
                  <a:ext uri="{FF2B5EF4-FFF2-40B4-BE49-F238E27FC236}">
                    <a16:creationId xmlns:a16="http://schemas.microsoft.com/office/drawing/2014/main" id="{FF21CBFA-C463-7D0C-B79E-B9A56BEEAC9A}"/>
                  </a:ext>
                </a:extLst>
              </p:cNvPr>
              <p:cNvSpPr txBox="1">
                <a:spLocks noRot="1" noChangeAspect="1" noMove="1" noResize="1" noEditPoints="1" noAdjustHandles="1" noChangeArrowheads="1" noChangeShapeType="1" noTextEdit="1"/>
              </p:cNvSpPr>
              <p:nvPr/>
            </p:nvSpPr>
            <p:spPr bwMode="auto">
              <a:xfrm>
                <a:off x="3722688" y="2989263"/>
                <a:ext cx="1925637" cy="409575"/>
              </a:xfrm>
              <a:prstGeom prst="rect">
                <a:avLst/>
              </a:prstGeom>
              <a:blipFill>
                <a:blip r:embed="rId5"/>
                <a:stretch>
                  <a:fillRect/>
                </a:stretch>
              </a:blipFill>
            </p:spPr>
            <p:txBody>
              <a:bodyPr/>
              <a:lstStyle/>
              <a:p>
                <a:r>
                  <a:rPr lang="en-US">
                    <a:noFill/>
                  </a:rPr>
                  <a:t> </a:t>
                </a:r>
              </a:p>
            </p:txBody>
          </p:sp>
        </mc:Fallback>
      </mc:AlternateContent>
      <p:grpSp>
        <p:nvGrpSpPr>
          <p:cNvPr id="2" name="Group 1">
            <a:extLst>
              <a:ext uri="{FF2B5EF4-FFF2-40B4-BE49-F238E27FC236}">
                <a16:creationId xmlns:a16="http://schemas.microsoft.com/office/drawing/2014/main" id="{2EA117FF-D196-9DD6-6E0B-84705BB246EA}"/>
              </a:ext>
            </a:extLst>
          </p:cNvPr>
          <p:cNvGrpSpPr/>
          <p:nvPr/>
        </p:nvGrpSpPr>
        <p:grpSpPr>
          <a:xfrm>
            <a:off x="3048000" y="1987535"/>
            <a:ext cx="4675188" cy="650343"/>
            <a:chOff x="2653603" y="2568631"/>
            <a:chExt cx="4984850" cy="1079137"/>
          </a:xfrm>
        </p:grpSpPr>
        <mc:AlternateContent xmlns:mc="http://schemas.openxmlformats.org/markup-compatibility/2006" xmlns:a14="http://schemas.microsoft.com/office/drawing/2010/main">
          <mc:Choice Requires="a14">
            <p:sp>
              <p:nvSpPr>
                <p:cNvPr id="13" name="Object 4">
                  <a:extLst>
                    <a:ext uri="{FF2B5EF4-FFF2-40B4-BE49-F238E27FC236}">
                      <a16:creationId xmlns:a16="http://schemas.microsoft.com/office/drawing/2014/main" id="{E049DA84-9342-E5A9-142E-355800D3F48C}"/>
                    </a:ext>
                  </a:extLst>
                </p:cNvPr>
                <p:cNvSpPr txBox="1"/>
                <p:nvPr/>
              </p:nvSpPr>
              <p:spPr bwMode="auto">
                <a:xfrm>
                  <a:off x="2653603" y="3063886"/>
                  <a:ext cx="4984850" cy="500497"/>
                </a:xfrm>
                <a:prstGeom prst="rect">
                  <a:avLst/>
                </a:prstGeom>
                <a:noFill/>
              </p:spPr>
              <p:txBody>
                <a:bodyPr>
                  <a:normAutofit fontScale="70000" lnSpcReduction="20000"/>
                </a:bodyPr>
                <a:lstStyle/>
                <a:p>
                  <a:pPr/>
                  <a14:m>
                    <m:oMathPara xmlns:m="http://schemas.openxmlformats.org/officeDocument/2006/math">
                      <m:oMathParaPr>
                        <m:jc m:val="left"/>
                      </m:oMathParaPr>
                      <m:oMath>
                        <m:r>
                          <a:rPr lang="en-US" i="1">
                            <a:solidFill>
                              <a:srgbClr val="000000"/>
                            </a:solidFill>
                            <a:latin typeface="Cambria Math" panose="02040503050406030204" pitchFamily="18" charset="0"/>
                          </a:rPr>
                          <m:t>𝑀</m:t>
                        </m:r>
                        <m:r>
                          <a:rPr lang="en-US" i="1">
                            <a:solidFill>
                              <a:srgbClr val="000000"/>
                            </a:solidFill>
                            <a:latin typeface="Cambria Math" panose="02040503050406030204" pitchFamily="18" charset="0"/>
                          </a:rPr>
                          <m:t>⋅ü(</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𝐶</m:t>
                        </m:r>
                        <m:r>
                          <a:rPr lang="en-US" i="1">
                            <a:solidFill>
                              <a:srgbClr val="000000"/>
                            </a:solidFill>
                            <a:latin typeface="Cambria Math" panose="02040503050406030204" pitchFamily="18" charset="0"/>
                          </a:rPr>
                          <m:t>⋅</m:t>
                        </m:r>
                        <m:acc>
                          <m:accPr>
                            <m:chr m:val="̇"/>
                            <m:ctrlPr>
                              <a:rPr lang="en-US" i="1">
                                <a:solidFill>
                                  <a:srgbClr val="000000"/>
                                </a:solidFill>
                                <a:latin typeface="Cambria Math" panose="02040503050406030204" pitchFamily="18" charset="0"/>
                              </a:rPr>
                            </m:ctrlPr>
                          </m:accPr>
                          <m:e>
                            <m:r>
                              <a:rPr lang="en-US" i="1">
                                <a:solidFill>
                                  <a:srgbClr val="000000"/>
                                </a:solidFill>
                                <a:latin typeface="Cambria Math" panose="02040503050406030204" pitchFamily="18" charset="0"/>
                              </a:rPr>
                              <m:t>𝑢</m:t>
                            </m:r>
                          </m:e>
                        </m:acc>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𝐾</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𝑢</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𝑝</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oMath>
                    </m:oMathPara>
                  </a14:m>
                  <a:endParaRPr lang="en-US"/>
                </a:p>
              </p:txBody>
            </p:sp>
          </mc:Choice>
          <mc:Fallback xmlns="">
            <p:sp>
              <p:nvSpPr>
                <p:cNvPr id="13" name="Object 4">
                  <a:extLst>
                    <a:ext uri="{FF2B5EF4-FFF2-40B4-BE49-F238E27FC236}">
                      <a16:creationId xmlns:a16="http://schemas.microsoft.com/office/drawing/2014/main" id="{E049DA84-9342-E5A9-142E-355800D3F48C}"/>
                    </a:ext>
                  </a:extLst>
                </p:cNvPr>
                <p:cNvSpPr txBox="1">
                  <a:spLocks noRot="1" noChangeAspect="1" noMove="1" noResize="1" noEditPoints="1" noAdjustHandles="1" noChangeArrowheads="1" noChangeShapeType="1" noTextEdit="1"/>
                </p:cNvSpPr>
                <p:nvPr/>
              </p:nvSpPr>
              <p:spPr bwMode="auto">
                <a:xfrm>
                  <a:off x="2653603" y="3063886"/>
                  <a:ext cx="4984850" cy="500497"/>
                </a:xfrm>
                <a:prstGeom prst="rect">
                  <a:avLst/>
                </a:prstGeom>
                <a:blipFill>
                  <a:blip r:embed="rId6"/>
                  <a:stretch>
                    <a:fillRect b="-4082"/>
                  </a:stretch>
                </a:blipFill>
              </p:spPr>
              <p:txBody>
                <a:bodyPr/>
                <a:lstStyle/>
                <a:p>
                  <a:r>
                    <a:rPr lang="en-US">
                      <a:noFill/>
                    </a:rPr>
                    <a:t> </a:t>
                  </a:r>
                </a:p>
              </p:txBody>
            </p:sp>
          </mc:Fallback>
        </mc:AlternateContent>
        <p:cxnSp>
          <p:nvCxnSpPr>
            <p:cNvPr id="14" name="Gerade Verbindung mit Pfeil 8">
              <a:extLst>
                <a:ext uri="{FF2B5EF4-FFF2-40B4-BE49-F238E27FC236}">
                  <a16:creationId xmlns:a16="http://schemas.microsoft.com/office/drawing/2014/main" id="{BA09D988-D6EE-BBC6-2C56-EE04DEDEA1A4}"/>
                </a:ext>
              </a:extLst>
            </p:cNvPr>
            <p:cNvCxnSpPr>
              <a:cxnSpLocks/>
            </p:cNvCxnSpPr>
            <p:nvPr/>
          </p:nvCxnSpPr>
          <p:spPr bwMode="auto">
            <a:xfrm flipV="1">
              <a:off x="2760363" y="3148308"/>
              <a:ext cx="612615" cy="499460"/>
            </a:xfrm>
            <a:prstGeom prst="straightConnector1">
              <a:avLst/>
            </a:prstGeom>
            <a:solidFill>
              <a:schemeClr val="accent2"/>
            </a:solidFill>
            <a:ln w="19050" cap="sq" cmpd="sng" algn="ctr">
              <a:solidFill>
                <a:srgbClr val="FF0000"/>
              </a:solidFill>
              <a:prstDash val="solid"/>
              <a:round/>
              <a:headEnd type="none" w="med" len="med"/>
              <a:tailEnd type="none" w="med" len="med"/>
            </a:ln>
            <a:effectLst/>
          </p:spPr>
        </p:cxnSp>
        <p:sp>
          <p:nvSpPr>
            <p:cNvPr id="15" name="Textfeld 10">
              <a:extLst>
                <a:ext uri="{FF2B5EF4-FFF2-40B4-BE49-F238E27FC236}">
                  <a16:creationId xmlns:a16="http://schemas.microsoft.com/office/drawing/2014/main" id="{806827AB-67A5-834E-5031-0C6748E21D4B}"/>
                </a:ext>
              </a:extLst>
            </p:cNvPr>
            <p:cNvSpPr txBox="1"/>
            <p:nvPr/>
          </p:nvSpPr>
          <p:spPr bwMode="auto">
            <a:xfrm>
              <a:off x="3197185" y="2640986"/>
              <a:ext cx="891051" cy="400110"/>
            </a:xfrm>
            <a:prstGeom prst="rect">
              <a:avLst/>
            </a:prstGeom>
            <a:noFill/>
            <a:ln w="12700" cap="sq" algn="ctr">
              <a:noFill/>
              <a:miter lim="800000"/>
              <a:headEnd/>
              <a:tailEnd/>
            </a:ln>
            <a:effectLst/>
          </p:spPr>
          <p:txBody>
            <a:bodyPr wrap="square" rtlCol="0">
              <a:spAutoFit/>
            </a:bodyPr>
            <a:lstStyle/>
            <a:p>
              <a:r>
                <a:rPr lang="de-DE" sz="2000" b="1">
                  <a:solidFill>
                    <a:srgbClr val="FF0000"/>
                  </a:solidFill>
                  <a:latin typeface="Calibri" pitchFamily="34" charset="0"/>
                  <a:cs typeface="Calibri" pitchFamily="34" charset="0"/>
                </a:rPr>
                <a:t>≈</a:t>
              </a:r>
              <a:r>
                <a:rPr lang="de-DE" sz="2000"/>
                <a:t> </a:t>
              </a:r>
              <a:r>
                <a:rPr lang="en-GB" sz="2000" b="1">
                  <a:solidFill>
                    <a:srgbClr val="FF0000"/>
                  </a:solidFill>
                  <a:latin typeface="Calibri" pitchFamily="34" charset="0"/>
                  <a:cs typeface="Calibri" pitchFamily="34" charset="0"/>
                </a:rPr>
                <a:t>0</a:t>
              </a:r>
            </a:p>
          </p:txBody>
        </p:sp>
        <p:cxnSp>
          <p:nvCxnSpPr>
            <p:cNvPr id="17" name="Gerade Verbindung mit Pfeil 20">
              <a:extLst>
                <a:ext uri="{FF2B5EF4-FFF2-40B4-BE49-F238E27FC236}">
                  <a16:creationId xmlns:a16="http://schemas.microsoft.com/office/drawing/2014/main" id="{FA04DCC9-602E-DA4A-2C5E-93C192F4FFD0}"/>
                </a:ext>
              </a:extLst>
            </p:cNvPr>
            <p:cNvCxnSpPr>
              <a:cxnSpLocks/>
            </p:cNvCxnSpPr>
            <p:nvPr/>
          </p:nvCxnSpPr>
          <p:spPr bwMode="auto">
            <a:xfrm flipV="1">
              <a:off x="3564294" y="3031013"/>
              <a:ext cx="531977" cy="484692"/>
            </a:xfrm>
            <a:prstGeom prst="straightConnector1">
              <a:avLst/>
            </a:prstGeom>
            <a:solidFill>
              <a:schemeClr val="accent2"/>
            </a:solidFill>
            <a:ln w="19050" cap="sq" cmpd="sng" algn="ctr">
              <a:solidFill>
                <a:srgbClr val="FF0000"/>
              </a:solidFill>
              <a:prstDash val="solid"/>
              <a:round/>
              <a:headEnd type="none" w="med" len="med"/>
              <a:tailEnd type="none" w="med" len="med"/>
            </a:ln>
            <a:effectLst/>
          </p:spPr>
        </p:cxnSp>
        <p:sp>
          <p:nvSpPr>
            <p:cNvPr id="18" name="Textfeld 21">
              <a:extLst>
                <a:ext uri="{FF2B5EF4-FFF2-40B4-BE49-F238E27FC236}">
                  <a16:creationId xmlns:a16="http://schemas.microsoft.com/office/drawing/2014/main" id="{AC8D8DBA-A93E-216B-CB2C-1F66F6C789E2}"/>
                </a:ext>
              </a:extLst>
            </p:cNvPr>
            <p:cNvSpPr txBox="1"/>
            <p:nvPr/>
          </p:nvSpPr>
          <p:spPr bwMode="auto">
            <a:xfrm>
              <a:off x="4096271" y="2568631"/>
              <a:ext cx="891051" cy="400111"/>
            </a:xfrm>
            <a:prstGeom prst="rect">
              <a:avLst/>
            </a:prstGeom>
            <a:noFill/>
            <a:ln w="12700" cap="sq" algn="ctr">
              <a:noFill/>
              <a:miter lim="800000"/>
              <a:headEnd/>
              <a:tailEnd/>
            </a:ln>
            <a:effectLst/>
          </p:spPr>
          <p:txBody>
            <a:bodyPr wrap="square" rtlCol="0">
              <a:spAutoFit/>
            </a:bodyPr>
            <a:lstStyle/>
            <a:p>
              <a:r>
                <a:rPr lang="de-DE" sz="2000" b="1">
                  <a:solidFill>
                    <a:srgbClr val="FF0000"/>
                  </a:solidFill>
                  <a:latin typeface="Calibri" pitchFamily="34" charset="0"/>
                  <a:cs typeface="Calibri" pitchFamily="34" charset="0"/>
                </a:rPr>
                <a:t>≈</a:t>
              </a:r>
              <a:r>
                <a:rPr lang="de-DE" sz="2000"/>
                <a:t> </a:t>
              </a:r>
              <a:r>
                <a:rPr lang="en-GB" sz="2000" b="1">
                  <a:solidFill>
                    <a:srgbClr val="FF0000"/>
                  </a:solidFill>
                  <a:latin typeface="Calibri" pitchFamily="34" charset="0"/>
                  <a:cs typeface="Calibri" pitchFamily="34" charset="0"/>
                </a:rPr>
                <a:t>0</a:t>
              </a:r>
            </a:p>
          </p:txBody>
        </p:sp>
      </p:grpSp>
    </p:spTree>
    <p:custDataLst>
      <p:tags r:id="rId1"/>
    </p:custDataLst>
    <p:extLst>
      <p:ext uri="{BB962C8B-B14F-4D97-AF65-F5344CB8AC3E}">
        <p14:creationId xmlns:p14="http://schemas.microsoft.com/office/powerpoint/2010/main" val="8036573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CCE00-1C48-4E31-9D42-B91114EB1DB3}"/>
              </a:ext>
            </a:extLst>
          </p:cNvPr>
          <p:cNvSpPr>
            <a:spLocks noGrp="1"/>
          </p:cNvSpPr>
          <p:nvPr>
            <p:ph type="title"/>
          </p:nvPr>
        </p:nvSpPr>
        <p:spPr>
          <a:xfrm>
            <a:off x="228600" y="217479"/>
            <a:ext cx="5486400" cy="845837"/>
          </a:xfrm>
        </p:spPr>
        <p:txBody>
          <a:bodyPr/>
          <a:lstStyle/>
          <a:p>
            <a:r>
              <a:rPr lang="en-US" sz="2800"/>
              <a:t>Verification of quasi-static analysis</a:t>
            </a:r>
          </a:p>
        </p:txBody>
      </p:sp>
      <p:sp>
        <p:nvSpPr>
          <p:cNvPr id="4" name="Slide Number Placeholder 3">
            <a:extLst>
              <a:ext uri="{FF2B5EF4-FFF2-40B4-BE49-F238E27FC236}">
                <a16:creationId xmlns:a16="http://schemas.microsoft.com/office/drawing/2014/main" id="{DD65ADDC-D664-4AAE-BC2A-66A59C4E629E}"/>
              </a:ext>
            </a:extLst>
          </p:cNvPr>
          <p:cNvSpPr>
            <a:spLocks noGrp="1"/>
          </p:cNvSpPr>
          <p:nvPr>
            <p:ph type="sldNum" sz="quarter" idx="4294967295"/>
          </p:nvPr>
        </p:nvSpPr>
        <p:spPr>
          <a:xfrm>
            <a:off x="11658600" y="6324600"/>
            <a:ext cx="368300" cy="238960"/>
          </a:xfrm>
        </p:spPr>
        <p:txBody>
          <a:bodyPr/>
          <a:lstStyle/>
          <a:p>
            <a:fld id="{6E482F0A-F3D6-49A0-9247-A55043138EDC}" type="slidenum">
              <a:rPr lang="en-US" smtClean="0"/>
              <a:t>51</a:t>
            </a:fld>
            <a:endParaRPr lang="en-US"/>
          </a:p>
        </p:txBody>
      </p:sp>
      <p:sp>
        <p:nvSpPr>
          <p:cNvPr id="5" name="Rectangle 1">
            <a:extLst>
              <a:ext uri="{FF2B5EF4-FFF2-40B4-BE49-F238E27FC236}">
                <a16:creationId xmlns:a16="http://schemas.microsoft.com/office/drawing/2014/main" id="{F480E2A5-86AB-45EF-856D-0F053C6FA03D}"/>
              </a:ext>
            </a:extLst>
          </p:cNvPr>
          <p:cNvSpPr>
            <a:spLocks noChangeArrowheads="1"/>
          </p:cNvSpPr>
          <p:nvPr/>
        </p:nvSpPr>
        <p:spPr bwMode="auto">
          <a:xfrm>
            <a:off x="3988435" y="1422400"/>
            <a:ext cx="12192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 name="Inhaltsplatzhalter 4">
            <a:extLst>
              <a:ext uri="{FF2B5EF4-FFF2-40B4-BE49-F238E27FC236}">
                <a16:creationId xmlns:a16="http://schemas.microsoft.com/office/drawing/2014/main" id="{6EB7E5FB-CF48-4594-9F87-89AD3273A853}"/>
              </a:ext>
            </a:extLst>
          </p:cNvPr>
          <p:cNvSpPr txBox="1">
            <a:spLocks/>
          </p:cNvSpPr>
          <p:nvPr/>
        </p:nvSpPr>
        <p:spPr>
          <a:xfrm>
            <a:off x="105264" y="719183"/>
            <a:ext cx="7655736" cy="539984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61963" indent="-231775" algn="l" defTabSz="914400" rtl="0" eaLnBrk="1" latinLnBrk="0" hangingPunct="1">
              <a:lnSpc>
                <a:spcPct val="90000"/>
              </a:lnSpc>
              <a:spcBef>
                <a:spcPts val="500"/>
              </a:spcBef>
              <a:buFont typeface="Calibri" panose="020F0502020204030204" pitchFamily="34" charset="0"/>
              <a:buChar char="‐"/>
              <a:defRPr sz="2200" kern="1200">
                <a:solidFill>
                  <a:schemeClr val="tx1"/>
                </a:solidFill>
                <a:latin typeface="+mn-lt"/>
                <a:ea typeface="+mn-ea"/>
                <a:cs typeface="+mn-cs"/>
              </a:defRPr>
            </a:lvl2pPr>
            <a:lvl3pPr marL="746125" indent="-288925" algn="l" defTabSz="914400" rtl="0" eaLnBrk="1" latinLnBrk="0" hangingPunct="1">
              <a:lnSpc>
                <a:spcPct val="90000"/>
              </a:lnSpc>
              <a:spcBef>
                <a:spcPts val="500"/>
              </a:spcBef>
              <a:buFont typeface="Wingdings" panose="05000000000000000000" pitchFamily="2" charset="2"/>
              <a:buChar char="Ø"/>
              <a:defRPr sz="1600" kern="1200">
                <a:solidFill>
                  <a:schemeClr val="tx1"/>
                </a:solidFill>
                <a:latin typeface="+mn-lt"/>
                <a:ea typeface="+mn-ea"/>
                <a:cs typeface="+mn-cs"/>
              </a:defRPr>
            </a:lvl3pPr>
            <a:lvl4pPr marL="969963" indent="-223838"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4pPr>
            <a:lvl5pPr marL="1203325" indent="-233363" algn="l" defTabSz="914400" rtl="0" eaLnBrk="1" latinLnBrk="0" hangingPunct="1">
              <a:lnSpc>
                <a:spcPct val="90000"/>
              </a:lnSpc>
              <a:spcBef>
                <a:spcPts val="500"/>
              </a:spcBef>
              <a:buFont typeface="Courier New" panose="02070309020205020404" pitchFamily="49" charset="0"/>
              <a:buChar char="o"/>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sz="1600" b="1" dirty="0"/>
              <a:t>Energy Ratio Plot</a:t>
            </a:r>
            <a:r>
              <a:rPr lang="en-US" sz="1600" dirty="0"/>
              <a:t>: For explicit quasi-static conditions, </a:t>
            </a:r>
            <a:r>
              <a:rPr lang="en-US" sz="1600" b="1" dirty="0"/>
              <a:t>as a rule of thumb  </a:t>
            </a:r>
            <a:r>
              <a:rPr lang="en-US" sz="1600" dirty="0"/>
              <a:t>the kinetic energy should remain much lower than internal energy — typically &lt; ~5%, and ideally ≤ 2–5% during most of the solution. A graph displaying kinetic energy and internal energy over time, highlighting periods where the kinetic energy remains below 2% of the internal energy, indicating quasi-static behavior. We anticipate that this will be the case for most of the analysis time [1]</a:t>
            </a:r>
          </a:p>
          <a:p>
            <a:pPr>
              <a:lnSpc>
                <a:spcPct val="150000"/>
              </a:lnSpc>
            </a:pPr>
            <a:r>
              <a:rPr lang="en-US" sz="1600" b="1" dirty="0"/>
              <a:t>Force Equilibrium Chart</a:t>
            </a:r>
            <a:r>
              <a:rPr lang="en-US" sz="1600" dirty="0"/>
              <a:t>: A plot showing applied forces versus reaction forces in the x, y, and z directions over time, demonstrating the maintenance of equilibrium throughout the analysis.</a:t>
            </a:r>
          </a:p>
          <a:p>
            <a:pPr>
              <a:lnSpc>
                <a:spcPct val="150000"/>
              </a:lnSpc>
            </a:pPr>
            <a:r>
              <a:rPr lang="en-US" sz="1600" b="1" dirty="0"/>
              <a:t>Animation Snapshot</a:t>
            </a:r>
            <a:r>
              <a:rPr lang="en-US" sz="1600" dirty="0"/>
              <a:t>: A still image or short clip from an animation of the simulation results, showing smooth, non-oscillatory deformation, supporting the quasi-static assumption.</a:t>
            </a:r>
          </a:p>
          <a:p>
            <a:pPr lvl="1">
              <a:lnSpc>
                <a:spcPct val="150000"/>
              </a:lnSpc>
            </a:pPr>
            <a:endParaRPr lang="en-US" sz="1600" dirty="0">
              <a:sym typeface="Wingdings" pitchFamily="2" charset="2"/>
            </a:endParaRPr>
          </a:p>
          <a:p>
            <a:pPr marL="0" indent="0">
              <a:lnSpc>
                <a:spcPct val="150000"/>
              </a:lnSpc>
              <a:buNone/>
            </a:pPr>
            <a:endParaRPr lang="en-US" sz="1600" dirty="0"/>
          </a:p>
        </p:txBody>
      </p:sp>
      <p:grpSp>
        <p:nvGrpSpPr>
          <p:cNvPr id="3" name="Group 90">
            <a:extLst>
              <a:ext uri="{FF2B5EF4-FFF2-40B4-BE49-F238E27FC236}">
                <a16:creationId xmlns:a16="http://schemas.microsoft.com/office/drawing/2014/main" id="{99EA72F0-99AB-208D-982F-17E179E15B15}"/>
              </a:ext>
            </a:extLst>
          </p:cNvPr>
          <p:cNvGrpSpPr>
            <a:grpSpLocks/>
          </p:cNvGrpSpPr>
          <p:nvPr/>
        </p:nvGrpSpPr>
        <p:grpSpPr bwMode="auto">
          <a:xfrm>
            <a:off x="8153985" y="2375631"/>
            <a:ext cx="2939714" cy="1349120"/>
            <a:chOff x="436" y="1415"/>
            <a:chExt cx="1339" cy="712"/>
          </a:xfrm>
        </p:grpSpPr>
        <p:grpSp>
          <p:nvGrpSpPr>
            <p:cNvPr id="6" name="Group 91">
              <a:extLst>
                <a:ext uri="{FF2B5EF4-FFF2-40B4-BE49-F238E27FC236}">
                  <a16:creationId xmlns:a16="http://schemas.microsoft.com/office/drawing/2014/main" id="{C7C4E9CF-EB54-46FB-064B-1DCAC980FCE8}"/>
                </a:ext>
              </a:extLst>
            </p:cNvPr>
            <p:cNvGrpSpPr>
              <a:grpSpLocks/>
            </p:cNvGrpSpPr>
            <p:nvPr/>
          </p:nvGrpSpPr>
          <p:grpSpPr bwMode="auto">
            <a:xfrm>
              <a:off x="436" y="1626"/>
              <a:ext cx="1339" cy="250"/>
              <a:chOff x="436" y="1626"/>
              <a:chExt cx="1339" cy="250"/>
            </a:xfrm>
          </p:grpSpPr>
          <p:sp>
            <p:nvSpPr>
              <p:cNvPr id="11" name="Freeform 92">
                <a:extLst>
                  <a:ext uri="{FF2B5EF4-FFF2-40B4-BE49-F238E27FC236}">
                    <a16:creationId xmlns:a16="http://schemas.microsoft.com/office/drawing/2014/main" id="{A0DE8B2E-946F-1E2E-969D-FC59F16D94C2}"/>
                  </a:ext>
                </a:extLst>
              </p:cNvPr>
              <p:cNvSpPr>
                <a:spLocks/>
              </p:cNvSpPr>
              <p:nvPr/>
            </p:nvSpPr>
            <p:spPr bwMode="auto">
              <a:xfrm>
                <a:off x="436" y="1632"/>
                <a:ext cx="232" cy="232"/>
              </a:xfrm>
              <a:custGeom>
                <a:avLst/>
                <a:gdLst>
                  <a:gd name="T0" fmla="*/ 0 w 232"/>
                  <a:gd name="T1" fmla="*/ 225 h 232"/>
                  <a:gd name="T2" fmla="*/ 7 w 232"/>
                  <a:gd name="T3" fmla="*/ 232 h 232"/>
                  <a:gd name="T4" fmla="*/ 232 w 232"/>
                  <a:gd name="T5" fmla="*/ 8 h 232"/>
                  <a:gd name="T6" fmla="*/ 224 w 232"/>
                  <a:gd name="T7" fmla="*/ 0 h 232"/>
                  <a:gd name="T8" fmla="*/ 0 w 232"/>
                  <a:gd name="T9" fmla="*/ 225 h 232"/>
                  <a:gd name="T10" fmla="*/ 0 60000 65536"/>
                  <a:gd name="T11" fmla="*/ 0 60000 65536"/>
                  <a:gd name="T12" fmla="*/ 0 60000 65536"/>
                  <a:gd name="T13" fmla="*/ 0 60000 65536"/>
                  <a:gd name="T14" fmla="*/ 0 60000 65536"/>
                  <a:gd name="T15" fmla="*/ 0 w 232"/>
                  <a:gd name="T16" fmla="*/ 0 h 232"/>
                  <a:gd name="T17" fmla="*/ 232 w 232"/>
                  <a:gd name="T18" fmla="*/ 232 h 232"/>
                </a:gdLst>
                <a:ahLst/>
                <a:cxnLst>
                  <a:cxn ang="T10">
                    <a:pos x="T0" y="T1"/>
                  </a:cxn>
                  <a:cxn ang="T11">
                    <a:pos x="T2" y="T3"/>
                  </a:cxn>
                  <a:cxn ang="T12">
                    <a:pos x="T4" y="T5"/>
                  </a:cxn>
                  <a:cxn ang="T13">
                    <a:pos x="T6" y="T7"/>
                  </a:cxn>
                  <a:cxn ang="T14">
                    <a:pos x="T8" y="T9"/>
                  </a:cxn>
                </a:cxnLst>
                <a:rect l="T15" t="T16" r="T17" b="T18"/>
                <a:pathLst>
                  <a:path w="232" h="232">
                    <a:moveTo>
                      <a:pt x="0" y="225"/>
                    </a:moveTo>
                    <a:lnTo>
                      <a:pt x="7" y="232"/>
                    </a:lnTo>
                    <a:lnTo>
                      <a:pt x="232" y="8"/>
                    </a:lnTo>
                    <a:lnTo>
                      <a:pt x="224" y="0"/>
                    </a:lnTo>
                    <a:lnTo>
                      <a:pt x="0" y="225"/>
                    </a:lnTo>
                    <a:close/>
                  </a:path>
                </a:pathLst>
              </a:custGeom>
              <a:solidFill>
                <a:srgbClr val="000000"/>
              </a:solidFill>
              <a:ln w="9525">
                <a:solidFill>
                  <a:schemeClr val="tx1"/>
                </a:solidFill>
                <a:round/>
                <a:headEnd/>
                <a:tailEnd/>
              </a:ln>
            </p:spPr>
            <p:txBody>
              <a:bodyPr/>
              <a:lstStyle/>
              <a:p>
                <a:endParaRPr lang="de-DE"/>
              </a:p>
            </p:txBody>
          </p:sp>
          <p:sp>
            <p:nvSpPr>
              <p:cNvPr id="12" name="Freeform 93">
                <a:extLst>
                  <a:ext uri="{FF2B5EF4-FFF2-40B4-BE49-F238E27FC236}">
                    <a16:creationId xmlns:a16="http://schemas.microsoft.com/office/drawing/2014/main" id="{B3BAACC8-D392-68F6-1A26-534ED6EC0ACD}"/>
                  </a:ext>
                </a:extLst>
              </p:cNvPr>
              <p:cNvSpPr>
                <a:spLocks/>
              </p:cNvSpPr>
              <p:nvPr/>
            </p:nvSpPr>
            <p:spPr bwMode="auto">
              <a:xfrm>
                <a:off x="1537" y="1644"/>
                <a:ext cx="238" cy="232"/>
              </a:xfrm>
              <a:custGeom>
                <a:avLst/>
                <a:gdLst>
                  <a:gd name="T0" fmla="*/ 8 w 238"/>
                  <a:gd name="T1" fmla="*/ 0 h 232"/>
                  <a:gd name="T2" fmla="*/ 0 w 238"/>
                  <a:gd name="T3" fmla="*/ 7 h 232"/>
                  <a:gd name="T4" fmla="*/ 231 w 238"/>
                  <a:gd name="T5" fmla="*/ 232 h 232"/>
                  <a:gd name="T6" fmla="*/ 238 w 238"/>
                  <a:gd name="T7" fmla="*/ 224 h 232"/>
                  <a:gd name="T8" fmla="*/ 8 w 238"/>
                  <a:gd name="T9" fmla="*/ 0 h 232"/>
                  <a:gd name="T10" fmla="*/ 0 60000 65536"/>
                  <a:gd name="T11" fmla="*/ 0 60000 65536"/>
                  <a:gd name="T12" fmla="*/ 0 60000 65536"/>
                  <a:gd name="T13" fmla="*/ 0 60000 65536"/>
                  <a:gd name="T14" fmla="*/ 0 60000 65536"/>
                  <a:gd name="T15" fmla="*/ 0 w 238"/>
                  <a:gd name="T16" fmla="*/ 0 h 232"/>
                  <a:gd name="T17" fmla="*/ 238 w 238"/>
                  <a:gd name="T18" fmla="*/ 232 h 232"/>
                </a:gdLst>
                <a:ahLst/>
                <a:cxnLst>
                  <a:cxn ang="T10">
                    <a:pos x="T0" y="T1"/>
                  </a:cxn>
                  <a:cxn ang="T11">
                    <a:pos x="T2" y="T3"/>
                  </a:cxn>
                  <a:cxn ang="T12">
                    <a:pos x="T4" y="T5"/>
                  </a:cxn>
                  <a:cxn ang="T13">
                    <a:pos x="T6" y="T7"/>
                  </a:cxn>
                  <a:cxn ang="T14">
                    <a:pos x="T8" y="T9"/>
                  </a:cxn>
                </a:cxnLst>
                <a:rect l="T15" t="T16" r="T17" b="T18"/>
                <a:pathLst>
                  <a:path w="238" h="232">
                    <a:moveTo>
                      <a:pt x="8" y="0"/>
                    </a:moveTo>
                    <a:lnTo>
                      <a:pt x="0" y="7"/>
                    </a:lnTo>
                    <a:lnTo>
                      <a:pt x="231" y="232"/>
                    </a:lnTo>
                    <a:lnTo>
                      <a:pt x="238" y="224"/>
                    </a:lnTo>
                    <a:lnTo>
                      <a:pt x="8" y="0"/>
                    </a:lnTo>
                    <a:close/>
                  </a:path>
                </a:pathLst>
              </a:custGeom>
              <a:solidFill>
                <a:srgbClr val="000000"/>
              </a:solidFill>
              <a:ln w="9525">
                <a:solidFill>
                  <a:schemeClr val="tx1"/>
                </a:solidFill>
                <a:round/>
                <a:headEnd/>
                <a:tailEnd/>
              </a:ln>
            </p:spPr>
            <p:txBody>
              <a:bodyPr/>
              <a:lstStyle/>
              <a:p>
                <a:endParaRPr lang="de-DE"/>
              </a:p>
            </p:txBody>
          </p:sp>
          <p:sp>
            <p:nvSpPr>
              <p:cNvPr id="13" name="Freeform 94">
                <a:extLst>
                  <a:ext uri="{FF2B5EF4-FFF2-40B4-BE49-F238E27FC236}">
                    <a16:creationId xmlns:a16="http://schemas.microsoft.com/office/drawing/2014/main" id="{058FB141-531F-6780-A530-ED35B2CA850C}"/>
                  </a:ext>
                </a:extLst>
              </p:cNvPr>
              <p:cNvSpPr>
                <a:spLocks/>
              </p:cNvSpPr>
              <p:nvPr/>
            </p:nvSpPr>
            <p:spPr bwMode="auto">
              <a:xfrm>
                <a:off x="1324" y="1632"/>
                <a:ext cx="232" cy="232"/>
              </a:xfrm>
              <a:custGeom>
                <a:avLst/>
                <a:gdLst>
                  <a:gd name="T0" fmla="*/ 0 w 232"/>
                  <a:gd name="T1" fmla="*/ 225 h 232"/>
                  <a:gd name="T2" fmla="*/ 8 w 232"/>
                  <a:gd name="T3" fmla="*/ 232 h 232"/>
                  <a:gd name="T4" fmla="*/ 232 w 232"/>
                  <a:gd name="T5" fmla="*/ 8 h 232"/>
                  <a:gd name="T6" fmla="*/ 225 w 232"/>
                  <a:gd name="T7" fmla="*/ 0 h 232"/>
                  <a:gd name="T8" fmla="*/ 0 w 232"/>
                  <a:gd name="T9" fmla="*/ 225 h 232"/>
                  <a:gd name="T10" fmla="*/ 0 60000 65536"/>
                  <a:gd name="T11" fmla="*/ 0 60000 65536"/>
                  <a:gd name="T12" fmla="*/ 0 60000 65536"/>
                  <a:gd name="T13" fmla="*/ 0 60000 65536"/>
                  <a:gd name="T14" fmla="*/ 0 60000 65536"/>
                  <a:gd name="T15" fmla="*/ 0 w 232"/>
                  <a:gd name="T16" fmla="*/ 0 h 232"/>
                  <a:gd name="T17" fmla="*/ 232 w 232"/>
                  <a:gd name="T18" fmla="*/ 232 h 232"/>
                </a:gdLst>
                <a:ahLst/>
                <a:cxnLst>
                  <a:cxn ang="T10">
                    <a:pos x="T0" y="T1"/>
                  </a:cxn>
                  <a:cxn ang="T11">
                    <a:pos x="T2" y="T3"/>
                  </a:cxn>
                  <a:cxn ang="T12">
                    <a:pos x="T4" y="T5"/>
                  </a:cxn>
                  <a:cxn ang="T13">
                    <a:pos x="T6" y="T7"/>
                  </a:cxn>
                  <a:cxn ang="T14">
                    <a:pos x="T8" y="T9"/>
                  </a:cxn>
                </a:cxnLst>
                <a:rect l="T15" t="T16" r="T17" b="T18"/>
                <a:pathLst>
                  <a:path w="232" h="232">
                    <a:moveTo>
                      <a:pt x="0" y="225"/>
                    </a:moveTo>
                    <a:lnTo>
                      <a:pt x="8" y="232"/>
                    </a:lnTo>
                    <a:lnTo>
                      <a:pt x="232" y="8"/>
                    </a:lnTo>
                    <a:lnTo>
                      <a:pt x="225" y="0"/>
                    </a:lnTo>
                    <a:lnTo>
                      <a:pt x="0" y="225"/>
                    </a:lnTo>
                    <a:close/>
                  </a:path>
                </a:pathLst>
              </a:custGeom>
              <a:solidFill>
                <a:srgbClr val="000000"/>
              </a:solidFill>
              <a:ln w="9525">
                <a:solidFill>
                  <a:schemeClr val="tx1"/>
                </a:solidFill>
                <a:round/>
                <a:headEnd/>
                <a:tailEnd/>
              </a:ln>
            </p:spPr>
            <p:txBody>
              <a:bodyPr/>
              <a:lstStyle/>
              <a:p>
                <a:endParaRPr lang="de-DE"/>
              </a:p>
            </p:txBody>
          </p:sp>
          <p:sp>
            <p:nvSpPr>
              <p:cNvPr id="14" name="Freeform 95">
                <a:extLst>
                  <a:ext uri="{FF2B5EF4-FFF2-40B4-BE49-F238E27FC236}">
                    <a16:creationId xmlns:a16="http://schemas.microsoft.com/office/drawing/2014/main" id="{BA85327C-FDA0-33E1-E25A-C4B0A9DA0A3B}"/>
                  </a:ext>
                </a:extLst>
              </p:cNvPr>
              <p:cNvSpPr>
                <a:spLocks/>
              </p:cNvSpPr>
              <p:nvPr/>
            </p:nvSpPr>
            <p:spPr bwMode="auto">
              <a:xfrm>
                <a:off x="658" y="1644"/>
                <a:ext cx="233" cy="232"/>
              </a:xfrm>
              <a:custGeom>
                <a:avLst/>
                <a:gdLst>
                  <a:gd name="T0" fmla="*/ 8 w 233"/>
                  <a:gd name="T1" fmla="*/ 0 h 232"/>
                  <a:gd name="T2" fmla="*/ 0 w 233"/>
                  <a:gd name="T3" fmla="*/ 7 h 232"/>
                  <a:gd name="T4" fmla="*/ 225 w 233"/>
                  <a:gd name="T5" fmla="*/ 232 h 232"/>
                  <a:gd name="T6" fmla="*/ 233 w 233"/>
                  <a:gd name="T7" fmla="*/ 224 h 232"/>
                  <a:gd name="T8" fmla="*/ 8 w 233"/>
                  <a:gd name="T9" fmla="*/ 0 h 232"/>
                  <a:gd name="T10" fmla="*/ 0 60000 65536"/>
                  <a:gd name="T11" fmla="*/ 0 60000 65536"/>
                  <a:gd name="T12" fmla="*/ 0 60000 65536"/>
                  <a:gd name="T13" fmla="*/ 0 60000 65536"/>
                  <a:gd name="T14" fmla="*/ 0 60000 65536"/>
                  <a:gd name="T15" fmla="*/ 0 w 233"/>
                  <a:gd name="T16" fmla="*/ 0 h 232"/>
                  <a:gd name="T17" fmla="*/ 233 w 233"/>
                  <a:gd name="T18" fmla="*/ 232 h 232"/>
                </a:gdLst>
                <a:ahLst/>
                <a:cxnLst>
                  <a:cxn ang="T10">
                    <a:pos x="T0" y="T1"/>
                  </a:cxn>
                  <a:cxn ang="T11">
                    <a:pos x="T2" y="T3"/>
                  </a:cxn>
                  <a:cxn ang="T12">
                    <a:pos x="T4" y="T5"/>
                  </a:cxn>
                  <a:cxn ang="T13">
                    <a:pos x="T6" y="T7"/>
                  </a:cxn>
                  <a:cxn ang="T14">
                    <a:pos x="T8" y="T9"/>
                  </a:cxn>
                </a:cxnLst>
                <a:rect l="T15" t="T16" r="T17" b="T18"/>
                <a:pathLst>
                  <a:path w="233" h="232">
                    <a:moveTo>
                      <a:pt x="8" y="0"/>
                    </a:moveTo>
                    <a:lnTo>
                      <a:pt x="0" y="7"/>
                    </a:lnTo>
                    <a:lnTo>
                      <a:pt x="225" y="232"/>
                    </a:lnTo>
                    <a:lnTo>
                      <a:pt x="233" y="224"/>
                    </a:lnTo>
                    <a:lnTo>
                      <a:pt x="8" y="0"/>
                    </a:lnTo>
                    <a:close/>
                  </a:path>
                </a:pathLst>
              </a:custGeom>
              <a:solidFill>
                <a:srgbClr val="000000"/>
              </a:solidFill>
              <a:ln w="9525">
                <a:solidFill>
                  <a:schemeClr val="tx1"/>
                </a:solidFill>
                <a:round/>
                <a:headEnd/>
                <a:tailEnd/>
              </a:ln>
            </p:spPr>
            <p:txBody>
              <a:bodyPr/>
              <a:lstStyle/>
              <a:p>
                <a:endParaRPr lang="de-DE"/>
              </a:p>
            </p:txBody>
          </p:sp>
          <p:sp>
            <p:nvSpPr>
              <p:cNvPr id="15" name="Freeform 96">
                <a:extLst>
                  <a:ext uri="{FF2B5EF4-FFF2-40B4-BE49-F238E27FC236}">
                    <a16:creationId xmlns:a16="http://schemas.microsoft.com/office/drawing/2014/main" id="{CADCF86F-0AD1-7E44-E49A-00AA4D0544C7}"/>
                  </a:ext>
                </a:extLst>
              </p:cNvPr>
              <p:cNvSpPr>
                <a:spLocks/>
              </p:cNvSpPr>
              <p:nvPr/>
            </p:nvSpPr>
            <p:spPr bwMode="auto">
              <a:xfrm>
                <a:off x="883" y="1626"/>
                <a:ext cx="232" cy="233"/>
              </a:xfrm>
              <a:custGeom>
                <a:avLst/>
                <a:gdLst>
                  <a:gd name="T0" fmla="*/ 0 w 232"/>
                  <a:gd name="T1" fmla="*/ 225 h 233"/>
                  <a:gd name="T2" fmla="*/ 8 w 232"/>
                  <a:gd name="T3" fmla="*/ 233 h 233"/>
                  <a:gd name="T4" fmla="*/ 232 w 232"/>
                  <a:gd name="T5" fmla="*/ 8 h 233"/>
                  <a:gd name="T6" fmla="*/ 224 w 232"/>
                  <a:gd name="T7" fmla="*/ 0 h 233"/>
                  <a:gd name="T8" fmla="*/ 0 w 232"/>
                  <a:gd name="T9" fmla="*/ 225 h 233"/>
                  <a:gd name="T10" fmla="*/ 0 60000 65536"/>
                  <a:gd name="T11" fmla="*/ 0 60000 65536"/>
                  <a:gd name="T12" fmla="*/ 0 60000 65536"/>
                  <a:gd name="T13" fmla="*/ 0 60000 65536"/>
                  <a:gd name="T14" fmla="*/ 0 60000 65536"/>
                  <a:gd name="T15" fmla="*/ 0 w 232"/>
                  <a:gd name="T16" fmla="*/ 0 h 233"/>
                  <a:gd name="T17" fmla="*/ 232 w 232"/>
                  <a:gd name="T18" fmla="*/ 233 h 233"/>
                </a:gdLst>
                <a:ahLst/>
                <a:cxnLst>
                  <a:cxn ang="T10">
                    <a:pos x="T0" y="T1"/>
                  </a:cxn>
                  <a:cxn ang="T11">
                    <a:pos x="T2" y="T3"/>
                  </a:cxn>
                  <a:cxn ang="T12">
                    <a:pos x="T4" y="T5"/>
                  </a:cxn>
                  <a:cxn ang="T13">
                    <a:pos x="T6" y="T7"/>
                  </a:cxn>
                  <a:cxn ang="T14">
                    <a:pos x="T8" y="T9"/>
                  </a:cxn>
                </a:cxnLst>
                <a:rect l="T15" t="T16" r="T17" b="T18"/>
                <a:pathLst>
                  <a:path w="232" h="233">
                    <a:moveTo>
                      <a:pt x="0" y="225"/>
                    </a:moveTo>
                    <a:lnTo>
                      <a:pt x="8" y="233"/>
                    </a:lnTo>
                    <a:lnTo>
                      <a:pt x="232" y="8"/>
                    </a:lnTo>
                    <a:lnTo>
                      <a:pt x="224" y="0"/>
                    </a:lnTo>
                    <a:lnTo>
                      <a:pt x="0" y="225"/>
                    </a:lnTo>
                    <a:close/>
                  </a:path>
                </a:pathLst>
              </a:custGeom>
              <a:solidFill>
                <a:srgbClr val="000000"/>
              </a:solidFill>
              <a:ln w="9525">
                <a:solidFill>
                  <a:schemeClr val="tx1"/>
                </a:solidFill>
                <a:round/>
                <a:headEnd/>
                <a:tailEnd/>
              </a:ln>
            </p:spPr>
            <p:txBody>
              <a:bodyPr/>
              <a:lstStyle/>
              <a:p>
                <a:endParaRPr lang="de-DE"/>
              </a:p>
            </p:txBody>
          </p:sp>
          <p:sp>
            <p:nvSpPr>
              <p:cNvPr id="16" name="Freeform 97">
                <a:extLst>
                  <a:ext uri="{FF2B5EF4-FFF2-40B4-BE49-F238E27FC236}">
                    <a16:creationId xmlns:a16="http://schemas.microsoft.com/office/drawing/2014/main" id="{FCF0F5CF-74BE-8687-E2BA-1C37F2FA021B}"/>
                  </a:ext>
                </a:extLst>
              </p:cNvPr>
              <p:cNvSpPr>
                <a:spLocks/>
              </p:cNvSpPr>
              <p:nvPr/>
            </p:nvSpPr>
            <p:spPr bwMode="auto">
              <a:xfrm>
                <a:off x="1107" y="1644"/>
                <a:ext cx="233" cy="232"/>
              </a:xfrm>
              <a:custGeom>
                <a:avLst/>
                <a:gdLst>
                  <a:gd name="T0" fmla="*/ 8 w 233"/>
                  <a:gd name="T1" fmla="*/ 0 h 232"/>
                  <a:gd name="T2" fmla="*/ 0 w 233"/>
                  <a:gd name="T3" fmla="*/ 7 h 232"/>
                  <a:gd name="T4" fmla="*/ 225 w 233"/>
                  <a:gd name="T5" fmla="*/ 232 h 232"/>
                  <a:gd name="T6" fmla="*/ 233 w 233"/>
                  <a:gd name="T7" fmla="*/ 224 h 232"/>
                  <a:gd name="T8" fmla="*/ 8 w 233"/>
                  <a:gd name="T9" fmla="*/ 0 h 232"/>
                  <a:gd name="T10" fmla="*/ 0 60000 65536"/>
                  <a:gd name="T11" fmla="*/ 0 60000 65536"/>
                  <a:gd name="T12" fmla="*/ 0 60000 65536"/>
                  <a:gd name="T13" fmla="*/ 0 60000 65536"/>
                  <a:gd name="T14" fmla="*/ 0 60000 65536"/>
                  <a:gd name="T15" fmla="*/ 0 w 233"/>
                  <a:gd name="T16" fmla="*/ 0 h 232"/>
                  <a:gd name="T17" fmla="*/ 233 w 233"/>
                  <a:gd name="T18" fmla="*/ 232 h 232"/>
                </a:gdLst>
                <a:ahLst/>
                <a:cxnLst>
                  <a:cxn ang="T10">
                    <a:pos x="T0" y="T1"/>
                  </a:cxn>
                  <a:cxn ang="T11">
                    <a:pos x="T2" y="T3"/>
                  </a:cxn>
                  <a:cxn ang="T12">
                    <a:pos x="T4" y="T5"/>
                  </a:cxn>
                  <a:cxn ang="T13">
                    <a:pos x="T6" y="T7"/>
                  </a:cxn>
                  <a:cxn ang="T14">
                    <a:pos x="T8" y="T9"/>
                  </a:cxn>
                </a:cxnLst>
                <a:rect l="T15" t="T16" r="T17" b="T18"/>
                <a:pathLst>
                  <a:path w="233" h="232">
                    <a:moveTo>
                      <a:pt x="8" y="0"/>
                    </a:moveTo>
                    <a:lnTo>
                      <a:pt x="0" y="7"/>
                    </a:lnTo>
                    <a:lnTo>
                      <a:pt x="225" y="232"/>
                    </a:lnTo>
                    <a:lnTo>
                      <a:pt x="233" y="224"/>
                    </a:lnTo>
                    <a:lnTo>
                      <a:pt x="8" y="0"/>
                    </a:lnTo>
                    <a:close/>
                  </a:path>
                </a:pathLst>
              </a:custGeom>
              <a:solidFill>
                <a:srgbClr val="000000"/>
              </a:solidFill>
              <a:ln w="9525">
                <a:solidFill>
                  <a:schemeClr val="tx1"/>
                </a:solidFill>
                <a:round/>
                <a:headEnd/>
                <a:tailEnd/>
              </a:ln>
            </p:spPr>
            <p:txBody>
              <a:bodyPr/>
              <a:lstStyle/>
              <a:p>
                <a:endParaRPr lang="de-DE"/>
              </a:p>
            </p:txBody>
          </p:sp>
          <p:sp>
            <p:nvSpPr>
              <p:cNvPr id="17" name="Freeform 98">
                <a:extLst>
                  <a:ext uri="{FF2B5EF4-FFF2-40B4-BE49-F238E27FC236}">
                    <a16:creationId xmlns:a16="http://schemas.microsoft.com/office/drawing/2014/main" id="{D88C05FF-9B25-B2C9-4589-E0C314E0BD2A}"/>
                  </a:ext>
                </a:extLst>
              </p:cNvPr>
              <p:cNvSpPr>
                <a:spLocks/>
              </p:cNvSpPr>
              <p:nvPr/>
            </p:nvSpPr>
            <p:spPr bwMode="auto">
              <a:xfrm>
                <a:off x="445" y="1857"/>
                <a:ext cx="1309" cy="13"/>
              </a:xfrm>
              <a:custGeom>
                <a:avLst/>
                <a:gdLst>
                  <a:gd name="T0" fmla="*/ 0 w 1309"/>
                  <a:gd name="T1" fmla="*/ 0 h 13"/>
                  <a:gd name="T2" fmla="*/ 0 w 1309"/>
                  <a:gd name="T3" fmla="*/ 11 h 13"/>
                  <a:gd name="T4" fmla="*/ 1309 w 1309"/>
                  <a:gd name="T5" fmla="*/ 13 h 13"/>
                  <a:gd name="T6" fmla="*/ 1309 w 1309"/>
                  <a:gd name="T7" fmla="*/ 2 h 13"/>
                  <a:gd name="T8" fmla="*/ 0 w 1309"/>
                  <a:gd name="T9" fmla="*/ 0 h 13"/>
                  <a:gd name="T10" fmla="*/ 0 60000 65536"/>
                  <a:gd name="T11" fmla="*/ 0 60000 65536"/>
                  <a:gd name="T12" fmla="*/ 0 60000 65536"/>
                  <a:gd name="T13" fmla="*/ 0 60000 65536"/>
                  <a:gd name="T14" fmla="*/ 0 60000 65536"/>
                  <a:gd name="T15" fmla="*/ 0 w 1309"/>
                  <a:gd name="T16" fmla="*/ 0 h 13"/>
                  <a:gd name="T17" fmla="*/ 1309 w 1309"/>
                  <a:gd name="T18" fmla="*/ 13 h 13"/>
                </a:gdLst>
                <a:ahLst/>
                <a:cxnLst>
                  <a:cxn ang="T10">
                    <a:pos x="T0" y="T1"/>
                  </a:cxn>
                  <a:cxn ang="T11">
                    <a:pos x="T2" y="T3"/>
                  </a:cxn>
                  <a:cxn ang="T12">
                    <a:pos x="T4" y="T5"/>
                  </a:cxn>
                  <a:cxn ang="T13">
                    <a:pos x="T6" y="T7"/>
                  </a:cxn>
                  <a:cxn ang="T14">
                    <a:pos x="T8" y="T9"/>
                  </a:cxn>
                </a:cxnLst>
                <a:rect l="T15" t="T16" r="T17" b="T18"/>
                <a:pathLst>
                  <a:path w="1309" h="13">
                    <a:moveTo>
                      <a:pt x="0" y="0"/>
                    </a:moveTo>
                    <a:lnTo>
                      <a:pt x="0" y="11"/>
                    </a:lnTo>
                    <a:lnTo>
                      <a:pt x="1309" y="13"/>
                    </a:lnTo>
                    <a:lnTo>
                      <a:pt x="1309" y="2"/>
                    </a:lnTo>
                    <a:lnTo>
                      <a:pt x="0" y="0"/>
                    </a:lnTo>
                    <a:close/>
                  </a:path>
                </a:pathLst>
              </a:custGeom>
              <a:solidFill>
                <a:srgbClr val="000000"/>
              </a:solidFill>
              <a:ln w="9525">
                <a:solidFill>
                  <a:schemeClr val="tx1"/>
                </a:solidFill>
                <a:round/>
                <a:headEnd/>
                <a:tailEnd/>
              </a:ln>
            </p:spPr>
            <p:txBody>
              <a:bodyPr/>
              <a:lstStyle/>
              <a:p>
                <a:endParaRPr lang="de-DE"/>
              </a:p>
            </p:txBody>
          </p:sp>
          <p:sp>
            <p:nvSpPr>
              <p:cNvPr id="18" name="Rectangle 99">
                <a:extLst>
                  <a:ext uri="{FF2B5EF4-FFF2-40B4-BE49-F238E27FC236}">
                    <a16:creationId xmlns:a16="http://schemas.microsoft.com/office/drawing/2014/main" id="{F736642B-BDEF-DB99-5FED-FC22E79BEB74}"/>
                  </a:ext>
                </a:extLst>
              </p:cNvPr>
              <p:cNvSpPr>
                <a:spLocks noChangeArrowheads="1"/>
              </p:cNvSpPr>
              <p:nvPr/>
            </p:nvSpPr>
            <p:spPr bwMode="auto">
              <a:xfrm>
                <a:off x="653" y="1630"/>
                <a:ext cx="894" cy="12"/>
              </a:xfrm>
              <a:prstGeom prst="rect">
                <a:avLst/>
              </a:prstGeom>
              <a:solidFill>
                <a:srgbClr val="000000"/>
              </a:solidFill>
              <a:ln w="9525">
                <a:solidFill>
                  <a:schemeClr val="tx1"/>
                </a:solidFill>
                <a:miter lim="800000"/>
                <a:headEnd/>
                <a:tailEnd/>
              </a:ln>
            </p:spPr>
            <p:txBody>
              <a:bodyPr/>
              <a:lstStyle/>
              <a:p>
                <a:endParaRPr lang="de-DE"/>
              </a:p>
            </p:txBody>
          </p:sp>
        </p:grpSp>
        <p:sp>
          <p:nvSpPr>
            <p:cNvPr id="7" name="Line 101">
              <a:extLst>
                <a:ext uri="{FF2B5EF4-FFF2-40B4-BE49-F238E27FC236}">
                  <a16:creationId xmlns:a16="http://schemas.microsoft.com/office/drawing/2014/main" id="{3712CABC-5DBE-7997-C546-AD6C42AA8C09}"/>
                </a:ext>
              </a:extLst>
            </p:cNvPr>
            <p:cNvSpPr>
              <a:spLocks noChangeShapeType="1"/>
            </p:cNvSpPr>
            <p:nvPr/>
          </p:nvSpPr>
          <p:spPr bwMode="auto">
            <a:xfrm flipV="1">
              <a:off x="455" y="1910"/>
              <a:ext cx="2" cy="217"/>
            </a:xfrm>
            <a:prstGeom prst="line">
              <a:avLst/>
            </a:prstGeom>
            <a:noFill/>
            <a:ln w="28575">
              <a:solidFill>
                <a:srgbClr val="00B050"/>
              </a:solidFill>
              <a:round/>
              <a:headEnd type="none" w="med" len="med"/>
              <a:tailEnd type="triangle" w="med" len="med"/>
            </a:ln>
          </p:spPr>
          <p:txBody>
            <a:bodyPr/>
            <a:lstStyle/>
            <a:p>
              <a:endParaRPr lang="de-DE"/>
            </a:p>
          </p:txBody>
        </p:sp>
        <p:sp>
          <p:nvSpPr>
            <p:cNvPr id="8" name="Line 104">
              <a:extLst>
                <a:ext uri="{FF2B5EF4-FFF2-40B4-BE49-F238E27FC236}">
                  <a16:creationId xmlns:a16="http://schemas.microsoft.com/office/drawing/2014/main" id="{C1205768-8FC5-9F2D-F070-78D54F33FF1C}"/>
                </a:ext>
              </a:extLst>
            </p:cNvPr>
            <p:cNvSpPr>
              <a:spLocks noChangeShapeType="1"/>
            </p:cNvSpPr>
            <p:nvPr/>
          </p:nvSpPr>
          <p:spPr bwMode="auto">
            <a:xfrm flipV="1">
              <a:off x="1771" y="1899"/>
              <a:ext cx="1" cy="217"/>
            </a:xfrm>
            <a:prstGeom prst="line">
              <a:avLst/>
            </a:prstGeom>
            <a:noFill/>
            <a:ln w="28575">
              <a:solidFill>
                <a:srgbClr val="00B050"/>
              </a:solidFill>
              <a:round/>
              <a:headEnd type="none" w="med" len="med"/>
              <a:tailEnd type="triangle" w="med" len="med"/>
            </a:ln>
          </p:spPr>
          <p:txBody>
            <a:bodyPr/>
            <a:lstStyle/>
            <a:p>
              <a:endParaRPr lang="de-DE"/>
            </a:p>
          </p:txBody>
        </p:sp>
        <p:sp>
          <p:nvSpPr>
            <p:cNvPr id="9" name="Line 107">
              <a:extLst>
                <a:ext uri="{FF2B5EF4-FFF2-40B4-BE49-F238E27FC236}">
                  <a16:creationId xmlns:a16="http://schemas.microsoft.com/office/drawing/2014/main" id="{3094638D-A47A-91E0-36B6-2ADF5796C209}"/>
                </a:ext>
              </a:extLst>
            </p:cNvPr>
            <p:cNvSpPr>
              <a:spLocks noChangeShapeType="1"/>
            </p:cNvSpPr>
            <p:nvPr/>
          </p:nvSpPr>
          <p:spPr bwMode="auto">
            <a:xfrm>
              <a:off x="1105" y="1415"/>
              <a:ext cx="1" cy="182"/>
            </a:xfrm>
            <a:prstGeom prst="line">
              <a:avLst/>
            </a:prstGeom>
            <a:noFill/>
            <a:ln w="28575">
              <a:solidFill>
                <a:srgbClr val="FF0000"/>
              </a:solidFill>
              <a:round/>
              <a:headEnd type="none" w="med" len="med"/>
              <a:tailEnd type="triangle" w="med" len="med"/>
            </a:ln>
          </p:spPr>
          <p:txBody>
            <a:bodyPr/>
            <a:lstStyle/>
            <a:p>
              <a:endParaRPr lang="de-DE"/>
            </a:p>
          </p:txBody>
        </p:sp>
      </p:grpSp>
      <p:grpSp>
        <p:nvGrpSpPr>
          <p:cNvPr id="22" name="Group 21">
            <a:extLst>
              <a:ext uri="{FF2B5EF4-FFF2-40B4-BE49-F238E27FC236}">
                <a16:creationId xmlns:a16="http://schemas.microsoft.com/office/drawing/2014/main" id="{76A440F5-8E6A-720F-4277-BAD0D8379C8A}"/>
              </a:ext>
            </a:extLst>
          </p:cNvPr>
          <p:cNvGrpSpPr/>
          <p:nvPr/>
        </p:nvGrpSpPr>
        <p:grpSpPr>
          <a:xfrm>
            <a:off x="7925834" y="316508"/>
            <a:ext cx="3396017" cy="1901410"/>
            <a:chOff x="7716463" y="322677"/>
            <a:chExt cx="3984332" cy="2311896"/>
          </a:xfrm>
        </p:grpSpPr>
        <p:pic>
          <p:nvPicPr>
            <p:cNvPr id="20" name="Picture 19">
              <a:extLst>
                <a:ext uri="{FF2B5EF4-FFF2-40B4-BE49-F238E27FC236}">
                  <a16:creationId xmlns:a16="http://schemas.microsoft.com/office/drawing/2014/main" id="{31965F96-DCAC-A89A-E9ED-02088D4A5A8B}"/>
                </a:ext>
              </a:extLst>
            </p:cNvPr>
            <p:cNvPicPr>
              <a:picLocks noChangeAspect="1"/>
            </p:cNvPicPr>
            <p:nvPr/>
          </p:nvPicPr>
          <p:blipFill>
            <a:blip r:embed="rId6"/>
            <a:stretch>
              <a:fillRect/>
            </a:stretch>
          </p:blipFill>
          <p:spPr>
            <a:xfrm>
              <a:off x="7716463" y="322677"/>
              <a:ext cx="3984332" cy="2311896"/>
            </a:xfrm>
            <a:prstGeom prst="rect">
              <a:avLst/>
            </a:prstGeom>
          </p:spPr>
        </p:pic>
        <p:sp>
          <p:nvSpPr>
            <p:cNvPr id="21" name="TextBox 20">
              <a:extLst>
                <a:ext uri="{FF2B5EF4-FFF2-40B4-BE49-F238E27FC236}">
                  <a16:creationId xmlns:a16="http://schemas.microsoft.com/office/drawing/2014/main" id="{209CA9AB-BD44-67B5-A7B5-7ADFDA35C426}"/>
                </a:ext>
              </a:extLst>
            </p:cNvPr>
            <p:cNvSpPr txBox="1"/>
            <p:nvPr/>
          </p:nvSpPr>
          <p:spPr>
            <a:xfrm>
              <a:off x="10357709" y="1427097"/>
              <a:ext cx="525609" cy="276999"/>
            </a:xfrm>
            <a:prstGeom prst="rect">
              <a:avLst/>
            </a:prstGeom>
            <a:noFill/>
          </p:spPr>
          <p:txBody>
            <a:bodyPr wrap="square">
              <a:spAutoFit/>
            </a:bodyPr>
            <a:lstStyle/>
            <a:p>
              <a:r>
                <a:rPr lang="en-US" sz="1200" b="1" dirty="0">
                  <a:solidFill>
                    <a:srgbClr val="0070C0"/>
                  </a:solidFill>
                  <a:highlight>
                    <a:srgbClr val="FFFF00"/>
                  </a:highlight>
                </a:rPr>
                <a:t>2%</a:t>
              </a:r>
            </a:p>
          </p:txBody>
        </p:sp>
      </p:grpSp>
      <p:pic>
        <p:nvPicPr>
          <p:cNvPr id="23" name="20251029-1643-12.0461588">
            <a:hlinkClick r:id="" action="ppaction://media"/>
            <a:extLst>
              <a:ext uri="{FF2B5EF4-FFF2-40B4-BE49-F238E27FC236}">
                <a16:creationId xmlns:a16="http://schemas.microsoft.com/office/drawing/2014/main" id="{26C45FCB-2B47-C5E1-3E64-A691040153EC}"/>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8173744" y="4084462"/>
            <a:ext cx="2793791" cy="1908348"/>
          </a:xfrm>
          <a:prstGeom prst="rect">
            <a:avLst/>
          </a:prstGeom>
        </p:spPr>
      </p:pic>
    </p:spTree>
    <p:extLst>
      <p:ext uri="{BB962C8B-B14F-4D97-AF65-F5344CB8AC3E}">
        <p14:creationId xmlns:p14="http://schemas.microsoft.com/office/powerpoint/2010/main" val="2516203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533"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3"/>
                </p:tgtEl>
              </p:cMediaNode>
            </p:video>
            <p:seq concurrent="1" nextAc="seek">
              <p:cTn id="8" restart="whenNotActive" fill="hold" evtFilter="cancelBubble" nodeType="interactiveSeq">
                <p:stCondLst>
                  <p:cond evt="onClick" delay="0">
                    <p:tgtEl>
                      <p:spTgt spid="2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3"/>
                                        </p:tgtEl>
                                      </p:cBhvr>
                                    </p:cmd>
                                  </p:childTnLst>
                                </p:cTn>
                              </p:par>
                            </p:childTnLst>
                          </p:cTn>
                        </p:par>
                      </p:childTnLst>
                    </p:cTn>
                  </p:par>
                </p:childTnLst>
              </p:cTn>
              <p:nextCondLst>
                <p:cond evt="onClick" delay="0">
                  <p:tgtEl>
                    <p:spTgt spid="23"/>
                  </p:tgtEl>
                </p:cond>
              </p:nextCondLst>
            </p:seq>
          </p:childTnLst>
        </p:cTn>
      </p:par>
    </p:tnLst>
  </p:timing>
  <p:extLst>
    <p:ext uri="{6950BFC3-D8DA-4A85-94F7-54DA5524770B}">
      <p188:commentRel xmlns:p188="http://schemas.microsoft.com/office/powerpoint/2018/8/main" r:id="rId5"/>
    </p:ext>
  </p:extLs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059EE6-254A-2F76-9D21-DB5FCFC2A7DF}"/>
              </a:ext>
            </a:extLst>
          </p:cNvPr>
          <p:cNvPicPr>
            <a:picLocks noChangeAspect="1"/>
          </p:cNvPicPr>
          <p:nvPr/>
        </p:nvPicPr>
        <p:blipFill>
          <a:blip r:embed="rId5"/>
          <a:stretch>
            <a:fillRect/>
          </a:stretch>
        </p:blipFill>
        <p:spPr>
          <a:xfrm>
            <a:off x="6788745" y="3664454"/>
            <a:ext cx="4451052" cy="2431547"/>
          </a:xfrm>
          <a:prstGeom prst="rect">
            <a:avLst/>
          </a:prstGeom>
        </p:spPr>
      </p:pic>
      <p:pic>
        <p:nvPicPr>
          <p:cNvPr id="20" name="Picture 19">
            <a:extLst>
              <a:ext uri="{FF2B5EF4-FFF2-40B4-BE49-F238E27FC236}">
                <a16:creationId xmlns:a16="http://schemas.microsoft.com/office/drawing/2014/main" id="{AB3EBBC7-FC39-60E7-F416-7832DF165D68}"/>
              </a:ext>
            </a:extLst>
          </p:cNvPr>
          <p:cNvPicPr>
            <a:picLocks noChangeAspect="1"/>
          </p:cNvPicPr>
          <p:nvPr/>
        </p:nvPicPr>
        <p:blipFill>
          <a:blip r:embed="rId6"/>
          <a:stretch>
            <a:fillRect/>
          </a:stretch>
        </p:blipFill>
        <p:spPr>
          <a:xfrm>
            <a:off x="1206638" y="637710"/>
            <a:ext cx="4050123" cy="2306721"/>
          </a:xfrm>
          <a:prstGeom prst="rect">
            <a:avLst/>
          </a:prstGeom>
        </p:spPr>
      </p:pic>
      <p:pic>
        <p:nvPicPr>
          <p:cNvPr id="19" name="Picture 18">
            <a:extLst>
              <a:ext uri="{FF2B5EF4-FFF2-40B4-BE49-F238E27FC236}">
                <a16:creationId xmlns:a16="http://schemas.microsoft.com/office/drawing/2014/main" id="{ED1574D1-37D9-82E4-5F28-68C6BEB6CB9E}"/>
              </a:ext>
            </a:extLst>
          </p:cNvPr>
          <p:cNvPicPr>
            <a:picLocks noChangeAspect="1"/>
          </p:cNvPicPr>
          <p:nvPr/>
        </p:nvPicPr>
        <p:blipFill>
          <a:blip r:embed="rId7"/>
          <a:stretch>
            <a:fillRect/>
          </a:stretch>
        </p:blipFill>
        <p:spPr>
          <a:xfrm>
            <a:off x="6960354" y="497544"/>
            <a:ext cx="3862826" cy="2241393"/>
          </a:xfrm>
          <a:prstGeom prst="rect">
            <a:avLst/>
          </a:prstGeom>
        </p:spPr>
      </p:pic>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52</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10" name="Titel 1">
            <a:extLst>
              <a:ext uri="{FF2B5EF4-FFF2-40B4-BE49-F238E27FC236}">
                <a16:creationId xmlns:a16="http://schemas.microsoft.com/office/drawing/2014/main" id="{863B9163-34A2-5410-B32D-EA69863BE94E}"/>
              </a:ext>
            </a:extLst>
          </p:cNvPr>
          <p:cNvSpPr>
            <a:spLocks noGrp="1"/>
          </p:cNvSpPr>
          <p:nvPr>
            <p:ph type="title"/>
          </p:nvPr>
        </p:nvSpPr>
        <p:spPr/>
        <p:txBody>
          <a:bodyPr/>
          <a:lstStyle/>
          <a:p>
            <a:r>
              <a:rPr lang="en-US"/>
              <a:t>Kinetic to Internal energy Ratio</a:t>
            </a:r>
          </a:p>
        </p:txBody>
      </p:sp>
      <p:sp>
        <p:nvSpPr>
          <p:cNvPr id="12" name="Inhaltsplatzhalter 4">
            <a:extLst>
              <a:ext uri="{FF2B5EF4-FFF2-40B4-BE49-F238E27FC236}">
                <a16:creationId xmlns:a16="http://schemas.microsoft.com/office/drawing/2014/main" id="{B8ACF6AA-3E4B-91FF-3FFB-9EFD99C0FFE8}"/>
              </a:ext>
            </a:extLst>
          </p:cNvPr>
          <p:cNvSpPr>
            <a:spLocks noGrp="1"/>
          </p:cNvSpPr>
          <p:nvPr>
            <p:ph type="body" sz="quarter" idx="13"/>
          </p:nvPr>
        </p:nvSpPr>
        <p:spPr>
          <a:xfrm>
            <a:off x="416525" y="1076060"/>
            <a:ext cx="11196558" cy="845837"/>
          </a:xfrm>
        </p:spPr>
        <p:txBody>
          <a:bodyPr>
            <a:normAutofit/>
          </a:bodyPr>
          <a:lstStyle/>
          <a:p>
            <a:pPr>
              <a:lnSpc>
                <a:spcPct val="150000"/>
              </a:lnSpc>
              <a:buNone/>
            </a:pPr>
            <a:r>
              <a:rPr lang="en-US"/>
              <a:t>			   </a:t>
            </a:r>
            <a:r>
              <a:rPr lang="en-US" sz="2200" b="1" i="1"/>
              <a:t>fast loading					  slow loading</a:t>
            </a:r>
          </a:p>
        </p:txBody>
      </p:sp>
      <p:sp>
        <p:nvSpPr>
          <p:cNvPr id="15" name="Arrow: Down 14">
            <a:extLst>
              <a:ext uri="{FF2B5EF4-FFF2-40B4-BE49-F238E27FC236}">
                <a16:creationId xmlns:a16="http://schemas.microsoft.com/office/drawing/2014/main" id="{FD90142F-B8F2-BD46-3355-A129744DDE17}"/>
              </a:ext>
            </a:extLst>
          </p:cNvPr>
          <p:cNvSpPr/>
          <p:nvPr/>
        </p:nvSpPr>
        <p:spPr>
          <a:xfrm>
            <a:off x="2583720" y="2873723"/>
            <a:ext cx="295275" cy="710443"/>
          </a:xfrm>
          <a:prstGeom prst="downArrow">
            <a:avLst/>
          </a:prstGeom>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Down 15">
            <a:extLst>
              <a:ext uri="{FF2B5EF4-FFF2-40B4-BE49-F238E27FC236}">
                <a16:creationId xmlns:a16="http://schemas.microsoft.com/office/drawing/2014/main" id="{1E4FD4B8-B712-30DD-8C2B-376A0D291492}"/>
              </a:ext>
            </a:extLst>
          </p:cNvPr>
          <p:cNvSpPr/>
          <p:nvPr/>
        </p:nvSpPr>
        <p:spPr>
          <a:xfrm>
            <a:off x="8126552" y="2820425"/>
            <a:ext cx="295275" cy="710443"/>
          </a:xfrm>
          <a:prstGeom prst="downArrow">
            <a:avLst/>
          </a:prstGeom>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3CEA452-99DF-C3DB-194F-FB8905CD71EE}"/>
              </a:ext>
            </a:extLst>
          </p:cNvPr>
          <p:cNvSpPr txBox="1"/>
          <p:nvPr/>
        </p:nvSpPr>
        <p:spPr>
          <a:xfrm>
            <a:off x="3680078" y="2906099"/>
            <a:ext cx="4291534" cy="369332"/>
          </a:xfrm>
          <a:prstGeom prst="rect">
            <a:avLst/>
          </a:prstGeom>
          <a:noFill/>
        </p:spPr>
        <p:txBody>
          <a:bodyPr wrap="square">
            <a:spAutoFit/>
          </a:bodyPr>
          <a:lstStyle/>
          <a:p>
            <a:r>
              <a:rPr lang="en-US" b="1"/>
              <a:t>Rescaling the y-axis for better visualization</a:t>
            </a:r>
          </a:p>
        </p:txBody>
      </p:sp>
      <p:sp>
        <p:nvSpPr>
          <p:cNvPr id="6" name="TextBox 5">
            <a:extLst>
              <a:ext uri="{FF2B5EF4-FFF2-40B4-BE49-F238E27FC236}">
                <a16:creationId xmlns:a16="http://schemas.microsoft.com/office/drawing/2014/main" id="{11C13506-D7C1-16A8-E920-5C14C2913061}"/>
              </a:ext>
            </a:extLst>
          </p:cNvPr>
          <p:cNvSpPr txBox="1"/>
          <p:nvPr/>
        </p:nvSpPr>
        <p:spPr>
          <a:xfrm>
            <a:off x="8274190" y="4682067"/>
            <a:ext cx="2133456" cy="369332"/>
          </a:xfrm>
          <a:prstGeom prst="rect">
            <a:avLst/>
          </a:prstGeom>
          <a:noFill/>
        </p:spPr>
        <p:txBody>
          <a:bodyPr wrap="square" rtlCol="0">
            <a:spAutoFit/>
          </a:bodyPr>
          <a:lstStyle/>
          <a:p>
            <a:r>
              <a:rPr lang="en-US" i="1" dirty="0">
                <a:solidFill>
                  <a:srgbClr val="FF0000"/>
                </a:solidFill>
              </a:rPr>
              <a:t>Energy Ratio </a:t>
            </a:r>
            <a:r>
              <a:rPr lang="en-US" dirty="0">
                <a:solidFill>
                  <a:srgbClr val="FF0000"/>
                </a:solidFill>
              </a:rPr>
              <a:t>= 2%</a:t>
            </a:r>
          </a:p>
        </p:txBody>
      </p:sp>
      <p:pic>
        <p:nvPicPr>
          <p:cNvPr id="21" name="Picture 20">
            <a:extLst>
              <a:ext uri="{FF2B5EF4-FFF2-40B4-BE49-F238E27FC236}">
                <a16:creationId xmlns:a16="http://schemas.microsoft.com/office/drawing/2014/main" id="{9F9CB495-576E-5162-A201-4F3E61E7866D}"/>
              </a:ext>
            </a:extLst>
          </p:cNvPr>
          <p:cNvPicPr>
            <a:picLocks noChangeAspect="1"/>
          </p:cNvPicPr>
          <p:nvPr/>
        </p:nvPicPr>
        <p:blipFill>
          <a:blip r:embed="rId8"/>
          <a:stretch>
            <a:fillRect/>
          </a:stretch>
        </p:blipFill>
        <p:spPr>
          <a:xfrm>
            <a:off x="1130547" y="3582570"/>
            <a:ext cx="4553031" cy="2462107"/>
          </a:xfrm>
          <a:prstGeom prst="rect">
            <a:avLst/>
          </a:prstGeom>
        </p:spPr>
      </p:pic>
      <p:sp>
        <p:nvSpPr>
          <p:cNvPr id="22" name="TextBox 21">
            <a:extLst>
              <a:ext uri="{FF2B5EF4-FFF2-40B4-BE49-F238E27FC236}">
                <a16:creationId xmlns:a16="http://schemas.microsoft.com/office/drawing/2014/main" id="{0B0D9143-F8A1-1D4E-05D0-EF847918EED8}"/>
              </a:ext>
            </a:extLst>
          </p:cNvPr>
          <p:cNvSpPr txBox="1"/>
          <p:nvPr/>
        </p:nvSpPr>
        <p:spPr>
          <a:xfrm>
            <a:off x="3823138" y="5338963"/>
            <a:ext cx="2133456" cy="369332"/>
          </a:xfrm>
          <a:prstGeom prst="rect">
            <a:avLst/>
          </a:prstGeom>
          <a:noFill/>
        </p:spPr>
        <p:txBody>
          <a:bodyPr wrap="square" rtlCol="0">
            <a:spAutoFit/>
          </a:bodyPr>
          <a:lstStyle/>
          <a:p>
            <a:r>
              <a:rPr lang="en-US" i="1" dirty="0">
                <a:solidFill>
                  <a:srgbClr val="FF0000"/>
                </a:solidFill>
              </a:rPr>
              <a:t>Energy Ratio </a:t>
            </a:r>
            <a:r>
              <a:rPr lang="en-US" dirty="0">
                <a:solidFill>
                  <a:srgbClr val="FF0000"/>
                </a:solidFill>
              </a:rPr>
              <a:t>= 2%</a:t>
            </a:r>
          </a:p>
        </p:txBody>
      </p:sp>
    </p:spTree>
    <p:custDataLst>
      <p:tags r:id="rId1"/>
    </p:custDataLst>
    <p:extLst>
      <p:ext uri="{BB962C8B-B14F-4D97-AF65-F5344CB8AC3E}">
        <p14:creationId xmlns:p14="http://schemas.microsoft.com/office/powerpoint/2010/main" val="25539635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p:ext uri="{6950BFC3-D8DA-4A85-94F7-54DA5524770B}">
      <p188:commentRel xmlns:p188="http://schemas.microsoft.com/office/powerpoint/2018/8/main" r:id="rId4"/>
    </p:ext>
  </p:extLs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53</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10" name="Titel 1">
            <a:extLst>
              <a:ext uri="{FF2B5EF4-FFF2-40B4-BE49-F238E27FC236}">
                <a16:creationId xmlns:a16="http://schemas.microsoft.com/office/drawing/2014/main" id="{863B9163-34A2-5410-B32D-EA69863BE94E}"/>
              </a:ext>
            </a:extLst>
          </p:cNvPr>
          <p:cNvSpPr>
            <a:spLocks noGrp="1"/>
          </p:cNvSpPr>
          <p:nvPr>
            <p:ph type="title"/>
          </p:nvPr>
        </p:nvSpPr>
        <p:spPr>
          <a:xfrm>
            <a:off x="321169" y="280935"/>
            <a:ext cx="7822883" cy="482403"/>
          </a:xfrm>
        </p:spPr>
        <p:txBody>
          <a:bodyPr/>
          <a:lstStyle/>
          <a:p>
            <a:r>
              <a:rPr lang="en-US"/>
              <a:t>Equilibrium of Applied load &amp; Reaction forces</a:t>
            </a:r>
          </a:p>
        </p:txBody>
      </p:sp>
      <p:sp>
        <p:nvSpPr>
          <p:cNvPr id="8" name="Inhaltsplatzhalter 4">
            <a:extLst>
              <a:ext uri="{FF2B5EF4-FFF2-40B4-BE49-F238E27FC236}">
                <a16:creationId xmlns:a16="http://schemas.microsoft.com/office/drawing/2014/main" id="{529C504E-5BA6-F1CB-526F-45A0C89AE487}"/>
              </a:ext>
            </a:extLst>
          </p:cNvPr>
          <p:cNvSpPr>
            <a:spLocks noGrp="1"/>
          </p:cNvSpPr>
          <p:nvPr>
            <p:ph type="body" sz="quarter" idx="13"/>
          </p:nvPr>
        </p:nvSpPr>
        <p:spPr>
          <a:xfrm>
            <a:off x="309326" y="1320564"/>
            <a:ext cx="7026896" cy="4358067"/>
          </a:xfrm>
        </p:spPr>
        <p:txBody>
          <a:bodyPr>
            <a:normAutofit/>
          </a:bodyPr>
          <a:lstStyle/>
          <a:p>
            <a:r>
              <a:rPr lang="en-US" sz="1600" dirty="0"/>
              <a:t>For static analysis, applied loads and reaction force must be in equilibrium</a:t>
            </a:r>
          </a:p>
          <a:p>
            <a:r>
              <a:rPr lang="en-US" sz="1600" dirty="0"/>
              <a:t>Inertia forces are responsible for the difference between load and reaction</a:t>
            </a:r>
          </a:p>
          <a:p>
            <a:r>
              <a:rPr lang="en-US" sz="1600" dirty="0"/>
              <a:t>Time scaling is required to run quasi-static analysis more efficiently</a:t>
            </a:r>
          </a:p>
          <a:p>
            <a:r>
              <a:rPr lang="en-US" sz="1600" dirty="0"/>
              <a:t>End time must be chosen by the user to </a:t>
            </a:r>
          </a:p>
          <a:p>
            <a:pPr lvl="1"/>
            <a:r>
              <a:rPr lang="en-US" sz="1600" dirty="0"/>
              <a:t>Achieve short run times</a:t>
            </a:r>
          </a:p>
          <a:p>
            <a:pPr lvl="1"/>
            <a:r>
              <a:rPr lang="en-US" sz="1600" dirty="0"/>
              <a:t>Reduce/eliminate dynamic effects</a:t>
            </a:r>
          </a:p>
          <a:p>
            <a:r>
              <a:rPr lang="en-US" sz="1600" dirty="0"/>
              <a:t>User must verify if the analysis behavior is quasi-static</a:t>
            </a:r>
          </a:p>
          <a:p>
            <a:pPr lvl="1"/>
            <a:r>
              <a:rPr lang="en-US" sz="1600" b="1" dirty="0"/>
              <a:t>Kinetic energy is &lt; 2-5% of internal energy for most of the analysis time</a:t>
            </a:r>
          </a:p>
          <a:p>
            <a:pPr lvl="1"/>
            <a:r>
              <a:rPr lang="en-US" sz="1600" dirty="0"/>
              <a:t>Check force equilibrium in all directions for applied and reaction forces</a:t>
            </a:r>
          </a:p>
          <a:p>
            <a:r>
              <a:rPr lang="en-US" sz="1600" dirty="0"/>
              <a:t>Finally, the only proof is a run with an increased end time</a:t>
            </a:r>
          </a:p>
        </p:txBody>
      </p:sp>
      <p:pic>
        <p:nvPicPr>
          <p:cNvPr id="2" name="Picture 1">
            <a:extLst>
              <a:ext uri="{FF2B5EF4-FFF2-40B4-BE49-F238E27FC236}">
                <a16:creationId xmlns:a16="http://schemas.microsoft.com/office/drawing/2014/main" id="{843C1995-DB0C-68D6-A68B-63B0CD961013}"/>
              </a:ext>
            </a:extLst>
          </p:cNvPr>
          <p:cNvPicPr>
            <a:picLocks noChangeAspect="1"/>
          </p:cNvPicPr>
          <p:nvPr/>
        </p:nvPicPr>
        <p:blipFill>
          <a:blip r:embed="rId4"/>
          <a:stretch>
            <a:fillRect/>
          </a:stretch>
        </p:blipFill>
        <p:spPr>
          <a:xfrm>
            <a:off x="7336222" y="3608258"/>
            <a:ext cx="4280788" cy="2349592"/>
          </a:xfrm>
          <a:prstGeom prst="rect">
            <a:avLst/>
          </a:prstGeom>
        </p:spPr>
      </p:pic>
      <p:pic>
        <p:nvPicPr>
          <p:cNvPr id="5" name="Picture 4">
            <a:extLst>
              <a:ext uri="{FF2B5EF4-FFF2-40B4-BE49-F238E27FC236}">
                <a16:creationId xmlns:a16="http://schemas.microsoft.com/office/drawing/2014/main" id="{D445C391-51CD-B94A-9AA5-7170CD8120FD}"/>
              </a:ext>
            </a:extLst>
          </p:cNvPr>
          <p:cNvPicPr>
            <a:picLocks noChangeAspect="1"/>
          </p:cNvPicPr>
          <p:nvPr/>
        </p:nvPicPr>
        <p:blipFill>
          <a:blip r:embed="rId5"/>
          <a:stretch>
            <a:fillRect/>
          </a:stretch>
        </p:blipFill>
        <p:spPr>
          <a:xfrm>
            <a:off x="7336222" y="900150"/>
            <a:ext cx="4360188" cy="2116466"/>
          </a:xfrm>
          <a:prstGeom prst="rect">
            <a:avLst/>
          </a:prstGeom>
        </p:spPr>
      </p:pic>
      <p:sp>
        <p:nvSpPr>
          <p:cNvPr id="24" name="TextBox 23">
            <a:extLst>
              <a:ext uri="{FF2B5EF4-FFF2-40B4-BE49-F238E27FC236}">
                <a16:creationId xmlns:a16="http://schemas.microsoft.com/office/drawing/2014/main" id="{E34454F4-B146-C4FD-8822-CFD55886221E}"/>
              </a:ext>
            </a:extLst>
          </p:cNvPr>
          <p:cNvSpPr txBox="1"/>
          <p:nvPr/>
        </p:nvSpPr>
        <p:spPr>
          <a:xfrm>
            <a:off x="8403832" y="2999539"/>
            <a:ext cx="2133456" cy="307777"/>
          </a:xfrm>
          <a:prstGeom prst="rect">
            <a:avLst/>
          </a:prstGeom>
          <a:noFill/>
        </p:spPr>
        <p:txBody>
          <a:bodyPr wrap="square" rtlCol="0">
            <a:spAutoFit/>
          </a:bodyPr>
          <a:lstStyle/>
          <a:p>
            <a:r>
              <a:rPr lang="en-US" sz="1400" b="1" dirty="0"/>
              <a:t>Fast Loading - Impact</a:t>
            </a:r>
          </a:p>
        </p:txBody>
      </p:sp>
      <p:sp>
        <p:nvSpPr>
          <p:cNvPr id="25" name="TextBox 24">
            <a:extLst>
              <a:ext uri="{FF2B5EF4-FFF2-40B4-BE49-F238E27FC236}">
                <a16:creationId xmlns:a16="http://schemas.microsoft.com/office/drawing/2014/main" id="{336F2C2B-F401-5359-BA7A-F53617E68FCD}"/>
              </a:ext>
            </a:extLst>
          </p:cNvPr>
          <p:cNvSpPr txBox="1"/>
          <p:nvPr/>
        </p:nvSpPr>
        <p:spPr>
          <a:xfrm>
            <a:off x="8052535" y="5951015"/>
            <a:ext cx="3246085" cy="307777"/>
          </a:xfrm>
          <a:prstGeom prst="rect">
            <a:avLst/>
          </a:prstGeom>
          <a:noFill/>
        </p:spPr>
        <p:txBody>
          <a:bodyPr wrap="square" rtlCol="0">
            <a:spAutoFit/>
          </a:bodyPr>
          <a:lstStyle/>
          <a:p>
            <a:r>
              <a:rPr lang="en-US" sz="1400" b="1" dirty="0"/>
              <a:t>Very slow loading – Quasi-static</a:t>
            </a:r>
          </a:p>
        </p:txBody>
      </p:sp>
    </p:spTree>
    <p:custDataLst>
      <p:tags r:id="rId1"/>
    </p:custDataLst>
    <p:extLst>
      <p:ext uri="{BB962C8B-B14F-4D97-AF65-F5344CB8AC3E}">
        <p14:creationId xmlns:p14="http://schemas.microsoft.com/office/powerpoint/2010/main" val="314281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890BDB-DF5F-9331-2A25-11463E3D7C68}"/>
              </a:ext>
            </a:extLst>
          </p:cNvPr>
          <p:cNvSpPr>
            <a:spLocks noGrp="1"/>
          </p:cNvSpPr>
          <p:nvPr>
            <p:ph type="sldNum" sz="quarter" idx="11"/>
          </p:nvPr>
        </p:nvSpPr>
        <p:spPr/>
        <p:txBody>
          <a:bodyPr/>
          <a:lstStyle/>
          <a:p>
            <a:fld id="{F0D23093-2AB0-F74C-B865-1A12A15B650E}" type="slidenum">
              <a:rPr lang="en-US" smtClean="0"/>
              <a:pPr/>
              <a:t>54</a:t>
            </a:fld>
            <a:endParaRPr lang="en-US"/>
          </a:p>
        </p:txBody>
      </p:sp>
      <p:sp>
        <p:nvSpPr>
          <p:cNvPr id="3" name="Title 2">
            <a:extLst>
              <a:ext uri="{FF2B5EF4-FFF2-40B4-BE49-F238E27FC236}">
                <a16:creationId xmlns:a16="http://schemas.microsoft.com/office/drawing/2014/main" id="{2A9BAA19-9183-BAAF-1984-B6F33723E2B9}"/>
              </a:ext>
            </a:extLst>
          </p:cNvPr>
          <p:cNvSpPr>
            <a:spLocks noGrp="1"/>
          </p:cNvSpPr>
          <p:nvPr>
            <p:ph type="title"/>
          </p:nvPr>
        </p:nvSpPr>
        <p:spPr>
          <a:xfrm>
            <a:off x="271271" y="162182"/>
            <a:ext cx="10972799" cy="845837"/>
          </a:xfrm>
        </p:spPr>
        <p:txBody>
          <a:bodyPr/>
          <a:lstStyle/>
          <a:p>
            <a:r>
              <a:rPr lang="en-US"/>
              <a:t>Verifying Quasi-static Analysis: 3-point bending example</a:t>
            </a:r>
          </a:p>
        </p:txBody>
      </p:sp>
      <p:sp>
        <p:nvSpPr>
          <p:cNvPr id="4" name="Text Placeholder 3">
            <a:extLst>
              <a:ext uri="{FF2B5EF4-FFF2-40B4-BE49-F238E27FC236}">
                <a16:creationId xmlns:a16="http://schemas.microsoft.com/office/drawing/2014/main" id="{80E81F40-468A-0108-3991-BBC077E0ABB7}"/>
              </a:ext>
            </a:extLst>
          </p:cNvPr>
          <p:cNvSpPr>
            <a:spLocks noGrp="1"/>
          </p:cNvSpPr>
          <p:nvPr>
            <p:ph type="body" sz="quarter" idx="13"/>
          </p:nvPr>
        </p:nvSpPr>
        <p:spPr>
          <a:xfrm>
            <a:off x="129023" y="1519341"/>
            <a:ext cx="4692224" cy="2656209"/>
          </a:xfrm>
        </p:spPr>
        <p:txBody>
          <a:bodyPr>
            <a:normAutofit/>
          </a:bodyPr>
          <a:lstStyle/>
          <a:p>
            <a:pPr marL="0" indent="0">
              <a:lnSpc>
                <a:spcPct val="150000"/>
              </a:lnSpc>
              <a:buNone/>
            </a:pPr>
            <a:r>
              <a:rPr lang="en-US" sz="1600" dirty="0">
                <a:sym typeface="Wingdings" pitchFamily="2" charset="2"/>
              </a:rPr>
              <a:t>In the example on the right, a 3-point bending problem is shown. The simulation were run for a longer duration of0.5 seconds and its quasi-static behavior was verified for the longer duration analysis in terms of kinetic/internal energy ratio and contact force equilibrium as shown.</a:t>
            </a:r>
          </a:p>
          <a:p>
            <a:pPr>
              <a:lnSpc>
                <a:spcPct val="150000"/>
              </a:lnSpc>
            </a:pPr>
            <a:endParaRPr lang="en-US" sz="1600" dirty="0"/>
          </a:p>
        </p:txBody>
      </p:sp>
      <p:grpSp>
        <p:nvGrpSpPr>
          <p:cNvPr id="10" name="Group 9">
            <a:extLst>
              <a:ext uri="{FF2B5EF4-FFF2-40B4-BE49-F238E27FC236}">
                <a16:creationId xmlns:a16="http://schemas.microsoft.com/office/drawing/2014/main" id="{B5FA6122-BD12-1235-F679-301F1D536489}"/>
              </a:ext>
            </a:extLst>
          </p:cNvPr>
          <p:cNvGrpSpPr/>
          <p:nvPr/>
        </p:nvGrpSpPr>
        <p:grpSpPr>
          <a:xfrm>
            <a:off x="4800600" y="1077160"/>
            <a:ext cx="7483156" cy="4845473"/>
            <a:chOff x="4708844" y="1143000"/>
            <a:chExt cx="7483156" cy="4845473"/>
          </a:xfrm>
        </p:grpSpPr>
        <p:pic>
          <p:nvPicPr>
            <p:cNvPr id="8" name="Picture 7">
              <a:extLst>
                <a:ext uri="{FF2B5EF4-FFF2-40B4-BE49-F238E27FC236}">
                  <a16:creationId xmlns:a16="http://schemas.microsoft.com/office/drawing/2014/main" id="{ECCEBFF9-A62C-FB98-C709-1BB7A57E5BA0}"/>
                </a:ext>
              </a:extLst>
            </p:cNvPr>
            <p:cNvPicPr>
              <a:picLocks noChangeAspect="1"/>
            </p:cNvPicPr>
            <p:nvPr/>
          </p:nvPicPr>
          <p:blipFill>
            <a:blip r:embed="rId4"/>
            <a:stretch>
              <a:fillRect/>
            </a:stretch>
          </p:blipFill>
          <p:spPr>
            <a:xfrm>
              <a:off x="4795059" y="3758394"/>
              <a:ext cx="3637571" cy="1736858"/>
            </a:xfrm>
            <a:prstGeom prst="rect">
              <a:avLst/>
            </a:prstGeom>
            <a:ln>
              <a:solidFill>
                <a:schemeClr val="tx1"/>
              </a:solidFill>
            </a:ln>
          </p:spPr>
        </p:pic>
        <p:grpSp>
          <p:nvGrpSpPr>
            <p:cNvPr id="7" name="Group 6">
              <a:extLst>
                <a:ext uri="{FF2B5EF4-FFF2-40B4-BE49-F238E27FC236}">
                  <a16:creationId xmlns:a16="http://schemas.microsoft.com/office/drawing/2014/main" id="{4D1CBA84-BC05-7088-1AB3-0706F85C962E}"/>
                </a:ext>
              </a:extLst>
            </p:cNvPr>
            <p:cNvGrpSpPr/>
            <p:nvPr/>
          </p:nvGrpSpPr>
          <p:grpSpPr>
            <a:xfrm>
              <a:off x="4708844" y="1143000"/>
              <a:ext cx="7483156" cy="4845473"/>
              <a:chOff x="4708844" y="1143000"/>
              <a:chExt cx="7483156" cy="4845473"/>
            </a:xfrm>
          </p:grpSpPr>
          <p:sp>
            <p:nvSpPr>
              <p:cNvPr id="9" name="TextBox 8">
                <a:extLst>
                  <a:ext uri="{FF2B5EF4-FFF2-40B4-BE49-F238E27FC236}">
                    <a16:creationId xmlns:a16="http://schemas.microsoft.com/office/drawing/2014/main" id="{69FDACC6-AED1-8E4C-28E2-222975776278}"/>
                  </a:ext>
                </a:extLst>
              </p:cNvPr>
              <p:cNvSpPr txBox="1"/>
              <p:nvPr/>
            </p:nvSpPr>
            <p:spPr>
              <a:xfrm>
                <a:off x="4911948" y="3080507"/>
                <a:ext cx="3360578" cy="584775"/>
              </a:xfrm>
              <a:prstGeom prst="rect">
                <a:avLst/>
              </a:prstGeom>
              <a:noFill/>
            </p:spPr>
            <p:txBody>
              <a:bodyPr wrap="square">
                <a:spAutoFit/>
              </a:bodyPr>
              <a:lstStyle/>
              <a:p>
                <a:r>
                  <a:rPr lang="en-US" sz="1600" kern="1200" dirty="0"/>
                  <a:t>3-point bending (Impact on Tubes)– problem set-up </a:t>
                </a:r>
                <a:endParaRPr lang="en-US" sz="1600" dirty="0"/>
              </a:p>
            </p:txBody>
          </p:sp>
          <p:sp>
            <p:nvSpPr>
              <p:cNvPr id="11" name="TextBox 10">
                <a:extLst>
                  <a:ext uri="{FF2B5EF4-FFF2-40B4-BE49-F238E27FC236}">
                    <a16:creationId xmlns:a16="http://schemas.microsoft.com/office/drawing/2014/main" id="{FD15599B-930F-8E36-514F-6A425FB05942}"/>
                  </a:ext>
                </a:extLst>
              </p:cNvPr>
              <p:cNvSpPr txBox="1"/>
              <p:nvPr/>
            </p:nvSpPr>
            <p:spPr>
              <a:xfrm>
                <a:off x="4708844" y="5680696"/>
                <a:ext cx="3810000" cy="307777"/>
              </a:xfrm>
              <a:prstGeom prst="rect">
                <a:avLst/>
              </a:prstGeom>
              <a:noFill/>
            </p:spPr>
            <p:txBody>
              <a:bodyPr wrap="square">
                <a:spAutoFit/>
              </a:bodyPr>
              <a:lstStyle/>
              <a:p>
                <a:r>
                  <a:rPr lang="en-US" sz="1400" kern="1200" dirty="0"/>
                  <a:t>Quasi-static analysis – Contact force equilibrium</a:t>
                </a:r>
                <a:endParaRPr lang="en-US" sz="1400" dirty="0"/>
              </a:p>
            </p:txBody>
          </p:sp>
          <p:pic>
            <p:nvPicPr>
              <p:cNvPr id="14" name="Picture 13">
                <a:extLst>
                  <a:ext uri="{FF2B5EF4-FFF2-40B4-BE49-F238E27FC236}">
                    <a16:creationId xmlns:a16="http://schemas.microsoft.com/office/drawing/2014/main" id="{DF0C63C0-EC45-D815-702C-8DF2422859D3}"/>
                  </a:ext>
                </a:extLst>
              </p:cNvPr>
              <p:cNvPicPr>
                <a:picLocks noChangeAspect="1"/>
              </p:cNvPicPr>
              <p:nvPr/>
            </p:nvPicPr>
            <p:blipFill>
              <a:blip r:embed="rId5"/>
              <a:stretch>
                <a:fillRect/>
              </a:stretch>
            </p:blipFill>
            <p:spPr>
              <a:xfrm>
                <a:off x="8616755" y="3734195"/>
                <a:ext cx="3243470" cy="1796998"/>
              </a:xfrm>
              <a:prstGeom prst="rect">
                <a:avLst/>
              </a:prstGeom>
              <a:ln>
                <a:solidFill>
                  <a:schemeClr val="tx1"/>
                </a:solidFill>
              </a:ln>
            </p:spPr>
          </p:pic>
          <p:sp>
            <p:nvSpPr>
              <p:cNvPr id="17" name="TextBox 16">
                <a:extLst>
                  <a:ext uri="{FF2B5EF4-FFF2-40B4-BE49-F238E27FC236}">
                    <a16:creationId xmlns:a16="http://schemas.microsoft.com/office/drawing/2014/main" id="{F0202A7E-D1C4-C71D-DF0A-5276A2A2E73A}"/>
                  </a:ext>
                </a:extLst>
              </p:cNvPr>
              <p:cNvSpPr txBox="1"/>
              <p:nvPr/>
            </p:nvSpPr>
            <p:spPr>
              <a:xfrm>
                <a:off x="8773015" y="5680696"/>
                <a:ext cx="3418985" cy="307777"/>
              </a:xfrm>
              <a:prstGeom prst="rect">
                <a:avLst/>
              </a:prstGeom>
              <a:noFill/>
            </p:spPr>
            <p:txBody>
              <a:bodyPr wrap="square">
                <a:spAutoFit/>
              </a:bodyPr>
              <a:lstStyle/>
              <a:p>
                <a:r>
                  <a:rPr lang="en-US" sz="1400" kern="1200" dirty="0"/>
                  <a:t>Kinetic/Internal Energy Ratio &lt;2%</a:t>
                </a:r>
                <a:endParaRPr lang="en-US" sz="1400" dirty="0"/>
              </a:p>
            </p:txBody>
          </p:sp>
          <p:pic>
            <p:nvPicPr>
              <p:cNvPr id="18" name="Picture 17">
                <a:extLst>
                  <a:ext uri="{FF2B5EF4-FFF2-40B4-BE49-F238E27FC236}">
                    <a16:creationId xmlns:a16="http://schemas.microsoft.com/office/drawing/2014/main" id="{D189C10A-FEE6-207D-7BEB-6B02EF765605}"/>
                  </a:ext>
                </a:extLst>
              </p:cNvPr>
              <p:cNvPicPr>
                <a:picLocks noChangeAspect="1"/>
              </p:cNvPicPr>
              <p:nvPr/>
            </p:nvPicPr>
            <p:blipFill>
              <a:blip r:embed="rId6"/>
              <a:srcRect b="35152"/>
              <a:stretch>
                <a:fillRect/>
              </a:stretch>
            </p:blipFill>
            <p:spPr>
              <a:xfrm>
                <a:off x="4956869" y="1143000"/>
                <a:ext cx="3131580" cy="1825717"/>
              </a:xfrm>
              <a:prstGeom prst="rect">
                <a:avLst/>
              </a:prstGeom>
            </p:spPr>
          </p:pic>
          <p:sp>
            <p:nvSpPr>
              <p:cNvPr id="19" name="TextBox 18">
                <a:extLst>
                  <a:ext uri="{FF2B5EF4-FFF2-40B4-BE49-F238E27FC236}">
                    <a16:creationId xmlns:a16="http://schemas.microsoft.com/office/drawing/2014/main" id="{2900BF5C-FE65-0756-6D97-74ECB1001634}"/>
                  </a:ext>
                </a:extLst>
              </p:cNvPr>
              <p:cNvSpPr txBox="1"/>
              <p:nvPr/>
            </p:nvSpPr>
            <p:spPr>
              <a:xfrm>
                <a:off x="8473723" y="3016768"/>
                <a:ext cx="3221423" cy="584775"/>
              </a:xfrm>
              <a:prstGeom prst="rect">
                <a:avLst/>
              </a:prstGeom>
              <a:noFill/>
            </p:spPr>
            <p:txBody>
              <a:bodyPr wrap="square">
                <a:spAutoFit/>
              </a:bodyPr>
              <a:lstStyle/>
              <a:p>
                <a:r>
                  <a:rPr lang="en-US" sz="1600" kern="1200" dirty="0"/>
                  <a:t>Velocity Profile – for longer duration simulation for 0.5 </a:t>
                </a:r>
                <a:r>
                  <a:rPr lang="en-US" sz="1600" kern="1200" dirty="0" err="1"/>
                  <a:t>ms</a:t>
                </a:r>
                <a:r>
                  <a:rPr lang="en-US" sz="1600" kern="1200" dirty="0"/>
                  <a:t> </a:t>
                </a:r>
                <a:endParaRPr lang="en-US" sz="1600" dirty="0"/>
              </a:p>
            </p:txBody>
          </p:sp>
          <p:pic>
            <p:nvPicPr>
              <p:cNvPr id="21" name="Picture 20">
                <a:extLst>
                  <a:ext uri="{FF2B5EF4-FFF2-40B4-BE49-F238E27FC236}">
                    <a16:creationId xmlns:a16="http://schemas.microsoft.com/office/drawing/2014/main" id="{80F4A146-1893-8237-F190-6B96A5E2DCE9}"/>
                  </a:ext>
                </a:extLst>
              </p:cNvPr>
              <p:cNvPicPr>
                <a:picLocks noChangeAspect="1"/>
              </p:cNvPicPr>
              <p:nvPr/>
            </p:nvPicPr>
            <p:blipFill>
              <a:blip r:embed="rId7"/>
              <a:stretch>
                <a:fillRect/>
              </a:stretch>
            </p:blipFill>
            <p:spPr>
              <a:xfrm>
                <a:off x="8219585" y="1296990"/>
                <a:ext cx="3360578" cy="1370008"/>
              </a:xfrm>
              <a:prstGeom prst="rect">
                <a:avLst/>
              </a:prstGeom>
            </p:spPr>
          </p:pic>
        </p:grpSp>
      </p:grpSp>
    </p:spTree>
    <p:extLst>
      <p:ext uri="{BB962C8B-B14F-4D97-AF65-F5344CB8AC3E}">
        <p14:creationId xmlns:p14="http://schemas.microsoft.com/office/powerpoint/2010/main" val="42179999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p:ext uri="{6950BFC3-D8DA-4A85-94F7-54DA5524770B}">
      <p188:commentRel xmlns:p188="http://schemas.microsoft.com/office/powerpoint/2018/8/main" r:id="rId3"/>
    </p:ext>
  </p:extLs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a:extLst>
              <a:ext uri="{FF2B5EF4-FFF2-40B4-BE49-F238E27FC236}">
                <a16:creationId xmlns:a16="http://schemas.microsoft.com/office/drawing/2014/main" id="{9193DE66-7CBB-AE1E-6D87-111BD8520A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1815409"/>
            <a:ext cx="4607524" cy="3286957"/>
          </a:xfrm>
          <a:prstGeom prst="rect">
            <a:avLst/>
          </a:prstGeom>
          <a:noFill/>
          <a:extLst>
            <a:ext uri="{909E8E84-426E-40DD-AFC4-6F175D3DCCD1}">
              <a14:hiddenFill xmlns:a14="http://schemas.microsoft.com/office/drawing/2010/main">
                <a:solidFill>
                  <a:srgbClr val="FFFFFF"/>
                </a:solidFill>
              </a14:hiddenFill>
            </a:ext>
          </a:extLst>
        </p:spPr>
      </p:pic>
      <p:sp>
        <p:nvSpPr>
          <p:cNvPr id="6" name="Titel 1">
            <a:extLst>
              <a:ext uri="{FF2B5EF4-FFF2-40B4-BE49-F238E27FC236}">
                <a16:creationId xmlns:a16="http://schemas.microsoft.com/office/drawing/2014/main" id="{20016C9D-09DB-7A53-A50B-73569134634E}"/>
              </a:ext>
            </a:extLst>
          </p:cNvPr>
          <p:cNvSpPr>
            <a:spLocks noGrp="1"/>
          </p:cNvSpPr>
          <p:nvPr>
            <p:ph type="title"/>
          </p:nvPr>
        </p:nvSpPr>
        <p:spPr>
          <a:xfrm>
            <a:off x="416525" y="246225"/>
            <a:ext cx="10972799" cy="424699"/>
          </a:xfrm>
        </p:spPr>
        <p:txBody>
          <a:bodyPr/>
          <a:lstStyle/>
          <a:p>
            <a:r>
              <a:rPr lang="en-US" sz="2400"/>
              <a:t>Sheet Metal Punching Example</a:t>
            </a:r>
          </a:p>
        </p:txBody>
      </p:sp>
      <p:sp>
        <p:nvSpPr>
          <p:cNvPr id="9" name="TextBox 8">
            <a:extLst>
              <a:ext uri="{FF2B5EF4-FFF2-40B4-BE49-F238E27FC236}">
                <a16:creationId xmlns:a16="http://schemas.microsoft.com/office/drawing/2014/main" id="{F3946856-37FB-07B1-1770-3CA9FFF66D23}"/>
              </a:ext>
            </a:extLst>
          </p:cNvPr>
          <p:cNvSpPr txBox="1"/>
          <p:nvPr/>
        </p:nvSpPr>
        <p:spPr>
          <a:xfrm>
            <a:off x="914400" y="5724270"/>
            <a:ext cx="6097508" cy="369332"/>
          </a:xfrm>
          <a:prstGeom prst="rect">
            <a:avLst/>
          </a:prstGeom>
          <a:noFill/>
        </p:spPr>
        <p:txBody>
          <a:bodyPr wrap="square">
            <a:spAutoFit/>
          </a:bodyPr>
          <a:lstStyle/>
          <a:p>
            <a:r>
              <a:rPr lang="en-US" sz="1800"/>
              <a:t>Energy Summary </a:t>
            </a:r>
            <a:endParaRPr lang="en-US"/>
          </a:p>
        </p:txBody>
      </p:sp>
      <p:grpSp>
        <p:nvGrpSpPr>
          <p:cNvPr id="12" name="Group 11">
            <a:extLst>
              <a:ext uri="{FF2B5EF4-FFF2-40B4-BE49-F238E27FC236}">
                <a16:creationId xmlns:a16="http://schemas.microsoft.com/office/drawing/2014/main" id="{882209A6-AE2D-B86F-0422-885FBA1F28FF}"/>
              </a:ext>
            </a:extLst>
          </p:cNvPr>
          <p:cNvGrpSpPr/>
          <p:nvPr/>
        </p:nvGrpSpPr>
        <p:grpSpPr>
          <a:xfrm>
            <a:off x="443685" y="898751"/>
            <a:ext cx="6017032" cy="4904849"/>
            <a:chOff x="443685" y="898751"/>
            <a:chExt cx="6017032" cy="4904849"/>
          </a:xfrm>
        </p:grpSpPr>
        <p:pic>
          <p:nvPicPr>
            <p:cNvPr id="4" name="Picture 3">
              <a:extLst>
                <a:ext uri="{FF2B5EF4-FFF2-40B4-BE49-F238E27FC236}">
                  <a16:creationId xmlns:a16="http://schemas.microsoft.com/office/drawing/2014/main" id="{71A2A381-7129-F77A-1FD6-B3F9DB441DD4}"/>
                </a:ext>
              </a:extLst>
            </p:cNvPr>
            <p:cNvPicPr>
              <a:picLocks noChangeAspect="1"/>
            </p:cNvPicPr>
            <p:nvPr/>
          </p:nvPicPr>
          <p:blipFill rotWithShape="1">
            <a:blip r:embed="rId4"/>
            <a:srcRect r="9119"/>
            <a:stretch/>
          </p:blipFill>
          <p:spPr>
            <a:xfrm>
              <a:off x="443685" y="898751"/>
              <a:ext cx="3915998" cy="4904849"/>
            </a:xfrm>
            <a:prstGeom prst="rect">
              <a:avLst/>
            </a:prstGeom>
          </p:spPr>
        </p:pic>
        <p:pic>
          <p:nvPicPr>
            <p:cNvPr id="2050" name="Picture 2">
              <a:extLst>
                <a:ext uri="{FF2B5EF4-FFF2-40B4-BE49-F238E27FC236}">
                  <a16:creationId xmlns:a16="http://schemas.microsoft.com/office/drawing/2014/main" id="{6E7C9815-6BAA-15FB-F755-BD6653B0726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861" t="11146" r="63836" b="54444"/>
            <a:stretch/>
          </p:blipFill>
          <p:spPr bwMode="auto">
            <a:xfrm>
              <a:off x="4495799" y="1144199"/>
              <a:ext cx="1964917" cy="134845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E8CCB665-47E4-201A-F170-72DFDA49D0E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0779" t="11147" r="24611" b="55555"/>
            <a:stretch/>
          </p:blipFill>
          <p:spPr bwMode="auto">
            <a:xfrm>
              <a:off x="4495800" y="2671311"/>
              <a:ext cx="1964917" cy="130857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C5FD56D7-C237-60D8-4FA0-7013C1C27C7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5397" t="48889" r="43070" b="16684"/>
            <a:stretch/>
          </p:blipFill>
          <p:spPr bwMode="auto">
            <a:xfrm>
              <a:off x="4495798" y="4207709"/>
              <a:ext cx="1964917" cy="1484914"/>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a:extLst>
              <a:ext uri="{FF2B5EF4-FFF2-40B4-BE49-F238E27FC236}">
                <a16:creationId xmlns:a16="http://schemas.microsoft.com/office/drawing/2014/main" id="{DA59A02E-6796-67D4-FFE8-A55B58C7EB04}"/>
              </a:ext>
            </a:extLst>
          </p:cNvPr>
          <p:cNvSpPr txBox="1"/>
          <p:nvPr/>
        </p:nvSpPr>
        <p:spPr>
          <a:xfrm>
            <a:off x="4572000" y="5803600"/>
            <a:ext cx="2286000" cy="369332"/>
          </a:xfrm>
          <a:prstGeom prst="rect">
            <a:avLst/>
          </a:prstGeom>
          <a:noFill/>
        </p:spPr>
        <p:txBody>
          <a:bodyPr wrap="square">
            <a:spAutoFit/>
          </a:bodyPr>
          <a:lstStyle/>
          <a:p>
            <a:r>
              <a:rPr lang="en-US" sz="1800"/>
              <a:t>Thickness Distribution</a:t>
            </a:r>
            <a:endParaRPr lang="en-US"/>
          </a:p>
        </p:txBody>
      </p:sp>
    </p:spTree>
    <p:extLst>
      <p:ext uri="{BB962C8B-B14F-4D97-AF65-F5344CB8AC3E}">
        <p14:creationId xmlns:p14="http://schemas.microsoft.com/office/powerpoint/2010/main" val="14177730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170686C2-7BB8-1E47-8A3D-D8CC07EA5737}"/>
              </a:ext>
            </a:extLst>
          </p:cNvPr>
          <p:cNvSpPr>
            <a:spLocks noGrp="1"/>
          </p:cNvSpPr>
          <p:nvPr>
            <p:ph type="title"/>
          </p:nvPr>
        </p:nvSpPr>
        <p:spPr>
          <a:xfrm>
            <a:off x="416525" y="124690"/>
            <a:ext cx="8803675" cy="533393"/>
          </a:xfrm>
        </p:spPr>
        <p:txBody>
          <a:bodyPr/>
          <a:lstStyle/>
          <a:p>
            <a:r>
              <a:rPr lang="en-US" sz="2800"/>
              <a:t>Best Practices for Explicit Analysis in Quasi-Static Problems</a:t>
            </a:r>
          </a:p>
        </p:txBody>
      </p:sp>
      <p:sp>
        <p:nvSpPr>
          <p:cNvPr id="8" name="Textplatzhalter 4">
            <a:extLst>
              <a:ext uri="{FF2B5EF4-FFF2-40B4-BE49-F238E27FC236}">
                <a16:creationId xmlns:a16="http://schemas.microsoft.com/office/drawing/2014/main" id="{53C62AA7-297A-C208-63EF-7BB3B90ACA13}"/>
              </a:ext>
            </a:extLst>
          </p:cNvPr>
          <p:cNvSpPr>
            <a:spLocks noGrp="1"/>
          </p:cNvSpPr>
          <p:nvPr>
            <p:ph type="body" sz="quarter" idx="13"/>
          </p:nvPr>
        </p:nvSpPr>
        <p:spPr>
          <a:xfrm>
            <a:off x="431765" y="933461"/>
            <a:ext cx="6883435" cy="5334000"/>
          </a:xfrm>
        </p:spPr>
        <p:txBody>
          <a:bodyPr anchor="t">
            <a:normAutofit/>
          </a:bodyPr>
          <a:lstStyle/>
          <a:p>
            <a:pPr marL="0" lvl="1">
              <a:lnSpc>
                <a:spcPct val="150000"/>
              </a:lnSpc>
            </a:pPr>
            <a:r>
              <a:rPr lang="en-US" sz="1600" kern="1200" dirty="0"/>
              <a:t>Prescribe </a:t>
            </a:r>
            <a:r>
              <a:rPr lang="en-US" sz="1600" b="1" kern="1200" dirty="0"/>
              <a:t>motion</a:t>
            </a:r>
            <a:r>
              <a:rPr lang="en-US" sz="1600" kern="1200" dirty="0"/>
              <a:t> instead of force or pressure</a:t>
            </a:r>
          </a:p>
          <a:p>
            <a:pPr marL="0" lvl="1">
              <a:lnSpc>
                <a:spcPct val="150000"/>
              </a:lnSpc>
            </a:pPr>
            <a:r>
              <a:rPr lang="en-US" sz="1600" kern="1200" dirty="0"/>
              <a:t>Apply </a:t>
            </a:r>
            <a:r>
              <a:rPr lang="en-US" sz="1600" b="1" kern="1200" dirty="0"/>
              <a:t>velocity</a:t>
            </a:r>
            <a:r>
              <a:rPr lang="en-US" sz="1600" kern="1200" dirty="0"/>
              <a:t> instead of displacement (angular velocity instead of angle)</a:t>
            </a:r>
          </a:p>
          <a:p>
            <a:pPr marL="0" lvl="1">
              <a:lnSpc>
                <a:spcPct val="150000"/>
              </a:lnSpc>
            </a:pPr>
            <a:r>
              <a:rPr lang="en-US" sz="1600" b="1" kern="1200" dirty="0"/>
              <a:t>Ramp up </a:t>
            </a:r>
            <a:r>
              <a:rPr lang="en-US" sz="1600" kern="1200" dirty="0"/>
              <a:t>velocity, avoid jumps in velocity</a:t>
            </a:r>
          </a:p>
          <a:p>
            <a:pPr marL="171450" lvl="1">
              <a:lnSpc>
                <a:spcPct val="150000"/>
              </a:lnSpc>
            </a:pPr>
            <a:r>
              <a:rPr lang="en-US" sz="1600" kern="1200" dirty="0"/>
              <a:t>If </a:t>
            </a:r>
            <a:r>
              <a:rPr lang="en-US" sz="1600" b="1" kern="1200" dirty="0"/>
              <a:t>contacts close </a:t>
            </a:r>
            <a:r>
              <a:rPr lang="en-US" sz="1600" kern="1200" dirty="0"/>
              <a:t>at high velocity, the impact will cause dynamic effects. velocity needs to be reduced if contact is closing too rapidly</a:t>
            </a:r>
          </a:p>
          <a:p>
            <a:pPr marL="0" lvl="1">
              <a:lnSpc>
                <a:spcPct val="150000"/>
              </a:lnSpc>
            </a:pPr>
            <a:r>
              <a:rPr lang="en-US" sz="1600" b="1" kern="1200" dirty="0"/>
              <a:t>Smooth curves </a:t>
            </a:r>
            <a:r>
              <a:rPr lang="en-US" sz="1600" kern="1200" dirty="0"/>
              <a:t>recommended for loading</a:t>
            </a:r>
          </a:p>
          <a:p>
            <a:pPr marL="0" lvl="1">
              <a:lnSpc>
                <a:spcPct val="150000"/>
              </a:lnSpc>
            </a:pPr>
            <a:r>
              <a:rPr lang="en-US" sz="1600" kern="1200" dirty="0"/>
              <a:t>Position parts with </a:t>
            </a:r>
            <a:r>
              <a:rPr lang="en-US" sz="1600" b="1" kern="1200" dirty="0"/>
              <a:t>minimal gaps</a:t>
            </a:r>
          </a:p>
          <a:p>
            <a:pPr marL="176213" lvl="1" indent="-176213">
              <a:lnSpc>
                <a:spcPct val="150000"/>
              </a:lnSpc>
            </a:pPr>
            <a:r>
              <a:rPr lang="en-US" sz="1600" kern="1200" dirty="0"/>
              <a:t>End time for quasi-static problems is dependent upon the corresponding natural frequencies: </a:t>
            </a:r>
            <a:r>
              <a:rPr lang="en-US" sz="1600" b="1" kern="1200" dirty="0"/>
              <a:t>Loading must be much slower than the period of the smallest natural frequencies</a:t>
            </a:r>
          </a:p>
          <a:p>
            <a:pPr marL="171450" lvl="1">
              <a:lnSpc>
                <a:spcPct val="150000"/>
              </a:lnSpc>
            </a:pPr>
            <a:r>
              <a:rPr lang="en-US" sz="1600" kern="1200" dirty="0"/>
              <a:t>Run the first analysis with a small end time. Later, end time can be increased for verification</a:t>
            </a:r>
          </a:p>
        </p:txBody>
      </p:sp>
      <p:pic>
        <p:nvPicPr>
          <p:cNvPr id="2" name="Picture 1">
            <a:extLst>
              <a:ext uri="{FF2B5EF4-FFF2-40B4-BE49-F238E27FC236}">
                <a16:creationId xmlns:a16="http://schemas.microsoft.com/office/drawing/2014/main" id="{371DFEA1-A17E-1832-B6E8-34307B84D465}"/>
              </a:ext>
            </a:extLst>
          </p:cNvPr>
          <p:cNvPicPr>
            <a:picLocks noChangeAspect="1"/>
          </p:cNvPicPr>
          <p:nvPr/>
        </p:nvPicPr>
        <p:blipFill>
          <a:blip r:embed="rId3"/>
          <a:stretch>
            <a:fillRect/>
          </a:stretch>
        </p:blipFill>
        <p:spPr>
          <a:xfrm>
            <a:off x="7696200" y="1447800"/>
            <a:ext cx="3981862" cy="3429000"/>
          </a:xfrm>
          <a:prstGeom prst="rect">
            <a:avLst/>
          </a:prstGeom>
        </p:spPr>
      </p:pic>
    </p:spTree>
    <p:custDataLst>
      <p:tags r:id="rId1"/>
    </p:custDataLst>
    <p:extLst>
      <p:ext uri="{BB962C8B-B14F-4D97-AF65-F5344CB8AC3E}">
        <p14:creationId xmlns:p14="http://schemas.microsoft.com/office/powerpoint/2010/main" val="944011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E204-B46F-6247-5ED1-1484607B1BA3}"/>
              </a:ext>
            </a:extLst>
          </p:cNvPr>
          <p:cNvSpPr>
            <a:spLocks noGrp="1"/>
          </p:cNvSpPr>
          <p:nvPr>
            <p:ph type="title"/>
          </p:nvPr>
        </p:nvSpPr>
        <p:spPr/>
        <p:txBody>
          <a:bodyPr/>
          <a:lstStyle/>
          <a:p>
            <a:r>
              <a:rPr lang="en-US" dirty="0"/>
              <a:t>Quasi-Static Example</a:t>
            </a:r>
            <a:endParaRPr lang="en-DE" dirty="0"/>
          </a:p>
        </p:txBody>
      </p:sp>
      <p:sp>
        <p:nvSpPr>
          <p:cNvPr id="3" name="Text Placeholder 2">
            <a:extLst>
              <a:ext uri="{FF2B5EF4-FFF2-40B4-BE49-F238E27FC236}">
                <a16:creationId xmlns:a16="http://schemas.microsoft.com/office/drawing/2014/main" id="{42802D35-1186-C210-4071-1DAEF2969DE6}"/>
              </a:ext>
            </a:extLst>
          </p:cNvPr>
          <p:cNvSpPr>
            <a:spLocks noGrp="1"/>
          </p:cNvSpPr>
          <p:nvPr>
            <p:ph type="body" idx="1"/>
          </p:nvPr>
        </p:nvSpPr>
        <p:spPr/>
        <p:txBody>
          <a:bodyPr>
            <a:normAutofit lnSpcReduction="10000"/>
          </a:bodyPr>
          <a:lstStyle/>
          <a:p>
            <a:r>
              <a:rPr lang="en-US" dirty="0"/>
              <a:t>Explicit Analysis of a Sooda Can Crushing Under Dynamic Loading</a:t>
            </a:r>
            <a:endParaRPr lang="en-DE" dirty="0"/>
          </a:p>
        </p:txBody>
      </p:sp>
      <p:sp>
        <p:nvSpPr>
          <p:cNvPr id="4" name="Slide Number Placeholder 3">
            <a:extLst>
              <a:ext uri="{FF2B5EF4-FFF2-40B4-BE49-F238E27FC236}">
                <a16:creationId xmlns:a16="http://schemas.microsoft.com/office/drawing/2014/main" id="{151D8F7B-F677-8208-8991-5DA2742AD931}"/>
              </a:ext>
            </a:extLst>
          </p:cNvPr>
          <p:cNvSpPr>
            <a:spLocks noGrp="1"/>
          </p:cNvSpPr>
          <p:nvPr>
            <p:ph type="sldNum" sz="quarter" idx="4294967295"/>
          </p:nvPr>
        </p:nvSpPr>
        <p:spPr>
          <a:xfrm>
            <a:off x="11658600" y="6324600"/>
            <a:ext cx="368300" cy="238960"/>
          </a:xfrm>
        </p:spPr>
        <p:txBody>
          <a:bodyPr/>
          <a:lstStyle/>
          <a:p>
            <a:fld id="{1909D2FC-EBC3-4E88-8B9A-2F52EBFF7A54}" type="slidenum">
              <a:rPr lang="en-US" smtClean="0"/>
              <a:t>57</a:t>
            </a:fld>
            <a:endParaRPr lang="en-US"/>
          </a:p>
        </p:txBody>
      </p:sp>
    </p:spTree>
    <p:extLst>
      <p:ext uri="{BB962C8B-B14F-4D97-AF65-F5344CB8AC3E}">
        <p14:creationId xmlns:p14="http://schemas.microsoft.com/office/powerpoint/2010/main" val="2196126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56408-0EA5-3328-239F-C91AEDE65693}"/>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DBD42C7-6A51-531F-C083-737D44957C82}"/>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0F3FE630-0216-5126-9595-031EB323AB9C}"/>
              </a:ext>
            </a:extLst>
          </p:cNvPr>
          <p:cNvSpPr>
            <a:spLocks noGrp="1"/>
          </p:cNvSpPr>
          <p:nvPr>
            <p:ph type="title"/>
          </p:nvPr>
        </p:nvSpPr>
        <p:spPr>
          <a:xfrm>
            <a:off x="352613" y="84114"/>
            <a:ext cx="10162987" cy="533393"/>
          </a:xfrm>
        </p:spPr>
        <p:txBody>
          <a:bodyPr/>
          <a:lstStyle/>
          <a:p>
            <a:r>
              <a:rPr lang="en-US" sz="2800" dirty="0"/>
              <a:t>Problem Description</a:t>
            </a:r>
          </a:p>
        </p:txBody>
      </p:sp>
      <p:sp>
        <p:nvSpPr>
          <p:cNvPr id="8" name="Textplatzhalter 4">
            <a:extLst>
              <a:ext uri="{FF2B5EF4-FFF2-40B4-BE49-F238E27FC236}">
                <a16:creationId xmlns:a16="http://schemas.microsoft.com/office/drawing/2014/main" id="{DE7C90B9-597A-45BA-0DF5-71D708CEC29D}"/>
              </a:ext>
            </a:extLst>
          </p:cNvPr>
          <p:cNvSpPr>
            <a:spLocks noGrp="1"/>
          </p:cNvSpPr>
          <p:nvPr>
            <p:ph type="body" sz="quarter" idx="13"/>
          </p:nvPr>
        </p:nvSpPr>
        <p:spPr>
          <a:xfrm>
            <a:off x="331679" y="762000"/>
            <a:ext cx="6001608" cy="5334000"/>
          </a:xfrm>
        </p:spPr>
        <p:txBody>
          <a:bodyPr anchor="t">
            <a:normAutofit/>
          </a:bodyPr>
          <a:lstStyle/>
          <a:p>
            <a:pPr marL="0" lvl="1">
              <a:lnSpc>
                <a:spcPct val="150000"/>
              </a:lnSpc>
            </a:pPr>
            <a:r>
              <a:rPr lang="en-US" sz="1600" dirty="0"/>
              <a:t>A small punch impacts a soda can that is resting on a rigid die. The soda can is modelled as a shell body made of aluminum and the punch and die are considered rigid bodies made of structural steel.</a:t>
            </a:r>
          </a:p>
          <a:p>
            <a:pPr marL="0" lvl="1">
              <a:lnSpc>
                <a:spcPct val="150000"/>
              </a:lnSpc>
            </a:pPr>
            <a:r>
              <a:rPr lang="en-US" sz="1600" dirty="0"/>
              <a:t>To explore quasi-static behavior and eligibility, different velocity profiles and simulation times are tested, starting with a very short duration impact at 120 m/s over 0.6 milliseconds which causes about 59 mm of displacement through the width of the can.</a:t>
            </a:r>
          </a:p>
          <a:p>
            <a:pPr marL="0" lvl="1">
              <a:lnSpc>
                <a:spcPct val="150000"/>
              </a:lnSpc>
            </a:pPr>
            <a:r>
              <a:rPr lang="en-US" sz="1600" dirty="0"/>
              <a:t>This velocity profile is adjusted to provide the same displacement over 0.06, 0.6, and 3 seconds, to observe the effects of loading duration on the mechanical response of the can.</a:t>
            </a:r>
          </a:p>
          <a:p>
            <a:pPr marL="0" lvl="1">
              <a:lnSpc>
                <a:spcPct val="150000"/>
              </a:lnSpc>
            </a:pPr>
            <a:r>
              <a:rPr lang="en-US" sz="1600" dirty="0"/>
              <a:t>Explicit analysis is performed using LS-DYNA in Ansys Workbench with frictional contacts between the punch and can as well as can and the die with a  coefficient of friction of 0.3.</a:t>
            </a:r>
          </a:p>
          <a:p>
            <a:pPr marL="0" lvl="1">
              <a:lnSpc>
                <a:spcPct val="150000"/>
              </a:lnSpc>
            </a:pPr>
            <a:endParaRPr lang="en-US" sz="1600" kern="1200" dirty="0"/>
          </a:p>
        </p:txBody>
      </p:sp>
      <p:grpSp>
        <p:nvGrpSpPr>
          <p:cNvPr id="25" name="Group 24">
            <a:extLst>
              <a:ext uri="{FF2B5EF4-FFF2-40B4-BE49-F238E27FC236}">
                <a16:creationId xmlns:a16="http://schemas.microsoft.com/office/drawing/2014/main" id="{C24506B3-42E1-4645-CBA2-8475A935B5B8}"/>
              </a:ext>
            </a:extLst>
          </p:cNvPr>
          <p:cNvGrpSpPr/>
          <p:nvPr/>
        </p:nvGrpSpPr>
        <p:grpSpPr>
          <a:xfrm>
            <a:off x="7315200" y="569490"/>
            <a:ext cx="3581400" cy="2863377"/>
            <a:chOff x="7346059" y="1066800"/>
            <a:chExt cx="4514262" cy="3716730"/>
          </a:xfrm>
        </p:grpSpPr>
        <p:pic>
          <p:nvPicPr>
            <p:cNvPr id="12" name="Picture 11">
              <a:extLst>
                <a:ext uri="{FF2B5EF4-FFF2-40B4-BE49-F238E27FC236}">
                  <a16:creationId xmlns:a16="http://schemas.microsoft.com/office/drawing/2014/main" id="{D1B48991-05E8-023C-A6DA-FAF635E43DC9}"/>
                </a:ext>
              </a:extLst>
            </p:cNvPr>
            <p:cNvPicPr>
              <a:picLocks noChangeAspect="1"/>
            </p:cNvPicPr>
            <p:nvPr/>
          </p:nvPicPr>
          <p:blipFill>
            <a:blip r:embed="rId3"/>
            <a:stretch>
              <a:fillRect/>
            </a:stretch>
          </p:blipFill>
          <p:spPr>
            <a:xfrm>
              <a:off x="7346059" y="1752600"/>
              <a:ext cx="4514262" cy="2846264"/>
            </a:xfrm>
            <a:prstGeom prst="rect">
              <a:avLst/>
            </a:prstGeom>
          </p:spPr>
        </p:pic>
        <p:sp>
          <p:nvSpPr>
            <p:cNvPr id="14" name="TextBox 13">
              <a:extLst>
                <a:ext uri="{FF2B5EF4-FFF2-40B4-BE49-F238E27FC236}">
                  <a16:creationId xmlns:a16="http://schemas.microsoft.com/office/drawing/2014/main" id="{44F9DB13-8184-ADBD-BD2B-1C00036E69B1}"/>
                </a:ext>
              </a:extLst>
            </p:cNvPr>
            <p:cNvSpPr txBox="1"/>
            <p:nvPr/>
          </p:nvSpPr>
          <p:spPr>
            <a:xfrm>
              <a:off x="8534400" y="1066800"/>
              <a:ext cx="914400" cy="338554"/>
            </a:xfrm>
            <a:prstGeom prst="rect">
              <a:avLst/>
            </a:prstGeom>
            <a:noFill/>
          </p:spPr>
          <p:txBody>
            <a:bodyPr wrap="square">
              <a:spAutoFit/>
            </a:bodyPr>
            <a:lstStyle/>
            <a:p>
              <a:r>
                <a:rPr lang="en-US" sz="1600"/>
                <a:t>Punch</a:t>
              </a:r>
            </a:p>
          </p:txBody>
        </p:sp>
        <p:cxnSp>
          <p:nvCxnSpPr>
            <p:cNvPr id="16" name="Straight Arrow Connector 15">
              <a:extLst>
                <a:ext uri="{FF2B5EF4-FFF2-40B4-BE49-F238E27FC236}">
                  <a16:creationId xmlns:a16="http://schemas.microsoft.com/office/drawing/2014/main" id="{EE9F1F58-704A-3605-44F9-DA86188E72F9}"/>
                </a:ext>
              </a:extLst>
            </p:cNvPr>
            <p:cNvCxnSpPr>
              <a:stCxn id="14" idx="2"/>
            </p:cNvCxnSpPr>
            <p:nvPr/>
          </p:nvCxnSpPr>
          <p:spPr>
            <a:xfrm flipH="1">
              <a:off x="8763000" y="1405354"/>
              <a:ext cx="228600" cy="499646"/>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3FECC92-5468-F4EE-84EA-570BD8800F0E}"/>
                </a:ext>
              </a:extLst>
            </p:cNvPr>
            <p:cNvSpPr txBox="1"/>
            <p:nvPr/>
          </p:nvSpPr>
          <p:spPr>
            <a:xfrm>
              <a:off x="10387086" y="1383268"/>
              <a:ext cx="914400" cy="439451"/>
            </a:xfrm>
            <a:prstGeom prst="rect">
              <a:avLst/>
            </a:prstGeom>
            <a:noFill/>
          </p:spPr>
          <p:txBody>
            <a:bodyPr wrap="square">
              <a:spAutoFit/>
            </a:bodyPr>
            <a:lstStyle/>
            <a:p>
              <a:r>
                <a:rPr lang="en-US" sz="1600"/>
                <a:t>Can</a:t>
              </a:r>
            </a:p>
          </p:txBody>
        </p:sp>
        <p:cxnSp>
          <p:nvCxnSpPr>
            <p:cNvPr id="18" name="Straight Arrow Connector 17">
              <a:extLst>
                <a:ext uri="{FF2B5EF4-FFF2-40B4-BE49-F238E27FC236}">
                  <a16:creationId xmlns:a16="http://schemas.microsoft.com/office/drawing/2014/main" id="{6C0015E9-7295-C614-B384-48F400EF2790}"/>
                </a:ext>
              </a:extLst>
            </p:cNvPr>
            <p:cNvCxnSpPr>
              <a:cxnSpLocks/>
            </p:cNvCxnSpPr>
            <p:nvPr/>
          </p:nvCxnSpPr>
          <p:spPr>
            <a:xfrm flipH="1">
              <a:off x="9851255" y="1705138"/>
              <a:ext cx="664345" cy="721594"/>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C08A8A4-2DBD-5222-6DA8-EC23C8AA2EB9}"/>
                </a:ext>
              </a:extLst>
            </p:cNvPr>
            <p:cNvSpPr txBox="1"/>
            <p:nvPr/>
          </p:nvSpPr>
          <p:spPr>
            <a:xfrm>
              <a:off x="10183428" y="4411065"/>
              <a:ext cx="914400" cy="338554"/>
            </a:xfrm>
            <a:prstGeom prst="rect">
              <a:avLst/>
            </a:prstGeom>
            <a:noFill/>
          </p:spPr>
          <p:txBody>
            <a:bodyPr wrap="square">
              <a:spAutoFit/>
            </a:bodyPr>
            <a:lstStyle/>
            <a:p>
              <a:r>
                <a:rPr lang="en-US" sz="1600"/>
                <a:t>Die</a:t>
              </a:r>
            </a:p>
          </p:txBody>
        </p:sp>
        <p:cxnSp>
          <p:nvCxnSpPr>
            <p:cNvPr id="21" name="Straight Arrow Connector 20">
              <a:extLst>
                <a:ext uri="{FF2B5EF4-FFF2-40B4-BE49-F238E27FC236}">
                  <a16:creationId xmlns:a16="http://schemas.microsoft.com/office/drawing/2014/main" id="{8978A50E-6B1F-2B9D-859D-F2D2642B47D8}"/>
                </a:ext>
              </a:extLst>
            </p:cNvPr>
            <p:cNvCxnSpPr>
              <a:cxnSpLocks/>
            </p:cNvCxnSpPr>
            <p:nvPr/>
          </p:nvCxnSpPr>
          <p:spPr>
            <a:xfrm flipH="1" flipV="1">
              <a:off x="9711454" y="4038600"/>
              <a:ext cx="346946" cy="74493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pic>
        <p:nvPicPr>
          <p:cNvPr id="27" name="Picture 26">
            <a:extLst>
              <a:ext uri="{FF2B5EF4-FFF2-40B4-BE49-F238E27FC236}">
                <a16:creationId xmlns:a16="http://schemas.microsoft.com/office/drawing/2014/main" id="{E69AF7DB-B9D4-6DDC-6170-B07644A9C4EE}"/>
              </a:ext>
            </a:extLst>
          </p:cNvPr>
          <p:cNvPicPr>
            <a:picLocks noChangeAspect="1"/>
          </p:cNvPicPr>
          <p:nvPr/>
        </p:nvPicPr>
        <p:blipFill>
          <a:blip r:embed="rId4"/>
          <a:stretch>
            <a:fillRect/>
          </a:stretch>
        </p:blipFill>
        <p:spPr>
          <a:xfrm>
            <a:off x="6776640" y="3909184"/>
            <a:ext cx="5105552" cy="1653416"/>
          </a:xfrm>
          <a:prstGeom prst="rect">
            <a:avLst/>
          </a:prstGeom>
        </p:spPr>
      </p:pic>
      <p:sp>
        <p:nvSpPr>
          <p:cNvPr id="29" name="TextBox 28">
            <a:extLst>
              <a:ext uri="{FF2B5EF4-FFF2-40B4-BE49-F238E27FC236}">
                <a16:creationId xmlns:a16="http://schemas.microsoft.com/office/drawing/2014/main" id="{AC2388AF-73D2-AC67-BA5B-2E07EF15EA99}"/>
              </a:ext>
            </a:extLst>
          </p:cNvPr>
          <p:cNvSpPr txBox="1"/>
          <p:nvPr/>
        </p:nvSpPr>
        <p:spPr>
          <a:xfrm>
            <a:off x="7921009" y="3485265"/>
            <a:ext cx="3290447" cy="307777"/>
          </a:xfrm>
          <a:prstGeom prst="rect">
            <a:avLst/>
          </a:prstGeom>
          <a:noFill/>
        </p:spPr>
        <p:txBody>
          <a:bodyPr wrap="square">
            <a:spAutoFit/>
          </a:bodyPr>
          <a:lstStyle/>
          <a:p>
            <a:r>
              <a:rPr lang="en-US" sz="1400"/>
              <a:t>CAD Model and Meshing</a:t>
            </a:r>
          </a:p>
        </p:txBody>
      </p:sp>
      <p:sp>
        <p:nvSpPr>
          <p:cNvPr id="30" name="TextBox 29">
            <a:extLst>
              <a:ext uri="{FF2B5EF4-FFF2-40B4-BE49-F238E27FC236}">
                <a16:creationId xmlns:a16="http://schemas.microsoft.com/office/drawing/2014/main" id="{E9ACE9CF-55C8-9225-0E90-B621A445282D}"/>
              </a:ext>
            </a:extLst>
          </p:cNvPr>
          <p:cNvSpPr txBox="1"/>
          <p:nvPr/>
        </p:nvSpPr>
        <p:spPr>
          <a:xfrm>
            <a:off x="6989460" y="5783359"/>
            <a:ext cx="4679911" cy="307777"/>
          </a:xfrm>
          <a:prstGeom prst="rect">
            <a:avLst/>
          </a:prstGeom>
          <a:noFill/>
        </p:spPr>
        <p:txBody>
          <a:bodyPr wrap="square">
            <a:spAutoFit/>
          </a:bodyPr>
          <a:lstStyle/>
          <a:p>
            <a:r>
              <a:rPr lang="en-US" sz="1400"/>
              <a:t>Velocity profile used for fast loading (short duration impact)</a:t>
            </a:r>
          </a:p>
        </p:txBody>
      </p:sp>
    </p:spTree>
    <p:custDataLst>
      <p:tags r:id="rId1"/>
    </p:custDataLst>
    <p:extLst>
      <p:ext uri="{BB962C8B-B14F-4D97-AF65-F5344CB8AC3E}">
        <p14:creationId xmlns:p14="http://schemas.microsoft.com/office/powerpoint/2010/main" val="33655253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8860A1-9DA1-FA8B-90DC-DB5CB883A3B8}"/>
              </a:ext>
            </a:extLst>
          </p:cNvPr>
          <p:cNvSpPr>
            <a:spLocks noGrp="1"/>
          </p:cNvSpPr>
          <p:nvPr>
            <p:ph type="sldNum" sz="quarter" idx="11"/>
          </p:nvPr>
        </p:nvSpPr>
        <p:spPr/>
        <p:txBody>
          <a:bodyPr/>
          <a:lstStyle/>
          <a:p>
            <a:fld id="{F0D23093-2AB0-F74C-B865-1A12A15B650E}" type="slidenum">
              <a:rPr lang="en-US" smtClean="0"/>
              <a:pPr/>
              <a:t>59</a:t>
            </a:fld>
            <a:endParaRPr lang="en-US"/>
          </a:p>
        </p:txBody>
      </p:sp>
      <p:sp>
        <p:nvSpPr>
          <p:cNvPr id="3" name="Title 2">
            <a:extLst>
              <a:ext uri="{FF2B5EF4-FFF2-40B4-BE49-F238E27FC236}">
                <a16:creationId xmlns:a16="http://schemas.microsoft.com/office/drawing/2014/main" id="{19CA55F0-1C75-5F15-89DD-DCDFBD8EDE45}"/>
              </a:ext>
            </a:extLst>
          </p:cNvPr>
          <p:cNvSpPr>
            <a:spLocks noGrp="1"/>
          </p:cNvSpPr>
          <p:nvPr>
            <p:ph type="title"/>
          </p:nvPr>
        </p:nvSpPr>
        <p:spPr>
          <a:xfrm>
            <a:off x="228600" y="67436"/>
            <a:ext cx="10972799" cy="845837"/>
          </a:xfrm>
        </p:spPr>
        <p:txBody>
          <a:bodyPr/>
          <a:lstStyle/>
          <a:p>
            <a:r>
              <a:rPr lang="en-US" dirty="0"/>
              <a:t>Simulation Set-up</a:t>
            </a:r>
          </a:p>
        </p:txBody>
      </p:sp>
      <p:sp>
        <p:nvSpPr>
          <p:cNvPr id="4" name="Text Placeholder 3">
            <a:extLst>
              <a:ext uri="{FF2B5EF4-FFF2-40B4-BE49-F238E27FC236}">
                <a16:creationId xmlns:a16="http://schemas.microsoft.com/office/drawing/2014/main" id="{1B82894C-723A-62D2-D9E1-187E3A9CA103}"/>
              </a:ext>
            </a:extLst>
          </p:cNvPr>
          <p:cNvSpPr>
            <a:spLocks noGrp="1"/>
          </p:cNvSpPr>
          <p:nvPr>
            <p:ph type="body" sz="quarter" idx="13"/>
          </p:nvPr>
        </p:nvSpPr>
        <p:spPr>
          <a:xfrm>
            <a:off x="147907" y="660667"/>
            <a:ext cx="6166827" cy="5571440"/>
          </a:xfrm>
        </p:spPr>
        <p:txBody>
          <a:bodyPr>
            <a:normAutofit fontScale="92500" lnSpcReduction="10000"/>
          </a:bodyPr>
          <a:lstStyle/>
          <a:p>
            <a:pPr>
              <a:lnSpc>
                <a:spcPct val="150000"/>
              </a:lnSpc>
            </a:pPr>
            <a:r>
              <a:rPr lang="en-US" sz="1600" dirty="0"/>
              <a:t>Open the supplied archive file “</a:t>
            </a:r>
            <a:r>
              <a:rPr lang="en-US" sz="1600" dirty="0" err="1"/>
              <a:t>Cancrush.wbpz</a:t>
            </a:r>
            <a:r>
              <a:rPr lang="en-US" sz="1600" dirty="0"/>
              <a:t>” and go to LS-DYNA analysis system, and double click to open Model named” “Can Crush – Fast Loading (0.6 </a:t>
            </a:r>
            <a:r>
              <a:rPr lang="en-US" sz="1600" dirty="0" err="1"/>
              <a:t>ms</a:t>
            </a:r>
            <a:r>
              <a:rPr lang="en-US" sz="1600" dirty="0"/>
              <a:t>). You can use this system analysis or alternatively:</a:t>
            </a:r>
          </a:p>
          <a:p>
            <a:pPr lvl="1">
              <a:lnSpc>
                <a:spcPct val="150000"/>
              </a:lnSpc>
            </a:pPr>
            <a:r>
              <a:rPr lang="en-US" sz="1500" dirty="0"/>
              <a:t>To preserve the analysis settings, duplicate the analysis by clicking on the down arrow and choosing “Duplicate” as shown on the top pictures.</a:t>
            </a:r>
            <a:endParaRPr lang="en-US" sz="1700" b="1" dirty="0"/>
          </a:p>
          <a:p>
            <a:pPr>
              <a:lnSpc>
                <a:spcPct val="150000"/>
              </a:lnSpc>
            </a:pPr>
            <a:r>
              <a:rPr lang="en-US" sz="1600" dirty="0"/>
              <a:t>When prompted into the LS-DYNA in Ansys Workbench environment in Ansys Mechanical software, look through the geometry, materials, connections (Body Interaction OR Contacts), boundary conditions, loading (velocity profile) and familiarize yourself with the problem set up in Ansys LS-DYNA. Different setting options are shown on the bottom picture.</a:t>
            </a:r>
          </a:p>
          <a:p>
            <a:pPr>
              <a:lnSpc>
                <a:spcPct val="150000"/>
              </a:lnSpc>
            </a:pPr>
            <a:r>
              <a:rPr lang="en-US" sz="1600" dirty="0"/>
              <a:t>Check that under “Solution Information”, Contact Force Tracker as well as “Kinetic Energy” and “Internal Energy” has been chosen to graph them. Make sure you use “Contact” OR “Body Interaction as explained in the last section of this resource. When using one, make sure to “Suppress” the other option to disable it. If using Body Interaction, You need to add “Body Contact Tracker” before solving the problem.</a:t>
            </a:r>
          </a:p>
          <a:p>
            <a:pPr>
              <a:lnSpc>
                <a:spcPct val="150000"/>
              </a:lnSpc>
            </a:pPr>
            <a:endParaRPr lang="en-US" sz="1600" dirty="0"/>
          </a:p>
        </p:txBody>
      </p:sp>
      <p:grpSp>
        <p:nvGrpSpPr>
          <p:cNvPr id="63" name="Group 62">
            <a:extLst>
              <a:ext uri="{FF2B5EF4-FFF2-40B4-BE49-F238E27FC236}">
                <a16:creationId xmlns:a16="http://schemas.microsoft.com/office/drawing/2014/main" id="{FA46165A-4AC6-92DE-0725-DA21EC5B1470}"/>
              </a:ext>
            </a:extLst>
          </p:cNvPr>
          <p:cNvGrpSpPr/>
          <p:nvPr/>
        </p:nvGrpSpPr>
        <p:grpSpPr>
          <a:xfrm>
            <a:off x="7080052" y="179273"/>
            <a:ext cx="4251325" cy="1610468"/>
            <a:chOff x="6340475" y="55075"/>
            <a:chExt cx="5457439" cy="2161387"/>
          </a:xfrm>
        </p:grpSpPr>
        <p:pic>
          <p:nvPicPr>
            <p:cNvPr id="9" name="Picture 8">
              <a:extLst>
                <a:ext uri="{FF2B5EF4-FFF2-40B4-BE49-F238E27FC236}">
                  <a16:creationId xmlns:a16="http://schemas.microsoft.com/office/drawing/2014/main" id="{783F0BC6-8B9C-FC33-D17B-325D5E779CBA}"/>
                </a:ext>
              </a:extLst>
            </p:cNvPr>
            <p:cNvPicPr>
              <a:picLocks noChangeAspect="1"/>
            </p:cNvPicPr>
            <p:nvPr/>
          </p:nvPicPr>
          <p:blipFill>
            <a:blip r:embed="rId3"/>
            <a:srcRect r="36150" b="55995"/>
            <a:stretch>
              <a:fillRect/>
            </a:stretch>
          </p:blipFill>
          <p:spPr>
            <a:xfrm>
              <a:off x="8278994" y="254698"/>
              <a:ext cx="1756529" cy="1961764"/>
            </a:xfrm>
            <a:prstGeom prst="rect">
              <a:avLst/>
            </a:prstGeom>
          </p:spPr>
        </p:pic>
        <p:grpSp>
          <p:nvGrpSpPr>
            <p:cNvPr id="17" name="Group 16">
              <a:extLst>
                <a:ext uri="{FF2B5EF4-FFF2-40B4-BE49-F238E27FC236}">
                  <a16:creationId xmlns:a16="http://schemas.microsoft.com/office/drawing/2014/main" id="{16B6AC4C-AF00-75CA-BBCA-562007F5FF12}"/>
                </a:ext>
              </a:extLst>
            </p:cNvPr>
            <p:cNvGrpSpPr/>
            <p:nvPr/>
          </p:nvGrpSpPr>
          <p:grpSpPr>
            <a:xfrm>
              <a:off x="6340475" y="55075"/>
              <a:ext cx="1585097" cy="2149026"/>
              <a:chOff x="7047503" y="381000"/>
              <a:chExt cx="1585097" cy="2149026"/>
            </a:xfrm>
          </p:grpSpPr>
          <p:pic>
            <p:nvPicPr>
              <p:cNvPr id="11" name="Picture 10">
                <a:extLst>
                  <a:ext uri="{FF2B5EF4-FFF2-40B4-BE49-F238E27FC236}">
                    <a16:creationId xmlns:a16="http://schemas.microsoft.com/office/drawing/2014/main" id="{2385AEE6-C3A4-6FFA-183B-3572D02177FE}"/>
                  </a:ext>
                </a:extLst>
              </p:cNvPr>
              <p:cNvPicPr>
                <a:picLocks noChangeAspect="1"/>
              </p:cNvPicPr>
              <p:nvPr/>
            </p:nvPicPr>
            <p:blipFill>
              <a:blip r:embed="rId4"/>
              <a:stretch>
                <a:fillRect/>
              </a:stretch>
            </p:blipFill>
            <p:spPr>
              <a:xfrm>
                <a:off x="7047503" y="381000"/>
                <a:ext cx="1585097" cy="2149026"/>
              </a:xfrm>
              <a:prstGeom prst="rect">
                <a:avLst/>
              </a:prstGeom>
            </p:spPr>
          </p:pic>
          <p:sp>
            <p:nvSpPr>
              <p:cNvPr id="12" name="Rectangle 11">
                <a:extLst>
                  <a:ext uri="{FF2B5EF4-FFF2-40B4-BE49-F238E27FC236}">
                    <a16:creationId xmlns:a16="http://schemas.microsoft.com/office/drawing/2014/main" id="{CDFEE41E-E031-6057-A20A-2753F8B8C18B}"/>
                  </a:ext>
                </a:extLst>
              </p:cNvPr>
              <p:cNvSpPr/>
              <p:nvPr/>
            </p:nvSpPr>
            <p:spPr>
              <a:xfrm>
                <a:off x="7162800" y="490354"/>
                <a:ext cx="228600" cy="27164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576EB5B-AE79-1BDE-F801-938786681599}"/>
                  </a:ext>
                </a:extLst>
              </p:cNvPr>
              <p:cNvSpPr/>
              <p:nvPr/>
            </p:nvSpPr>
            <p:spPr>
              <a:xfrm>
                <a:off x="7162800" y="976622"/>
                <a:ext cx="1066800" cy="250215"/>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5" name="Straight Arrow Connector 14">
              <a:extLst>
                <a:ext uri="{FF2B5EF4-FFF2-40B4-BE49-F238E27FC236}">
                  <a16:creationId xmlns:a16="http://schemas.microsoft.com/office/drawing/2014/main" id="{EDD07423-1499-A20A-4C78-2D2949821EBF}"/>
                </a:ext>
              </a:extLst>
            </p:cNvPr>
            <p:cNvCxnSpPr>
              <a:cxnSpLocks/>
              <a:stCxn id="11" idx="3"/>
            </p:cNvCxnSpPr>
            <p:nvPr/>
          </p:nvCxnSpPr>
          <p:spPr>
            <a:xfrm>
              <a:off x="7925572" y="1129588"/>
              <a:ext cx="5605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BC74F2ED-A16A-3A6E-6F94-C1CB6A9FDA86}"/>
                </a:ext>
              </a:extLst>
            </p:cNvPr>
            <p:cNvPicPr>
              <a:picLocks noChangeAspect="1"/>
            </p:cNvPicPr>
            <p:nvPr/>
          </p:nvPicPr>
          <p:blipFill>
            <a:blip r:embed="rId3"/>
            <a:srcRect t="47631" r="36150" b="17524"/>
            <a:stretch>
              <a:fillRect/>
            </a:stretch>
          </p:blipFill>
          <p:spPr>
            <a:xfrm>
              <a:off x="10041385" y="448436"/>
              <a:ext cx="1756529" cy="1553403"/>
            </a:xfrm>
            <a:prstGeom prst="rect">
              <a:avLst/>
            </a:prstGeom>
          </p:spPr>
        </p:pic>
      </p:grpSp>
      <p:grpSp>
        <p:nvGrpSpPr>
          <p:cNvPr id="62" name="Group 61">
            <a:extLst>
              <a:ext uri="{FF2B5EF4-FFF2-40B4-BE49-F238E27FC236}">
                <a16:creationId xmlns:a16="http://schemas.microsoft.com/office/drawing/2014/main" id="{CB4B51A0-607B-2408-0A3A-0F5B767FF323}"/>
              </a:ext>
            </a:extLst>
          </p:cNvPr>
          <p:cNvGrpSpPr/>
          <p:nvPr/>
        </p:nvGrpSpPr>
        <p:grpSpPr>
          <a:xfrm>
            <a:off x="6599081" y="2292808"/>
            <a:ext cx="5324356" cy="3783306"/>
            <a:chOff x="6019799" y="2403724"/>
            <a:chExt cx="5439689" cy="3810000"/>
          </a:xfrm>
        </p:grpSpPr>
        <p:grpSp>
          <p:nvGrpSpPr>
            <p:cNvPr id="32" name="Group 31">
              <a:extLst>
                <a:ext uri="{FF2B5EF4-FFF2-40B4-BE49-F238E27FC236}">
                  <a16:creationId xmlns:a16="http://schemas.microsoft.com/office/drawing/2014/main" id="{2C684104-8BF7-A36F-C8C7-8C013BD9A2AC}"/>
                </a:ext>
              </a:extLst>
            </p:cNvPr>
            <p:cNvGrpSpPr/>
            <p:nvPr/>
          </p:nvGrpSpPr>
          <p:grpSpPr>
            <a:xfrm>
              <a:off x="6019799" y="2403724"/>
              <a:ext cx="5439689" cy="3810000"/>
              <a:chOff x="6067425" y="2384942"/>
              <a:chExt cx="5439689" cy="3810000"/>
            </a:xfrm>
          </p:grpSpPr>
          <p:pic>
            <p:nvPicPr>
              <p:cNvPr id="6" name="Picture 5">
                <a:extLst>
                  <a:ext uri="{FF2B5EF4-FFF2-40B4-BE49-F238E27FC236}">
                    <a16:creationId xmlns:a16="http://schemas.microsoft.com/office/drawing/2014/main" id="{15829C93-C2CA-2EC6-9649-A6559BD69129}"/>
                  </a:ext>
                </a:extLst>
              </p:cNvPr>
              <p:cNvPicPr>
                <a:picLocks noChangeAspect="1"/>
              </p:cNvPicPr>
              <p:nvPr/>
            </p:nvPicPr>
            <p:blipFill>
              <a:blip r:embed="rId5"/>
              <a:stretch>
                <a:fillRect/>
              </a:stretch>
            </p:blipFill>
            <p:spPr>
              <a:xfrm>
                <a:off x="6067425" y="2384942"/>
                <a:ext cx="5439689" cy="3810000"/>
              </a:xfrm>
              <a:prstGeom prst="rect">
                <a:avLst/>
              </a:prstGeom>
            </p:spPr>
          </p:pic>
          <p:sp>
            <p:nvSpPr>
              <p:cNvPr id="7" name="Rectangle 6">
                <a:extLst>
                  <a:ext uri="{FF2B5EF4-FFF2-40B4-BE49-F238E27FC236}">
                    <a16:creationId xmlns:a16="http://schemas.microsoft.com/office/drawing/2014/main" id="{10486146-6BBD-1055-7AC6-F7893209AA4C}"/>
                  </a:ext>
                </a:extLst>
              </p:cNvPr>
              <p:cNvSpPr/>
              <p:nvPr/>
            </p:nvSpPr>
            <p:spPr>
              <a:xfrm>
                <a:off x="6172200" y="2819400"/>
                <a:ext cx="685800" cy="2286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p:txBody>
          </p:sp>
          <p:sp>
            <p:nvSpPr>
              <p:cNvPr id="8" name="Rectangle 7">
                <a:extLst>
                  <a:ext uri="{FF2B5EF4-FFF2-40B4-BE49-F238E27FC236}">
                    <a16:creationId xmlns:a16="http://schemas.microsoft.com/office/drawing/2014/main" id="{42E88DD4-05D3-4553-BD14-EC4177031B22}"/>
                  </a:ext>
                </a:extLst>
              </p:cNvPr>
              <p:cNvSpPr/>
              <p:nvPr/>
            </p:nvSpPr>
            <p:spPr>
              <a:xfrm>
                <a:off x="6253105" y="3253858"/>
                <a:ext cx="1214495" cy="26579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p:txBody>
          </p:sp>
          <p:sp>
            <p:nvSpPr>
              <p:cNvPr id="10" name="Rectangle 9">
                <a:extLst>
                  <a:ext uri="{FF2B5EF4-FFF2-40B4-BE49-F238E27FC236}">
                    <a16:creationId xmlns:a16="http://schemas.microsoft.com/office/drawing/2014/main" id="{E54EC60F-43AB-3162-7451-F1787755AD7A}"/>
                  </a:ext>
                </a:extLst>
              </p:cNvPr>
              <p:cNvSpPr/>
              <p:nvPr/>
            </p:nvSpPr>
            <p:spPr>
              <a:xfrm>
                <a:off x="6167336" y="3566262"/>
                <a:ext cx="1214495" cy="12186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p:txBody>
          </p:sp>
          <p:sp>
            <p:nvSpPr>
              <p:cNvPr id="14" name="Rectangle 13">
                <a:extLst>
                  <a:ext uri="{FF2B5EF4-FFF2-40B4-BE49-F238E27FC236}">
                    <a16:creationId xmlns:a16="http://schemas.microsoft.com/office/drawing/2014/main" id="{001F7893-07BD-0191-6578-98C2FAC5E090}"/>
                  </a:ext>
                </a:extLst>
              </p:cNvPr>
              <p:cNvSpPr/>
              <p:nvPr/>
            </p:nvSpPr>
            <p:spPr>
              <a:xfrm>
                <a:off x="6253105" y="3924392"/>
                <a:ext cx="1214495" cy="19738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p:txBody>
          </p:sp>
          <p:sp>
            <p:nvSpPr>
              <p:cNvPr id="18" name="Rectangle 17">
                <a:extLst>
                  <a:ext uri="{FF2B5EF4-FFF2-40B4-BE49-F238E27FC236}">
                    <a16:creationId xmlns:a16="http://schemas.microsoft.com/office/drawing/2014/main" id="{E8BA585E-DF6F-1C72-343A-DB11E21E7394}"/>
                  </a:ext>
                </a:extLst>
              </p:cNvPr>
              <p:cNvSpPr/>
              <p:nvPr/>
            </p:nvSpPr>
            <p:spPr>
              <a:xfrm>
                <a:off x="6181960" y="4168385"/>
                <a:ext cx="1214495" cy="12186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p:txBody>
          </p:sp>
          <p:sp>
            <p:nvSpPr>
              <p:cNvPr id="19" name="Rectangle 18">
                <a:extLst>
                  <a:ext uri="{FF2B5EF4-FFF2-40B4-BE49-F238E27FC236}">
                    <a16:creationId xmlns:a16="http://schemas.microsoft.com/office/drawing/2014/main" id="{54919F47-B464-D4CA-B9B1-2A1C2F1CA3C9}"/>
                  </a:ext>
                </a:extLst>
              </p:cNvPr>
              <p:cNvSpPr/>
              <p:nvPr/>
            </p:nvSpPr>
            <p:spPr>
              <a:xfrm>
                <a:off x="6364591" y="4336865"/>
                <a:ext cx="1214495" cy="46373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p:txBody>
          </p:sp>
          <p:sp>
            <p:nvSpPr>
              <p:cNvPr id="20" name="Rectangle 19">
                <a:extLst>
                  <a:ext uri="{FF2B5EF4-FFF2-40B4-BE49-F238E27FC236}">
                    <a16:creationId xmlns:a16="http://schemas.microsoft.com/office/drawing/2014/main" id="{3E1A5EAE-01BF-7F32-4975-85C57041FC06}"/>
                  </a:ext>
                </a:extLst>
              </p:cNvPr>
              <p:cNvSpPr/>
              <p:nvPr/>
            </p:nvSpPr>
            <p:spPr>
              <a:xfrm>
                <a:off x="6324087" y="4924997"/>
                <a:ext cx="1214495" cy="16301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p:txBody>
          </p:sp>
          <p:cxnSp>
            <p:nvCxnSpPr>
              <p:cNvPr id="22" name="Straight Arrow Connector 21">
                <a:extLst>
                  <a:ext uri="{FF2B5EF4-FFF2-40B4-BE49-F238E27FC236}">
                    <a16:creationId xmlns:a16="http://schemas.microsoft.com/office/drawing/2014/main" id="{3A818427-90E8-ED8F-5D9C-C51419E4CF47}"/>
                  </a:ext>
                </a:extLst>
              </p:cNvPr>
              <p:cNvCxnSpPr>
                <a:cxnSpLocks/>
                <a:endCxn id="34" idx="1"/>
              </p:cNvCxnSpPr>
              <p:nvPr/>
            </p:nvCxnSpPr>
            <p:spPr>
              <a:xfrm flipV="1">
                <a:off x="6858000" y="2833970"/>
                <a:ext cx="1329171" cy="9973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28F0468A-3DEF-D0BE-F17C-DB581CF006B2}"/>
                  </a:ext>
                </a:extLst>
              </p:cNvPr>
              <p:cNvCxnSpPr>
                <a:cxnSpLocks/>
              </p:cNvCxnSpPr>
              <p:nvPr/>
            </p:nvCxnSpPr>
            <p:spPr>
              <a:xfrm flipV="1">
                <a:off x="7467600" y="3211936"/>
                <a:ext cx="885825" cy="1675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0248FFAE-676D-6436-E548-E11A61B3C511}"/>
                  </a:ext>
                </a:extLst>
              </p:cNvPr>
              <p:cNvCxnSpPr>
                <a:cxnSpLocks/>
              </p:cNvCxnSpPr>
              <p:nvPr/>
            </p:nvCxnSpPr>
            <p:spPr>
              <a:xfrm flipV="1">
                <a:off x="7381831" y="3509095"/>
                <a:ext cx="944788" cy="10909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1EFCBF94-4AFD-B8EE-684E-2475612FD601}"/>
                  </a:ext>
                </a:extLst>
              </p:cNvPr>
              <p:cNvCxnSpPr>
                <a:cxnSpLocks/>
                <a:endCxn id="37" idx="1"/>
              </p:cNvCxnSpPr>
              <p:nvPr/>
            </p:nvCxnSpPr>
            <p:spPr>
              <a:xfrm flipV="1">
                <a:off x="7467600" y="3930133"/>
                <a:ext cx="481470" cy="10778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B17AF47D-3A89-C6C1-700E-D85E1E5036B9}"/>
                  </a:ext>
                </a:extLst>
              </p:cNvPr>
              <p:cNvCxnSpPr>
                <a:cxnSpLocks/>
              </p:cNvCxnSpPr>
              <p:nvPr/>
            </p:nvCxnSpPr>
            <p:spPr>
              <a:xfrm>
                <a:off x="7396455" y="4229538"/>
                <a:ext cx="814263" cy="1073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9BC2C078-F951-4EBF-DCEC-D598F6D4C2A6}"/>
                  </a:ext>
                </a:extLst>
              </p:cNvPr>
              <p:cNvCxnSpPr>
                <a:cxnSpLocks/>
              </p:cNvCxnSpPr>
              <p:nvPr/>
            </p:nvCxnSpPr>
            <p:spPr>
              <a:xfrm>
                <a:off x="7538582" y="4568732"/>
                <a:ext cx="348118" cy="4619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93656ECA-976B-6141-0C54-D37994E041F2}"/>
                  </a:ext>
                </a:extLst>
              </p:cNvPr>
              <p:cNvCxnSpPr>
                <a:cxnSpLocks/>
              </p:cNvCxnSpPr>
              <p:nvPr/>
            </p:nvCxnSpPr>
            <p:spPr>
              <a:xfrm>
                <a:off x="7532097" y="5006505"/>
                <a:ext cx="621303" cy="69433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4" name="TextBox 33">
              <a:extLst>
                <a:ext uri="{FF2B5EF4-FFF2-40B4-BE49-F238E27FC236}">
                  <a16:creationId xmlns:a16="http://schemas.microsoft.com/office/drawing/2014/main" id="{0C5903B2-8C0C-9F52-E99F-B575D83317E8}"/>
                </a:ext>
              </a:extLst>
            </p:cNvPr>
            <p:cNvSpPr txBox="1"/>
            <p:nvPr/>
          </p:nvSpPr>
          <p:spPr>
            <a:xfrm>
              <a:off x="8139545" y="2752724"/>
              <a:ext cx="3200400" cy="200055"/>
            </a:xfrm>
            <a:prstGeom prst="rect">
              <a:avLst/>
            </a:prstGeom>
            <a:noFill/>
          </p:spPr>
          <p:txBody>
            <a:bodyPr wrap="square">
              <a:spAutoFit/>
            </a:bodyPr>
            <a:lstStyle/>
            <a:p>
              <a:r>
                <a:rPr lang="en-US" sz="700"/>
                <a:t>Check geometry parts and assign their materials</a:t>
              </a:r>
            </a:p>
          </p:txBody>
        </p:sp>
        <p:sp>
          <p:nvSpPr>
            <p:cNvPr id="35" name="TextBox 34">
              <a:extLst>
                <a:ext uri="{FF2B5EF4-FFF2-40B4-BE49-F238E27FC236}">
                  <a16:creationId xmlns:a16="http://schemas.microsoft.com/office/drawing/2014/main" id="{0C5D2436-CAAE-0215-AC22-572DEBE8DA1D}"/>
                </a:ext>
              </a:extLst>
            </p:cNvPr>
            <p:cNvSpPr txBox="1"/>
            <p:nvPr/>
          </p:nvSpPr>
          <p:spPr>
            <a:xfrm>
              <a:off x="8230057" y="3066091"/>
              <a:ext cx="913943" cy="200055"/>
            </a:xfrm>
            <a:prstGeom prst="rect">
              <a:avLst/>
            </a:prstGeom>
            <a:noFill/>
          </p:spPr>
          <p:txBody>
            <a:bodyPr wrap="square">
              <a:spAutoFit/>
            </a:bodyPr>
            <a:lstStyle/>
            <a:p>
              <a:r>
                <a:rPr lang="en-US" sz="700"/>
                <a:t>Set up Contacts</a:t>
              </a:r>
            </a:p>
          </p:txBody>
        </p:sp>
        <p:sp>
          <p:nvSpPr>
            <p:cNvPr id="36" name="TextBox 35">
              <a:extLst>
                <a:ext uri="{FF2B5EF4-FFF2-40B4-BE49-F238E27FC236}">
                  <a16:creationId xmlns:a16="http://schemas.microsoft.com/office/drawing/2014/main" id="{A77BBAE7-7D73-0B67-7185-C42F9EA44106}"/>
                </a:ext>
              </a:extLst>
            </p:cNvPr>
            <p:cNvSpPr txBox="1"/>
            <p:nvPr/>
          </p:nvSpPr>
          <p:spPr>
            <a:xfrm>
              <a:off x="8163093" y="3365388"/>
              <a:ext cx="980907" cy="200055"/>
            </a:xfrm>
            <a:prstGeom prst="rect">
              <a:avLst/>
            </a:prstGeom>
            <a:noFill/>
          </p:spPr>
          <p:txBody>
            <a:bodyPr wrap="square">
              <a:spAutoFit/>
            </a:bodyPr>
            <a:lstStyle/>
            <a:p>
              <a:r>
                <a:rPr lang="en-US" sz="700"/>
                <a:t>Mesh the parts</a:t>
              </a:r>
            </a:p>
          </p:txBody>
        </p:sp>
        <p:sp>
          <p:nvSpPr>
            <p:cNvPr id="37" name="TextBox 36">
              <a:extLst>
                <a:ext uri="{FF2B5EF4-FFF2-40B4-BE49-F238E27FC236}">
                  <a16:creationId xmlns:a16="http://schemas.microsoft.com/office/drawing/2014/main" id="{ACE865A4-E53B-0E71-12B5-328881A72A1F}"/>
                </a:ext>
              </a:extLst>
            </p:cNvPr>
            <p:cNvSpPr txBox="1"/>
            <p:nvPr/>
          </p:nvSpPr>
          <p:spPr>
            <a:xfrm>
              <a:off x="7901444" y="3741166"/>
              <a:ext cx="1318756" cy="415498"/>
            </a:xfrm>
            <a:prstGeom prst="rect">
              <a:avLst/>
            </a:prstGeom>
            <a:noFill/>
          </p:spPr>
          <p:txBody>
            <a:bodyPr wrap="square">
              <a:spAutoFit/>
            </a:bodyPr>
            <a:lstStyle/>
            <a:p>
              <a:r>
                <a:rPr lang="en-US" sz="700"/>
                <a:t>Set simulation time, define initial conditions (velocity, displacement profile)</a:t>
              </a:r>
            </a:p>
          </p:txBody>
        </p:sp>
        <p:sp>
          <p:nvSpPr>
            <p:cNvPr id="40" name="TextBox 39">
              <a:extLst>
                <a:ext uri="{FF2B5EF4-FFF2-40B4-BE49-F238E27FC236}">
                  <a16:creationId xmlns:a16="http://schemas.microsoft.com/office/drawing/2014/main" id="{EC102764-26D5-5A23-9823-21B78392EB4C}"/>
                </a:ext>
              </a:extLst>
            </p:cNvPr>
            <p:cNvSpPr txBox="1"/>
            <p:nvPr/>
          </p:nvSpPr>
          <p:spPr>
            <a:xfrm>
              <a:off x="8105775" y="4210079"/>
              <a:ext cx="882539" cy="307777"/>
            </a:xfrm>
            <a:prstGeom prst="rect">
              <a:avLst/>
            </a:prstGeom>
            <a:noFill/>
          </p:spPr>
          <p:txBody>
            <a:bodyPr wrap="square">
              <a:spAutoFit/>
            </a:bodyPr>
            <a:lstStyle/>
            <a:p>
              <a:r>
                <a:rPr lang="en-US" sz="700"/>
                <a:t>Boundary conditions</a:t>
              </a:r>
            </a:p>
          </p:txBody>
        </p:sp>
        <p:sp>
          <p:nvSpPr>
            <p:cNvPr id="42" name="TextBox 41">
              <a:extLst>
                <a:ext uri="{FF2B5EF4-FFF2-40B4-BE49-F238E27FC236}">
                  <a16:creationId xmlns:a16="http://schemas.microsoft.com/office/drawing/2014/main" id="{7BA972D6-9102-7383-0228-CDA059C21A2D}"/>
                </a:ext>
              </a:extLst>
            </p:cNvPr>
            <p:cNvSpPr txBox="1"/>
            <p:nvPr/>
          </p:nvSpPr>
          <p:spPr>
            <a:xfrm>
              <a:off x="7807902" y="4554985"/>
              <a:ext cx="1139201" cy="415498"/>
            </a:xfrm>
            <a:prstGeom prst="rect">
              <a:avLst/>
            </a:prstGeom>
            <a:noFill/>
          </p:spPr>
          <p:txBody>
            <a:bodyPr wrap="square">
              <a:spAutoFit/>
            </a:bodyPr>
            <a:lstStyle/>
            <a:p>
              <a:r>
                <a:rPr lang="en-US" sz="700"/>
                <a:t>Solution Information: Set Trackers for Internal energy and contact forces </a:t>
              </a:r>
            </a:p>
          </p:txBody>
        </p:sp>
        <p:sp>
          <p:nvSpPr>
            <p:cNvPr id="47" name="TextBox 46">
              <a:extLst>
                <a:ext uri="{FF2B5EF4-FFF2-40B4-BE49-F238E27FC236}">
                  <a16:creationId xmlns:a16="http://schemas.microsoft.com/office/drawing/2014/main" id="{4C04E865-8BB9-ACF5-6341-1BEF96CCF336}"/>
                </a:ext>
              </a:extLst>
            </p:cNvPr>
            <p:cNvSpPr txBox="1"/>
            <p:nvPr/>
          </p:nvSpPr>
          <p:spPr>
            <a:xfrm>
              <a:off x="8003327" y="5486996"/>
              <a:ext cx="1472634" cy="415498"/>
            </a:xfrm>
            <a:prstGeom prst="rect">
              <a:avLst/>
            </a:prstGeom>
            <a:noFill/>
          </p:spPr>
          <p:txBody>
            <a:bodyPr wrap="square">
              <a:spAutoFit/>
            </a:bodyPr>
            <a:lstStyle/>
            <a:p>
              <a:r>
                <a:rPr lang="en-US" sz="700"/>
                <a:t>Result contours for different state variables: Stress, Strain, deformation , </a:t>
              </a:r>
              <a:r>
                <a:rPr lang="en-US" sz="700" err="1"/>
                <a:t>etc</a:t>
              </a:r>
              <a:endParaRPr lang="en-US" sz="700"/>
            </a:p>
          </p:txBody>
        </p:sp>
      </p:grpSp>
      <p:sp>
        <p:nvSpPr>
          <p:cNvPr id="65" name="TextBox 64">
            <a:extLst>
              <a:ext uri="{FF2B5EF4-FFF2-40B4-BE49-F238E27FC236}">
                <a16:creationId xmlns:a16="http://schemas.microsoft.com/office/drawing/2014/main" id="{254C83D8-8425-7D5E-4083-E317CE327216}"/>
              </a:ext>
            </a:extLst>
          </p:cNvPr>
          <p:cNvSpPr txBox="1"/>
          <p:nvPr/>
        </p:nvSpPr>
        <p:spPr>
          <a:xfrm>
            <a:off x="7576911" y="1779864"/>
            <a:ext cx="4362414" cy="307777"/>
          </a:xfrm>
          <a:prstGeom prst="rect">
            <a:avLst/>
          </a:prstGeom>
          <a:noFill/>
        </p:spPr>
        <p:txBody>
          <a:bodyPr wrap="square">
            <a:spAutoFit/>
          </a:bodyPr>
          <a:lstStyle/>
          <a:p>
            <a:pPr algn="ctr"/>
            <a:r>
              <a:rPr lang="en-US" sz="1400" dirty="0"/>
              <a:t>How to duplicate Analysis System </a:t>
            </a:r>
          </a:p>
        </p:txBody>
      </p:sp>
      <p:sp>
        <p:nvSpPr>
          <p:cNvPr id="66" name="TextBox 65">
            <a:extLst>
              <a:ext uri="{FF2B5EF4-FFF2-40B4-BE49-F238E27FC236}">
                <a16:creationId xmlns:a16="http://schemas.microsoft.com/office/drawing/2014/main" id="{6756E563-8115-061C-D735-2C94F28AF4C4}"/>
              </a:ext>
            </a:extLst>
          </p:cNvPr>
          <p:cNvSpPr txBox="1"/>
          <p:nvPr/>
        </p:nvSpPr>
        <p:spPr>
          <a:xfrm>
            <a:off x="8336764" y="5716368"/>
            <a:ext cx="3760543" cy="523220"/>
          </a:xfrm>
          <a:prstGeom prst="rect">
            <a:avLst/>
          </a:prstGeom>
          <a:noFill/>
        </p:spPr>
        <p:txBody>
          <a:bodyPr wrap="square">
            <a:spAutoFit/>
          </a:bodyPr>
          <a:lstStyle/>
          <a:p>
            <a:r>
              <a:rPr lang="en-US" sz="1400" dirty="0"/>
              <a:t>LS-DYNA in Ansys Workbench Environment and setting options</a:t>
            </a:r>
          </a:p>
        </p:txBody>
      </p:sp>
    </p:spTree>
    <p:extLst>
      <p:ext uri="{BB962C8B-B14F-4D97-AF65-F5344CB8AC3E}">
        <p14:creationId xmlns:p14="http://schemas.microsoft.com/office/powerpoint/2010/main" val="24002361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6A6AB7-FC06-00D8-CD75-E15D470DC570}"/>
              </a:ext>
            </a:extLst>
          </p:cNvPr>
          <p:cNvSpPr>
            <a:spLocks noGrp="1"/>
          </p:cNvSpPr>
          <p:nvPr>
            <p:ph type="sldNum" sz="quarter" idx="11"/>
          </p:nvPr>
        </p:nvSpPr>
        <p:spPr/>
        <p:txBody>
          <a:bodyPr/>
          <a:lstStyle/>
          <a:p>
            <a:fld id="{F0D23093-2AB0-F74C-B865-1A12A15B650E}" type="slidenum">
              <a:rPr lang="en-US" smtClean="0"/>
              <a:pPr/>
              <a:t>6</a:t>
            </a:fld>
            <a:endParaRPr lang="en-US"/>
          </a:p>
        </p:txBody>
      </p:sp>
      <p:sp>
        <p:nvSpPr>
          <p:cNvPr id="10" name="Titel 1">
            <a:extLst>
              <a:ext uri="{FF2B5EF4-FFF2-40B4-BE49-F238E27FC236}">
                <a16:creationId xmlns:a16="http://schemas.microsoft.com/office/drawing/2014/main" id="{209C924E-D57D-211F-310D-C793D5F10F7D}"/>
              </a:ext>
            </a:extLst>
          </p:cNvPr>
          <p:cNvSpPr>
            <a:spLocks noGrp="1"/>
          </p:cNvSpPr>
          <p:nvPr>
            <p:ph type="title"/>
          </p:nvPr>
        </p:nvSpPr>
        <p:spPr>
          <a:xfrm>
            <a:off x="347989" y="292323"/>
            <a:ext cx="10972799" cy="845837"/>
          </a:xfrm>
        </p:spPr>
        <p:txBody>
          <a:bodyPr/>
          <a:lstStyle/>
          <a:p>
            <a:r>
              <a:rPr lang="en-US"/>
              <a:t>Penalty Stiffness and Contact Search</a:t>
            </a:r>
          </a:p>
        </p:txBody>
      </p:sp>
      <p:sp>
        <p:nvSpPr>
          <p:cNvPr id="11" name="Inhaltsplatzhalter 4">
            <a:extLst>
              <a:ext uri="{FF2B5EF4-FFF2-40B4-BE49-F238E27FC236}">
                <a16:creationId xmlns:a16="http://schemas.microsoft.com/office/drawing/2014/main" id="{CA10655D-7A82-647D-4DA2-E6C83012F09A}"/>
              </a:ext>
            </a:extLst>
          </p:cNvPr>
          <p:cNvSpPr>
            <a:spLocks noGrp="1"/>
          </p:cNvSpPr>
          <p:nvPr>
            <p:ph type="body" sz="quarter" idx="13"/>
          </p:nvPr>
        </p:nvSpPr>
        <p:spPr>
          <a:xfrm>
            <a:off x="385841" y="1143000"/>
            <a:ext cx="7057070" cy="5334000"/>
          </a:xfrm>
        </p:spPr>
        <p:txBody>
          <a:bodyPr>
            <a:normAutofit/>
          </a:bodyPr>
          <a:lstStyle/>
          <a:p>
            <a:pPr>
              <a:lnSpc>
                <a:spcPct val="100000"/>
              </a:lnSpc>
            </a:pPr>
            <a:r>
              <a:rPr lang="en-US" sz="1800" dirty="0"/>
              <a:t>Body Interactions and Contacts are penalty-based contacts</a:t>
            </a:r>
          </a:p>
          <a:p>
            <a:pPr>
              <a:lnSpc>
                <a:spcPct val="100000"/>
              </a:lnSpc>
            </a:pPr>
            <a:r>
              <a:rPr lang="en-US" sz="1800" dirty="0"/>
              <a:t>If contact is detected, contact forces F are applied to penetrating node (penetration g) and penetrated segment (element face)</a:t>
            </a:r>
          </a:p>
          <a:p>
            <a:pPr>
              <a:lnSpc>
                <a:spcPct val="100000"/>
              </a:lnSpc>
            </a:pPr>
            <a:r>
              <a:rPr lang="en-US" sz="1800" dirty="0"/>
              <a:t>The contact acts like a stiff penalty spring applied between the penetrating node and the target segment.</a:t>
            </a:r>
          </a:p>
          <a:p>
            <a:pPr lvl="1">
              <a:lnSpc>
                <a:spcPct val="100000"/>
              </a:lnSpc>
            </a:pPr>
            <a:r>
              <a:rPr lang="en-US" sz="1400" dirty="0"/>
              <a:t>Too low stiffness → excessive penetration</a:t>
            </a:r>
          </a:p>
          <a:p>
            <a:pPr lvl="1">
              <a:lnSpc>
                <a:spcPct val="100000"/>
              </a:lnSpc>
            </a:pPr>
            <a:r>
              <a:rPr lang="en-US" sz="1400" dirty="0"/>
              <a:t>Too high stiffness → reduces stable timestep and may cause contact chatter</a:t>
            </a:r>
          </a:p>
          <a:p>
            <a:pPr lvl="1">
              <a:lnSpc>
                <a:spcPct val="100000"/>
              </a:lnSpc>
            </a:pPr>
            <a:endParaRPr lang="en-US" sz="1400" dirty="0">
              <a:sym typeface="Wingdings" pitchFamily="2" charset="2"/>
            </a:endParaRPr>
          </a:p>
          <a:p>
            <a:pPr>
              <a:lnSpc>
                <a:spcPct val="100000"/>
              </a:lnSpc>
            </a:pPr>
            <a:r>
              <a:rPr lang="en-US" sz="1800" dirty="0">
                <a:sym typeface="Wingdings" pitchFamily="2" charset="2"/>
              </a:rPr>
              <a:t>To learn more about contact formulation theory, refer to Ansys Documentation [1].</a:t>
            </a:r>
          </a:p>
        </p:txBody>
      </p:sp>
      <p:sp>
        <p:nvSpPr>
          <p:cNvPr id="12" name="Rechteck 41">
            <a:extLst>
              <a:ext uri="{FF2B5EF4-FFF2-40B4-BE49-F238E27FC236}">
                <a16:creationId xmlns:a16="http://schemas.microsoft.com/office/drawing/2014/main" id="{61AD2D10-43E7-AAC8-DE18-1A82386A96F6}"/>
              </a:ext>
            </a:extLst>
          </p:cNvPr>
          <p:cNvSpPr/>
          <p:nvPr/>
        </p:nvSpPr>
        <p:spPr>
          <a:xfrm>
            <a:off x="7480763" y="5067844"/>
            <a:ext cx="4896544" cy="338554"/>
          </a:xfrm>
          <a:prstGeom prst="rect">
            <a:avLst/>
          </a:prstGeom>
          <a:ln w="19050">
            <a:noFill/>
          </a:ln>
        </p:spPr>
        <p:txBody>
          <a:bodyPr wrap="square">
            <a:spAutoFit/>
          </a:bodyPr>
          <a:lstStyle/>
          <a:p>
            <a:pPr algn="ctr"/>
            <a:r>
              <a:rPr lang="en-US" sz="1600" i="1"/>
              <a:t>Contact analysis depends on contact stiffness</a:t>
            </a:r>
          </a:p>
        </p:txBody>
      </p:sp>
      <p:sp>
        <p:nvSpPr>
          <p:cNvPr id="13" name="Rectangle 4">
            <a:extLst>
              <a:ext uri="{FF2B5EF4-FFF2-40B4-BE49-F238E27FC236}">
                <a16:creationId xmlns:a16="http://schemas.microsoft.com/office/drawing/2014/main" id="{529FDED8-A231-FAD3-1E44-0618D94F360E}"/>
              </a:ext>
            </a:extLst>
          </p:cNvPr>
          <p:cNvSpPr>
            <a:spLocks noChangeArrowheads="1"/>
          </p:cNvSpPr>
          <p:nvPr/>
        </p:nvSpPr>
        <p:spPr bwMode="auto">
          <a:xfrm>
            <a:off x="8657166" y="3184724"/>
            <a:ext cx="2311400" cy="25400"/>
          </a:xfrm>
          <a:prstGeom prst="rect">
            <a:avLst/>
          </a:prstGeom>
          <a:solidFill>
            <a:srgbClr val="00CC00"/>
          </a:solidFill>
          <a:ln w="9525">
            <a:solidFill>
              <a:srgbClr val="00CC00"/>
            </a:solidFill>
            <a:miter lim="800000"/>
            <a:headEnd/>
            <a:tailEnd/>
          </a:ln>
        </p:spPr>
        <p:txBody>
          <a:bodyPr/>
          <a:lstStyle/>
          <a:p>
            <a:endParaRPr lang="de-DE"/>
          </a:p>
        </p:txBody>
      </p:sp>
      <p:sp>
        <p:nvSpPr>
          <p:cNvPr id="14" name="Oval 5">
            <a:extLst>
              <a:ext uri="{FF2B5EF4-FFF2-40B4-BE49-F238E27FC236}">
                <a16:creationId xmlns:a16="http://schemas.microsoft.com/office/drawing/2014/main" id="{76581828-8AEB-4CDD-20A9-500CAE05EA14}"/>
              </a:ext>
            </a:extLst>
          </p:cNvPr>
          <p:cNvSpPr>
            <a:spLocks noChangeArrowheads="1"/>
          </p:cNvSpPr>
          <p:nvPr/>
        </p:nvSpPr>
        <p:spPr bwMode="auto">
          <a:xfrm>
            <a:off x="8610600" y="890017"/>
            <a:ext cx="2290233" cy="2351858"/>
          </a:xfrm>
          <a:prstGeom prst="ellipse">
            <a:avLst/>
          </a:prstGeom>
          <a:solidFill>
            <a:srgbClr val="99CCFF"/>
          </a:solidFill>
          <a:ln w="25400">
            <a:solidFill>
              <a:srgbClr val="008080"/>
            </a:solidFill>
            <a:round/>
            <a:headEnd/>
            <a:tailEnd/>
          </a:ln>
        </p:spPr>
        <p:txBody>
          <a:bodyPr/>
          <a:lstStyle/>
          <a:p>
            <a:endParaRPr lang="de-DE"/>
          </a:p>
        </p:txBody>
      </p:sp>
      <p:sp>
        <p:nvSpPr>
          <p:cNvPr id="15" name="Line 6">
            <a:extLst>
              <a:ext uri="{FF2B5EF4-FFF2-40B4-BE49-F238E27FC236}">
                <a16:creationId xmlns:a16="http://schemas.microsoft.com/office/drawing/2014/main" id="{3F9BAEBC-2996-66AD-06EF-E6A8D85D655F}"/>
              </a:ext>
            </a:extLst>
          </p:cNvPr>
          <p:cNvSpPr>
            <a:spLocks noChangeShapeType="1"/>
          </p:cNvSpPr>
          <p:nvPr/>
        </p:nvSpPr>
        <p:spPr bwMode="auto">
          <a:xfrm flipV="1">
            <a:off x="9770533" y="3241874"/>
            <a:ext cx="1200151" cy="0"/>
          </a:xfrm>
          <a:prstGeom prst="line">
            <a:avLst/>
          </a:prstGeom>
          <a:noFill/>
          <a:ln w="12700">
            <a:solidFill>
              <a:srgbClr val="00CC00"/>
            </a:solidFill>
            <a:round/>
            <a:headEnd/>
            <a:tailEnd/>
          </a:ln>
        </p:spPr>
        <p:txBody>
          <a:bodyPr/>
          <a:lstStyle/>
          <a:p>
            <a:endParaRPr lang="de-DE"/>
          </a:p>
        </p:txBody>
      </p:sp>
      <p:grpSp>
        <p:nvGrpSpPr>
          <p:cNvPr id="16" name="Group 7">
            <a:extLst>
              <a:ext uri="{FF2B5EF4-FFF2-40B4-BE49-F238E27FC236}">
                <a16:creationId xmlns:a16="http://schemas.microsoft.com/office/drawing/2014/main" id="{578037F4-7FB4-D78D-90BF-A47C1F010677}"/>
              </a:ext>
            </a:extLst>
          </p:cNvPr>
          <p:cNvGrpSpPr>
            <a:grpSpLocks/>
          </p:cNvGrpSpPr>
          <p:nvPr/>
        </p:nvGrpSpPr>
        <p:grpSpPr bwMode="auto">
          <a:xfrm>
            <a:off x="10697633" y="2983112"/>
            <a:ext cx="91017" cy="195263"/>
            <a:chOff x="1492" y="2569"/>
            <a:chExt cx="43" cy="123"/>
          </a:xfrm>
        </p:grpSpPr>
        <p:sp>
          <p:nvSpPr>
            <p:cNvPr id="17" name="Line 8">
              <a:extLst>
                <a:ext uri="{FF2B5EF4-FFF2-40B4-BE49-F238E27FC236}">
                  <a16:creationId xmlns:a16="http://schemas.microsoft.com/office/drawing/2014/main" id="{C886FE61-38AF-81C9-C023-669648628F40}"/>
                </a:ext>
              </a:extLst>
            </p:cNvPr>
            <p:cNvSpPr>
              <a:spLocks noChangeShapeType="1"/>
            </p:cNvSpPr>
            <p:nvPr/>
          </p:nvSpPr>
          <p:spPr bwMode="auto">
            <a:xfrm>
              <a:off x="1514" y="2569"/>
              <a:ext cx="1" cy="82"/>
            </a:xfrm>
            <a:prstGeom prst="line">
              <a:avLst/>
            </a:prstGeom>
            <a:noFill/>
            <a:ln w="12700">
              <a:solidFill>
                <a:srgbClr val="FF0000"/>
              </a:solidFill>
              <a:round/>
              <a:headEnd/>
              <a:tailEnd/>
            </a:ln>
          </p:spPr>
          <p:txBody>
            <a:bodyPr/>
            <a:lstStyle/>
            <a:p>
              <a:endParaRPr lang="de-DE"/>
            </a:p>
          </p:txBody>
        </p:sp>
        <p:sp>
          <p:nvSpPr>
            <p:cNvPr id="18" name="Freeform 9">
              <a:extLst>
                <a:ext uri="{FF2B5EF4-FFF2-40B4-BE49-F238E27FC236}">
                  <a16:creationId xmlns:a16="http://schemas.microsoft.com/office/drawing/2014/main" id="{22DB3C91-6450-8723-BA0A-24923F4AC6B3}"/>
                </a:ext>
              </a:extLst>
            </p:cNvPr>
            <p:cNvSpPr>
              <a:spLocks/>
            </p:cNvSpPr>
            <p:nvPr/>
          </p:nvSpPr>
          <p:spPr bwMode="auto">
            <a:xfrm>
              <a:off x="1492" y="2649"/>
              <a:ext cx="43" cy="43"/>
            </a:xfrm>
            <a:custGeom>
              <a:avLst/>
              <a:gdLst>
                <a:gd name="T0" fmla="*/ 0 w 86"/>
                <a:gd name="T1" fmla="*/ 0 h 86"/>
                <a:gd name="T2" fmla="*/ 1 w 86"/>
                <a:gd name="T3" fmla="*/ 1 h 86"/>
                <a:gd name="T4" fmla="*/ 1 w 86"/>
                <a:gd name="T5" fmla="*/ 0 h 86"/>
                <a:gd name="T6" fmla="*/ 0 w 86"/>
                <a:gd name="T7" fmla="*/ 0 h 86"/>
                <a:gd name="T8" fmla="*/ 0 60000 65536"/>
                <a:gd name="T9" fmla="*/ 0 60000 65536"/>
                <a:gd name="T10" fmla="*/ 0 60000 65536"/>
                <a:gd name="T11" fmla="*/ 0 60000 65536"/>
                <a:gd name="T12" fmla="*/ 0 w 86"/>
                <a:gd name="T13" fmla="*/ 0 h 86"/>
                <a:gd name="T14" fmla="*/ 86 w 86"/>
                <a:gd name="T15" fmla="*/ 86 h 86"/>
              </a:gdLst>
              <a:ahLst/>
              <a:cxnLst>
                <a:cxn ang="T8">
                  <a:pos x="T0" y="T1"/>
                </a:cxn>
                <a:cxn ang="T9">
                  <a:pos x="T2" y="T3"/>
                </a:cxn>
                <a:cxn ang="T10">
                  <a:pos x="T4" y="T5"/>
                </a:cxn>
                <a:cxn ang="T11">
                  <a:pos x="T6" y="T7"/>
                </a:cxn>
              </a:cxnLst>
              <a:rect l="T12" t="T13" r="T14" b="T15"/>
              <a:pathLst>
                <a:path w="86" h="86">
                  <a:moveTo>
                    <a:pt x="0" y="0"/>
                  </a:moveTo>
                  <a:lnTo>
                    <a:pt x="44" y="86"/>
                  </a:lnTo>
                  <a:lnTo>
                    <a:pt x="86" y="0"/>
                  </a:lnTo>
                  <a:lnTo>
                    <a:pt x="0" y="0"/>
                  </a:lnTo>
                  <a:close/>
                </a:path>
              </a:pathLst>
            </a:custGeom>
            <a:solidFill>
              <a:srgbClr val="FF0000"/>
            </a:solidFill>
            <a:ln w="9525">
              <a:noFill/>
              <a:round/>
              <a:headEnd/>
              <a:tailEnd/>
            </a:ln>
          </p:spPr>
          <p:txBody>
            <a:bodyPr/>
            <a:lstStyle/>
            <a:p>
              <a:endParaRPr lang="de-DE"/>
            </a:p>
          </p:txBody>
        </p:sp>
      </p:grpSp>
      <p:grpSp>
        <p:nvGrpSpPr>
          <p:cNvPr id="19" name="Group 10">
            <a:extLst>
              <a:ext uri="{FF2B5EF4-FFF2-40B4-BE49-F238E27FC236}">
                <a16:creationId xmlns:a16="http://schemas.microsoft.com/office/drawing/2014/main" id="{F7D55F5E-7E31-CC72-B997-9E6FD8A2B4BA}"/>
              </a:ext>
            </a:extLst>
          </p:cNvPr>
          <p:cNvGrpSpPr>
            <a:grpSpLocks/>
          </p:cNvGrpSpPr>
          <p:nvPr/>
        </p:nvGrpSpPr>
        <p:grpSpPr bwMode="auto">
          <a:xfrm>
            <a:off x="10701866" y="3249812"/>
            <a:ext cx="86784" cy="169863"/>
            <a:chOff x="1494" y="2737"/>
            <a:chExt cx="41" cy="107"/>
          </a:xfrm>
        </p:grpSpPr>
        <p:sp>
          <p:nvSpPr>
            <p:cNvPr id="20" name="Line 11">
              <a:extLst>
                <a:ext uri="{FF2B5EF4-FFF2-40B4-BE49-F238E27FC236}">
                  <a16:creationId xmlns:a16="http://schemas.microsoft.com/office/drawing/2014/main" id="{1B148850-63CD-33E5-14BD-6E5690D371FC}"/>
                </a:ext>
              </a:extLst>
            </p:cNvPr>
            <p:cNvSpPr>
              <a:spLocks noChangeShapeType="1"/>
            </p:cNvSpPr>
            <p:nvPr/>
          </p:nvSpPr>
          <p:spPr bwMode="auto">
            <a:xfrm>
              <a:off x="1514" y="2776"/>
              <a:ext cx="1" cy="68"/>
            </a:xfrm>
            <a:prstGeom prst="line">
              <a:avLst/>
            </a:prstGeom>
            <a:noFill/>
            <a:ln w="9525">
              <a:solidFill>
                <a:srgbClr val="FF0000"/>
              </a:solidFill>
              <a:round/>
              <a:headEnd/>
              <a:tailEnd/>
            </a:ln>
          </p:spPr>
          <p:txBody>
            <a:bodyPr/>
            <a:lstStyle/>
            <a:p>
              <a:endParaRPr lang="de-DE"/>
            </a:p>
          </p:txBody>
        </p:sp>
        <p:sp>
          <p:nvSpPr>
            <p:cNvPr id="21" name="Freeform 12">
              <a:extLst>
                <a:ext uri="{FF2B5EF4-FFF2-40B4-BE49-F238E27FC236}">
                  <a16:creationId xmlns:a16="http://schemas.microsoft.com/office/drawing/2014/main" id="{0DDB6F27-FF86-401E-5029-A23B4B121FBF}"/>
                </a:ext>
              </a:extLst>
            </p:cNvPr>
            <p:cNvSpPr>
              <a:spLocks/>
            </p:cNvSpPr>
            <p:nvPr/>
          </p:nvSpPr>
          <p:spPr bwMode="auto">
            <a:xfrm>
              <a:off x="1494" y="2737"/>
              <a:ext cx="41" cy="40"/>
            </a:xfrm>
            <a:custGeom>
              <a:avLst/>
              <a:gdLst>
                <a:gd name="T0" fmla="*/ 0 w 83"/>
                <a:gd name="T1" fmla="*/ 0 h 81"/>
                <a:gd name="T2" fmla="*/ 0 w 83"/>
                <a:gd name="T3" fmla="*/ 0 h 81"/>
                <a:gd name="T4" fmla="*/ 0 w 83"/>
                <a:gd name="T5" fmla="*/ 0 h 81"/>
                <a:gd name="T6" fmla="*/ 0 w 83"/>
                <a:gd name="T7" fmla="*/ 0 h 81"/>
                <a:gd name="T8" fmla="*/ 0 60000 65536"/>
                <a:gd name="T9" fmla="*/ 0 60000 65536"/>
                <a:gd name="T10" fmla="*/ 0 60000 65536"/>
                <a:gd name="T11" fmla="*/ 0 60000 65536"/>
                <a:gd name="T12" fmla="*/ 0 w 83"/>
                <a:gd name="T13" fmla="*/ 0 h 81"/>
                <a:gd name="T14" fmla="*/ 83 w 83"/>
                <a:gd name="T15" fmla="*/ 81 h 81"/>
              </a:gdLst>
              <a:ahLst/>
              <a:cxnLst>
                <a:cxn ang="T8">
                  <a:pos x="T0" y="T1"/>
                </a:cxn>
                <a:cxn ang="T9">
                  <a:pos x="T2" y="T3"/>
                </a:cxn>
                <a:cxn ang="T10">
                  <a:pos x="T4" y="T5"/>
                </a:cxn>
                <a:cxn ang="T11">
                  <a:pos x="T6" y="T7"/>
                </a:cxn>
              </a:cxnLst>
              <a:rect l="T12" t="T13" r="T14" b="T15"/>
              <a:pathLst>
                <a:path w="83" h="81">
                  <a:moveTo>
                    <a:pt x="83" y="81"/>
                  </a:moveTo>
                  <a:lnTo>
                    <a:pt x="41" y="0"/>
                  </a:lnTo>
                  <a:lnTo>
                    <a:pt x="0" y="81"/>
                  </a:lnTo>
                  <a:lnTo>
                    <a:pt x="83" y="81"/>
                  </a:lnTo>
                  <a:close/>
                </a:path>
              </a:pathLst>
            </a:custGeom>
            <a:solidFill>
              <a:srgbClr val="FF0000"/>
            </a:solidFill>
            <a:ln w="9525">
              <a:noFill/>
              <a:round/>
              <a:headEnd/>
              <a:tailEnd/>
            </a:ln>
          </p:spPr>
          <p:txBody>
            <a:bodyPr/>
            <a:lstStyle/>
            <a:p>
              <a:endParaRPr lang="de-DE"/>
            </a:p>
          </p:txBody>
        </p:sp>
      </p:grpSp>
      <p:sp>
        <p:nvSpPr>
          <p:cNvPr id="22" name="Rectangle 13">
            <a:extLst>
              <a:ext uri="{FF2B5EF4-FFF2-40B4-BE49-F238E27FC236}">
                <a16:creationId xmlns:a16="http://schemas.microsoft.com/office/drawing/2014/main" id="{638F215F-0951-A1C9-CA5D-1AB1C67A6D6C}"/>
              </a:ext>
            </a:extLst>
          </p:cNvPr>
          <p:cNvSpPr>
            <a:spLocks noChangeArrowheads="1"/>
          </p:cNvSpPr>
          <p:nvPr/>
        </p:nvSpPr>
        <p:spPr bwMode="auto">
          <a:xfrm>
            <a:off x="10790766" y="2884686"/>
            <a:ext cx="239184" cy="198438"/>
          </a:xfrm>
          <a:prstGeom prst="rect">
            <a:avLst/>
          </a:prstGeom>
          <a:noFill/>
          <a:ln w="9525">
            <a:noFill/>
            <a:miter lim="800000"/>
            <a:headEnd/>
            <a:tailEnd/>
          </a:ln>
        </p:spPr>
        <p:txBody>
          <a:bodyPr/>
          <a:lstStyle/>
          <a:p>
            <a:endParaRPr lang="de-DE"/>
          </a:p>
        </p:txBody>
      </p:sp>
      <p:sp>
        <p:nvSpPr>
          <p:cNvPr id="23" name="Rectangle 14">
            <a:extLst>
              <a:ext uri="{FF2B5EF4-FFF2-40B4-BE49-F238E27FC236}">
                <a16:creationId xmlns:a16="http://schemas.microsoft.com/office/drawing/2014/main" id="{C63F3F29-73CF-86C3-33CB-BF5CD9FBC9C6}"/>
              </a:ext>
            </a:extLst>
          </p:cNvPr>
          <p:cNvSpPr>
            <a:spLocks noChangeArrowheads="1"/>
          </p:cNvSpPr>
          <p:nvPr/>
        </p:nvSpPr>
        <p:spPr bwMode="auto">
          <a:xfrm>
            <a:off x="10934699" y="2945012"/>
            <a:ext cx="153888" cy="369332"/>
          </a:xfrm>
          <a:prstGeom prst="rect">
            <a:avLst/>
          </a:prstGeom>
          <a:noFill/>
          <a:ln w="9525">
            <a:noFill/>
            <a:miter lim="800000"/>
            <a:headEnd/>
            <a:tailEnd/>
          </a:ln>
        </p:spPr>
        <p:txBody>
          <a:bodyPr wrap="none" lIns="0" tIns="0" rIns="0" bIns="0">
            <a:spAutoFit/>
          </a:bodyPr>
          <a:lstStyle/>
          <a:p>
            <a:pPr>
              <a:buFontTx/>
              <a:buNone/>
            </a:pPr>
            <a:r>
              <a:rPr lang="en-US" sz="2400">
                <a:latin typeface="Times New Roman" pitchFamily="18" charset="0"/>
              </a:rPr>
              <a:t>g</a:t>
            </a:r>
          </a:p>
        </p:txBody>
      </p:sp>
      <p:sp>
        <p:nvSpPr>
          <p:cNvPr id="24" name="Rectangle 15">
            <a:extLst>
              <a:ext uri="{FF2B5EF4-FFF2-40B4-BE49-F238E27FC236}">
                <a16:creationId xmlns:a16="http://schemas.microsoft.com/office/drawing/2014/main" id="{B83C06C6-D48A-D16E-BF09-2D411163E93F}"/>
              </a:ext>
            </a:extLst>
          </p:cNvPr>
          <p:cNvSpPr>
            <a:spLocks noChangeArrowheads="1"/>
          </p:cNvSpPr>
          <p:nvPr/>
        </p:nvSpPr>
        <p:spPr bwMode="auto">
          <a:xfrm>
            <a:off x="9795932" y="1284486"/>
            <a:ext cx="298451" cy="260350"/>
          </a:xfrm>
          <a:prstGeom prst="rect">
            <a:avLst/>
          </a:prstGeom>
          <a:noFill/>
          <a:ln w="9525">
            <a:noFill/>
            <a:miter lim="800000"/>
            <a:headEnd/>
            <a:tailEnd/>
          </a:ln>
        </p:spPr>
        <p:txBody>
          <a:bodyPr/>
          <a:lstStyle/>
          <a:p>
            <a:endParaRPr lang="de-DE"/>
          </a:p>
        </p:txBody>
      </p:sp>
      <p:sp>
        <p:nvSpPr>
          <p:cNvPr id="25" name="Rectangle 16">
            <a:extLst>
              <a:ext uri="{FF2B5EF4-FFF2-40B4-BE49-F238E27FC236}">
                <a16:creationId xmlns:a16="http://schemas.microsoft.com/office/drawing/2014/main" id="{DD00BFD2-40F1-438F-95D9-F16BF009752A}"/>
              </a:ext>
            </a:extLst>
          </p:cNvPr>
          <p:cNvSpPr>
            <a:spLocks noChangeArrowheads="1"/>
          </p:cNvSpPr>
          <p:nvPr/>
        </p:nvSpPr>
        <p:spPr bwMode="auto">
          <a:xfrm>
            <a:off x="9810751" y="1229282"/>
            <a:ext cx="157094" cy="307777"/>
          </a:xfrm>
          <a:prstGeom prst="rect">
            <a:avLst/>
          </a:prstGeom>
          <a:noFill/>
          <a:ln w="9525">
            <a:noFill/>
            <a:miter lim="800000"/>
            <a:headEnd/>
            <a:tailEnd/>
          </a:ln>
        </p:spPr>
        <p:txBody>
          <a:bodyPr wrap="none" lIns="0" tIns="0" rIns="0" bIns="0">
            <a:spAutoFit/>
          </a:bodyPr>
          <a:lstStyle/>
          <a:p>
            <a:pPr>
              <a:buFontTx/>
              <a:buNone/>
            </a:pPr>
            <a:r>
              <a:rPr lang="en-US" sz="2000">
                <a:latin typeface="Arial" pitchFamily="34" charset="0"/>
                <a:cs typeface="Arial" pitchFamily="34" charset="0"/>
              </a:rPr>
              <a:t>F</a:t>
            </a:r>
          </a:p>
        </p:txBody>
      </p:sp>
      <p:sp>
        <p:nvSpPr>
          <p:cNvPr id="26" name="Oval 35">
            <a:extLst>
              <a:ext uri="{FF2B5EF4-FFF2-40B4-BE49-F238E27FC236}">
                <a16:creationId xmlns:a16="http://schemas.microsoft.com/office/drawing/2014/main" id="{2BED7A49-3508-A4E5-C4F6-88E1D6288F95}"/>
              </a:ext>
            </a:extLst>
          </p:cNvPr>
          <p:cNvSpPr>
            <a:spLocks noChangeArrowheads="1"/>
          </p:cNvSpPr>
          <p:nvPr/>
        </p:nvSpPr>
        <p:spPr bwMode="auto">
          <a:xfrm>
            <a:off x="9590618" y="3092717"/>
            <a:ext cx="266048" cy="302273"/>
          </a:xfrm>
          <a:prstGeom prst="ellipse">
            <a:avLst/>
          </a:prstGeom>
          <a:noFill/>
          <a:ln w="9525">
            <a:solidFill>
              <a:srgbClr val="FF3300"/>
            </a:solidFill>
            <a:round/>
            <a:headEnd/>
            <a:tailEnd/>
          </a:ln>
        </p:spPr>
        <p:txBody>
          <a:bodyPr/>
          <a:lstStyle/>
          <a:p>
            <a:endParaRPr lang="de-DE"/>
          </a:p>
        </p:txBody>
      </p:sp>
      <p:sp>
        <p:nvSpPr>
          <p:cNvPr id="27" name="Line 39">
            <a:extLst>
              <a:ext uri="{FF2B5EF4-FFF2-40B4-BE49-F238E27FC236}">
                <a16:creationId xmlns:a16="http://schemas.microsoft.com/office/drawing/2014/main" id="{001FEFAB-3053-241E-D26A-DF3FC7086865}"/>
              </a:ext>
            </a:extLst>
          </p:cNvPr>
          <p:cNvSpPr>
            <a:spLocks noChangeShapeType="1"/>
          </p:cNvSpPr>
          <p:nvPr/>
        </p:nvSpPr>
        <p:spPr bwMode="auto">
          <a:xfrm>
            <a:off x="9740899" y="1292424"/>
            <a:ext cx="0" cy="304800"/>
          </a:xfrm>
          <a:prstGeom prst="line">
            <a:avLst/>
          </a:prstGeom>
          <a:noFill/>
          <a:ln w="44450">
            <a:solidFill>
              <a:schemeClr val="tx1"/>
            </a:solidFill>
            <a:round/>
            <a:headEnd type="none" w="sm" len="sm"/>
            <a:tailEnd type="triangle" w="sm" len="sm"/>
          </a:ln>
        </p:spPr>
        <p:txBody>
          <a:bodyPr wrap="none" anchor="ctr"/>
          <a:lstStyle/>
          <a:p>
            <a:endParaRPr lang="de-DE"/>
          </a:p>
        </p:txBody>
      </p:sp>
      <p:sp>
        <p:nvSpPr>
          <p:cNvPr id="28" name="Line 37">
            <a:extLst>
              <a:ext uri="{FF2B5EF4-FFF2-40B4-BE49-F238E27FC236}">
                <a16:creationId xmlns:a16="http://schemas.microsoft.com/office/drawing/2014/main" id="{7A139008-9EE4-E520-3622-E4D455013E18}"/>
              </a:ext>
            </a:extLst>
          </p:cNvPr>
          <p:cNvSpPr>
            <a:spLocks noChangeShapeType="1"/>
          </p:cNvSpPr>
          <p:nvPr/>
        </p:nvSpPr>
        <p:spPr bwMode="auto">
          <a:xfrm flipH="1" flipV="1">
            <a:off x="9762727" y="3278808"/>
            <a:ext cx="384040" cy="936104"/>
          </a:xfrm>
          <a:prstGeom prst="line">
            <a:avLst/>
          </a:prstGeom>
          <a:noFill/>
          <a:ln w="9525">
            <a:solidFill>
              <a:srgbClr val="FF3300"/>
            </a:solidFill>
            <a:round/>
            <a:headEnd type="triangl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aphicFrame>
        <p:nvGraphicFramePr>
          <p:cNvPr id="29" name="Objekt 78">
            <a:extLst>
              <a:ext uri="{FF2B5EF4-FFF2-40B4-BE49-F238E27FC236}">
                <a16:creationId xmlns:a16="http://schemas.microsoft.com/office/drawing/2014/main" id="{3C872165-4873-1FE2-2297-4181D24F0663}"/>
              </a:ext>
            </a:extLst>
          </p:cNvPr>
          <p:cNvGraphicFramePr>
            <a:graphicFrameLocks noChangeAspect="1"/>
          </p:cNvGraphicFramePr>
          <p:nvPr/>
        </p:nvGraphicFramePr>
        <p:xfrm>
          <a:off x="10783419" y="3642148"/>
          <a:ext cx="1074738" cy="376237"/>
        </p:xfrm>
        <a:graphic>
          <a:graphicData uri="http://schemas.openxmlformats.org/presentationml/2006/ole">
            <mc:AlternateContent xmlns:mc="http://schemas.openxmlformats.org/markup-compatibility/2006">
              <mc:Choice xmlns:v="urn:schemas-microsoft-com:vml" Requires="v">
                <p:oleObj name="Formel" r:id="rId4" imgW="583920" imgH="203040" progId="Equation.3">
                  <p:embed/>
                </p:oleObj>
              </mc:Choice>
              <mc:Fallback>
                <p:oleObj name="Formel" r:id="rId4" imgW="583920" imgH="203040" progId="Equation.3">
                  <p:embed/>
                  <p:pic>
                    <p:nvPicPr>
                      <p:cNvPr id="29" name="Objekt 78">
                        <a:extLst>
                          <a:ext uri="{FF2B5EF4-FFF2-40B4-BE49-F238E27FC236}">
                            <a16:creationId xmlns:a16="http://schemas.microsoft.com/office/drawing/2014/main" id="{3C872165-4873-1FE2-2297-4181D24F06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83419" y="3642148"/>
                        <a:ext cx="1074738" cy="376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0" name="Group 17">
            <a:extLst>
              <a:ext uri="{FF2B5EF4-FFF2-40B4-BE49-F238E27FC236}">
                <a16:creationId xmlns:a16="http://schemas.microsoft.com/office/drawing/2014/main" id="{0FA08108-E2C1-5D4D-13B1-EA0365D963C3}"/>
              </a:ext>
            </a:extLst>
          </p:cNvPr>
          <p:cNvGrpSpPr>
            <a:grpSpLocks/>
          </p:cNvGrpSpPr>
          <p:nvPr/>
        </p:nvGrpSpPr>
        <p:grpSpPr bwMode="auto">
          <a:xfrm>
            <a:off x="8554668" y="4316835"/>
            <a:ext cx="2834216" cy="631825"/>
            <a:chOff x="1957" y="2390"/>
            <a:chExt cx="1339" cy="398"/>
          </a:xfrm>
        </p:grpSpPr>
        <p:sp>
          <p:nvSpPr>
            <p:cNvPr id="31" name="Rectangle 18">
              <a:extLst>
                <a:ext uri="{FF2B5EF4-FFF2-40B4-BE49-F238E27FC236}">
                  <a16:creationId xmlns:a16="http://schemas.microsoft.com/office/drawing/2014/main" id="{EE69E04C-2106-BEDC-4CE3-DB5CCA139581}"/>
                </a:ext>
              </a:extLst>
            </p:cNvPr>
            <p:cNvSpPr>
              <a:spLocks noChangeArrowheads="1"/>
            </p:cNvSpPr>
            <p:nvPr/>
          </p:nvSpPr>
          <p:spPr bwMode="auto">
            <a:xfrm>
              <a:off x="1957" y="2390"/>
              <a:ext cx="1339" cy="398"/>
            </a:xfrm>
            <a:prstGeom prst="rect">
              <a:avLst/>
            </a:prstGeom>
            <a:solidFill>
              <a:srgbClr val="EAEAEA"/>
            </a:solidFill>
            <a:ln w="9525">
              <a:solidFill>
                <a:srgbClr val="FF3300"/>
              </a:solidFill>
              <a:miter lim="800000"/>
              <a:headEnd/>
              <a:tailEnd/>
            </a:ln>
          </p:spPr>
          <p:txBody>
            <a:bodyPr/>
            <a:lstStyle/>
            <a:p>
              <a:endParaRPr lang="de-DE"/>
            </a:p>
          </p:txBody>
        </p:sp>
        <p:sp>
          <p:nvSpPr>
            <p:cNvPr id="32" name="Line 19">
              <a:extLst>
                <a:ext uri="{FF2B5EF4-FFF2-40B4-BE49-F238E27FC236}">
                  <a16:creationId xmlns:a16="http://schemas.microsoft.com/office/drawing/2014/main" id="{A5A75429-A894-2624-304D-15BE07566CF7}"/>
                </a:ext>
              </a:extLst>
            </p:cNvPr>
            <p:cNvSpPr>
              <a:spLocks noChangeShapeType="1"/>
            </p:cNvSpPr>
            <p:nvPr/>
          </p:nvSpPr>
          <p:spPr bwMode="auto">
            <a:xfrm>
              <a:off x="2074" y="2562"/>
              <a:ext cx="1071" cy="1"/>
            </a:xfrm>
            <a:prstGeom prst="line">
              <a:avLst/>
            </a:prstGeom>
            <a:noFill/>
            <a:ln w="12700">
              <a:solidFill>
                <a:srgbClr val="FF0000"/>
              </a:solidFill>
              <a:round/>
              <a:headEnd/>
              <a:tailEnd/>
            </a:ln>
          </p:spPr>
          <p:txBody>
            <a:bodyPr/>
            <a:lstStyle/>
            <a:p>
              <a:endParaRPr lang="de-DE"/>
            </a:p>
          </p:txBody>
        </p:sp>
        <p:sp>
          <p:nvSpPr>
            <p:cNvPr id="33" name="Oval 20">
              <a:extLst>
                <a:ext uri="{FF2B5EF4-FFF2-40B4-BE49-F238E27FC236}">
                  <a16:creationId xmlns:a16="http://schemas.microsoft.com/office/drawing/2014/main" id="{8DD1F90E-57AC-F161-0B52-50C72CC7272C}"/>
                </a:ext>
              </a:extLst>
            </p:cNvPr>
            <p:cNvSpPr>
              <a:spLocks noChangeArrowheads="1"/>
            </p:cNvSpPr>
            <p:nvPr/>
          </p:nvSpPr>
          <p:spPr bwMode="auto">
            <a:xfrm>
              <a:off x="2797" y="2534"/>
              <a:ext cx="35" cy="47"/>
            </a:xfrm>
            <a:prstGeom prst="ellipse">
              <a:avLst/>
            </a:prstGeom>
            <a:solidFill>
              <a:srgbClr val="000000"/>
            </a:solidFill>
            <a:ln w="12700">
              <a:solidFill>
                <a:srgbClr val="FF0000"/>
              </a:solidFill>
              <a:round/>
              <a:headEnd/>
              <a:tailEnd/>
            </a:ln>
          </p:spPr>
          <p:txBody>
            <a:bodyPr/>
            <a:lstStyle/>
            <a:p>
              <a:endParaRPr lang="de-DE"/>
            </a:p>
          </p:txBody>
        </p:sp>
        <p:sp>
          <p:nvSpPr>
            <p:cNvPr id="34" name="Oval 21">
              <a:extLst>
                <a:ext uri="{FF2B5EF4-FFF2-40B4-BE49-F238E27FC236}">
                  <a16:creationId xmlns:a16="http://schemas.microsoft.com/office/drawing/2014/main" id="{48B88809-1243-5A64-9BAE-E1142BFD64CD}"/>
                </a:ext>
              </a:extLst>
            </p:cNvPr>
            <p:cNvSpPr>
              <a:spLocks noChangeArrowheads="1"/>
            </p:cNvSpPr>
            <p:nvPr/>
          </p:nvSpPr>
          <p:spPr bwMode="auto">
            <a:xfrm>
              <a:off x="2343" y="2534"/>
              <a:ext cx="35" cy="47"/>
            </a:xfrm>
            <a:prstGeom prst="ellipse">
              <a:avLst/>
            </a:prstGeom>
            <a:solidFill>
              <a:srgbClr val="000000"/>
            </a:solidFill>
            <a:ln w="12700">
              <a:solidFill>
                <a:srgbClr val="FF0000"/>
              </a:solidFill>
              <a:round/>
              <a:headEnd/>
              <a:tailEnd/>
            </a:ln>
          </p:spPr>
          <p:txBody>
            <a:bodyPr/>
            <a:lstStyle/>
            <a:p>
              <a:endParaRPr lang="de-DE"/>
            </a:p>
          </p:txBody>
        </p:sp>
        <p:sp>
          <p:nvSpPr>
            <p:cNvPr id="35" name="Oval 22">
              <a:extLst>
                <a:ext uri="{FF2B5EF4-FFF2-40B4-BE49-F238E27FC236}">
                  <a16:creationId xmlns:a16="http://schemas.microsoft.com/office/drawing/2014/main" id="{48D292EA-035B-13BE-ADF3-2D41E3C9B0A5}"/>
                </a:ext>
              </a:extLst>
            </p:cNvPr>
            <p:cNvSpPr>
              <a:spLocks noChangeArrowheads="1"/>
            </p:cNvSpPr>
            <p:nvPr/>
          </p:nvSpPr>
          <p:spPr bwMode="auto">
            <a:xfrm>
              <a:off x="2584" y="2720"/>
              <a:ext cx="35" cy="46"/>
            </a:xfrm>
            <a:prstGeom prst="ellipse">
              <a:avLst/>
            </a:prstGeom>
            <a:solidFill>
              <a:srgbClr val="000000"/>
            </a:solidFill>
            <a:ln w="12700">
              <a:solidFill>
                <a:srgbClr val="FF0000"/>
              </a:solidFill>
              <a:round/>
              <a:headEnd/>
              <a:tailEnd/>
            </a:ln>
          </p:spPr>
          <p:txBody>
            <a:bodyPr/>
            <a:lstStyle/>
            <a:p>
              <a:endParaRPr lang="de-DE"/>
            </a:p>
          </p:txBody>
        </p:sp>
        <p:sp>
          <p:nvSpPr>
            <p:cNvPr id="36" name="Freeform 23">
              <a:extLst>
                <a:ext uri="{FF2B5EF4-FFF2-40B4-BE49-F238E27FC236}">
                  <a16:creationId xmlns:a16="http://schemas.microsoft.com/office/drawing/2014/main" id="{0A17828C-644C-023C-8FD2-FB3E81CBC3E8}"/>
                </a:ext>
              </a:extLst>
            </p:cNvPr>
            <p:cNvSpPr>
              <a:spLocks/>
            </p:cNvSpPr>
            <p:nvPr/>
          </p:nvSpPr>
          <p:spPr bwMode="auto">
            <a:xfrm>
              <a:off x="2153" y="2518"/>
              <a:ext cx="443" cy="219"/>
            </a:xfrm>
            <a:custGeom>
              <a:avLst/>
              <a:gdLst>
                <a:gd name="T0" fmla="*/ 1 w 885"/>
                <a:gd name="T1" fmla="*/ 1 h 438"/>
                <a:gd name="T2" fmla="*/ 1 w 885"/>
                <a:gd name="T3" fmla="*/ 1 h 438"/>
                <a:gd name="T4" fmla="*/ 1 w 885"/>
                <a:gd name="T5" fmla="*/ 1 h 438"/>
                <a:gd name="T6" fmla="*/ 1 w 885"/>
                <a:gd name="T7" fmla="*/ 1 h 438"/>
                <a:gd name="T8" fmla="*/ 1 w 885"/>
                <a:gd name="T9" fmla="*/ 1 h 438"/>
                <a:gd name="T10" fmla="*/ 1 w 885"/>
                <a:gd name="T11" fmla="*/ 1 h 438"/>
                <a:gd name="T12" fmla="*/ 1 w 885"/>
                <a:gd name="T13" fmla="*/ 1 h 438"/>
                <a:gd name="T14" fmla="*/ 1 w 885"/>
                <a:gd name="T15" fmla="*/ 1 h 438"/>
                <a:gd name="T16" fmla="*/ 1 w 885"/>
                <a:gd name="T17" fmla="*/ 1 h 438"/>
                <a:gd name="T18" fmla="*/ 1 w 885"/>
                <a:gd name="T19" fmla="*/ 1 h 438"/>
                <a:gd name="T20" fmla="*/ 1 w 885"/>
                <a:gd name="T21" fmla="*/ 1 h 438"/>
                <a:gd name="T22" fmla="*/ 1 w 885"/>
                <a:gd name="T23" fmla="*/ 1 h 438"/>
                <a:gd name="T24" fmla="*/ 1 w 885"/>
                <a:gd name="T25" fmla="*/ 1 h 438"/>
                <a:gd name="T26" fmla="*/ 1 w 885"/>
                <a:gd name="T27" fmla="*/ 1 h 438"/>
                <a:gd name="T28" fmla="*/ 1 w 885"/>
                <a:gd name="T29" fmla="*/ 1 h 438"/>
                <a:gd name="T30" fmla="*/ 1 w 885"/>
                <a:gd name="T31" fmla="*/ 1 h 438"/>
                <a:gd name="T32" fmla="*/ 1 w 885"/>
                <a:gd name="T33" fmla="*/ 1 h 438"/>
                <a:gd name="T34" fmla="*/ 1 w 885"/>
                <a:gd name="T35" fmla="*/ 1 h 438"/>
                <a:gd name="T36" fmla="*/ 1 w 885"/>
                <a:gd name="T37" fmla="*/ 1 h 438"/>
                <a:gd name="T38" fmla="*/ 1 w 885"/>
                <a:gd name="T39" fmla="*/ 1 h 438"/>
                <a:gd name="T40" fmla="*/ 0 w 885"/>
                <a:gd name="T41" fmla="*/ 0 h 4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85"/>
                <a:gd name="T64" fmla="*/ 0 h 438"/>
                <a:gd name="T65" fmla="*/ 885 w 885"/>
                <a:gd name="T66" fmla="*/ 438 h 4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85" h="438">
                  <a:moveTo>
                    <a:pt x="885" y="438"/>
                  </a:moveTo>
                  <a:lnTo>
                    <a:pt x="795" y="436"/>
                  </a:lnTo>
                  <a:lnTo>
                    <a:pt x="706" y="428"/>
                  </a:lnTo>
                  <a:lnTo>
                    <a:pt x="622" y="419"/>
                  </a:lnTo>
                  <a:lnTo>
                    <a:pt x="539" y="403"/>
                  </a:lnTo>
                  <a:lnTo>
                    <a:pt x="463" y="386"/>
                  </a:lnTo>
                  <a:lnTo>
                    <a:pt x="390" y="363"/>
                  </a:lnTo>
                  <a:lnTo>
                    <a:pt x="322" y="338"/>
                  </a:lnTo>
                  <a:lnTo>
                    <a:pt x="259" y="309"/>
                  </a:lnTo>
                  <a:lnTo>
                    <a:pt x="202" y="279"/>
                  </a:lnTo>
                  <a:lnTo>
                    <a:pt x="152" y="246"/>
                  </a:lnTo>
                  <a:lnTo>
                    <a:pt x="107" y="210"/>
                  </a:lnTo>
                  <a:lnTo>
                    <a:pt x="69" y="171"/>
                  </a:lnTo>
                  <a:lnTo>
                    <a:pt x="54" y="150"/>
                  </a:lnTo>
                  <a:lnTo>
                    <a:pt x="40" y="131"/>
                  </a:lnTo>
                  <a:lnTo>
                    <a:pt x="29" y="110"/>
                  </a:lnTo>
                  <a:lnTo>
                    <a:pt x="17" y="89"/>
                  </a:lnTo>
                  <a:lnTo>
                    <a:pt x="10" y="68"/>
                  </a:lnTo>
                  <a:lnTo>
                    <a:pt x="4" y="44"/>
                  </a:lnTo>
                  <a:lnTo>
                    <a:pt x="2" y="23"/>
                  </a:lnTo>
                  <a:lnTo>
                    <a:pt x="0" y="0"/>
                  </a:lnTo>
                </a:path>
              </a:pathLst>
            </a:custGeom>
            <a:noFill/>
            <a:ln w="12700">
              <a:solidFill>
                <a:srgbClr val="FF0000"/>
              </a:solidFill>
              <a:prstDash val="solid"/>
              <a:round/>
              <a:headEnd/>
              <a:tailEnd/>
            </a:ln>
          </p:spPr>
          <p:txBody>
            <a:bodyPr/>
            <a:lstStyle/>
            <a:p>
              <a:endParaRPr lang="de-DE"/>
            </a:p>
          </p:txBody>
        </p:sp>
        <p:sp>
          <p:nvSpPr>
            <p:cNvPr id="37" name="Freeform 24">
              <a:extLst>
                <a:ext uri="{FF2B5EF4-FFF2-40B4-BE49-F238E27FC236}">
                  <a16:creationId xmlns:a16="http://schemas.microsoft.com/office/drawing/2014/main" id="{492883AE-19B2-17D8-3811-5E83FC1BFC71}"/>
                </a:ext>
              </a:extLst>
            </p:cNvPr>
            <p:cNvSpPr>
              <a:spLocks/>
            </p:cNvSpPr>
            <p:nvPr/>
          </p:nvSpPr>
          <p:spPr bwMode="auto">
            <a:xfrm>
              <a:off x="2600" y="2529"/>
              <a:ext cx="427" cy="213"/>
            </a:xfrm>
            <a:custGeom>
              <a:avLst/>
              <a:gdLst>
                <a:gd name="T0" fmla="*/ 0 w 852"/>
                <a:gd name="T1" fmla="*/ 1 h 426"/>
                <a:gd name="T2" fmla="*/ 1 w 852"/>
                <a:gd name="T3" fmla="*/ 1 h 426"/>
                <a:gd name="T4" fmla="*/ 1 w 852"/>
                <a:gd name="T5" fmla="*/ 1 h 426"/>
                <a:gd name="T6" fmla="*/ 1 w 852"/>
                <a:gd name="T7" fmla="*/ 1 h 426"/>
                <a:gd name="T8" fmla="*/ 1 w 852"/>
                <a:gd name="T9" fmla="*/ 1 h 426"/>
                <a:gd name="T10" fmla="*/ 1 w 852"/>
                <a:gd name="T11" fmla="*/ 1 h 426"/>
                <a:gd name="T12" fmla="*/ 1 w 852"/>
                <a:gd name="T13" fmla="*/ 1 h 426"/>
                <a:gd name="T14" fmla="*/ 1 w 852"/>
                <a:gd name="T15" fmla="*/ 1 h 426"/>
                <a:gd name="T16" fmla="*/ 1 w 852"/>
                <a:gd name="T17" fmla="*/ 1 h 426"/>
                <a:gd name="T18" fmla="*/ 1 w 852"/>
                <a:gd name="T19" fmla="*/ 1 h 426"/>
                <a:gd name="T20" fmla="*/ 1 w 852"/>
                <a:gd name="T21" fmla="*/ 1 h 426"/>
                <a:gd name="T22" fmla="*/ 1 w 852"/>
                <a:gd name="T23" fmla="*/ 1 h 426"/>
                <a:gd name="T24" fmla="*/ 1 w 852"/>
                <a:gd name="T25" fmla="*/ 1 h 426"/>
                <a:gd name="T26" fmla="*/ 1 w 852"/>
                <a:gd name="T27" fmla="*/ 1 h 426"/>
                <a:gd name="T28" fmla="*/ 1 w 852"/>
                <a:gd name="T29" fmla="*/ 1 h 426"/>
                <a:gd name="T30" fmla="*/ 1 w 852"/>
                <a:gd name="T31" fmla="*/ 1 h 426"/>
                <a:gd name="T32" fmla="*/ 1 w 852"/>
                <a:gd name="T33" fmla="*/ 1 h 426"/>
                <a:gd name="T34" fmla="*/ 1 w 852"/>
                <a:gd name="T35" fmla="*/ 1 h 426"/>
                <a:gd name="T36" fmla="*/ 1 w 852"/>
                <a:gd name="T37" fmla="*/ 1 h 426"/>
                <a:gd name="T38" fmla="*/ 1 w 852"/>
                <a:gd name="T39" fmla="*/ 0 h 4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52"/>
                <a:gd name="T61" fmla="*/ 0 h 426"/>
                <a:gd name="T62" fmla="*/ 852 w 852"/>
                <a:gd name="T63" fmla="*/ 426 h 4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52" h="426">
                  <a:moveTo>
                    <a:pt x="0" y="426"/>
                  </a:moveTo>
                  <a:lnTo>
                    <a:pt x="86" y="425"/>
                  </a:lnTo>
                  <a:lnTo>
                    <a:pt x="171" y="419"/>
                  </a:lnTo>
                  <a:lnTo>
                    <a:pt x="253" y="407"/>
                  </a:lnTo>
                  <a:lnTo>
                    <a:pt x="332" y="394"/>
                  </a:lnTo>
                  <a:lnTo>
                    <a:pt x="407" y="375"/>
                  </a:lnTo>
                  <a:lnTo>
                    <a:pt x="476" y="354"/>
                  </a:lnTo>
                  <a:lnTo>
                    <a:pt x="541" y="329"/>
                  </a:lnTo>
                  <a:lnTo>
                    <a:pt x="603" y="302"/>
                  </a:lnTo>
                  <a:lnTo>
                    <a:pt x="658" y="271"/>
                  </a:lnTo>
                  <a:lnTo>
                    <a:pt x="706" y="238"/>
                  </a:lnTo>
                  <a:lnTo>
                    <a:pt x="748" y="204"/>
                  </a:lnTo>
                  <a:lnTo>
                    <a:pt x="785" y="167"/>
                  </a:lnTo>
                  <a:lnTo>
                    <a:pt x="814" y="127"/>
                  </a:lnTo>
                  <a:lnTo>
                    <a:pt x="825" y="108"/>
                  </a:lnTo>
                  <a:lnTo>
                    <a:pt x="835" y="87"/>
                  </a:lnTo>
                  <a:lnTo>
                    <a:pt x="843" y="66"/>
                  </a:lnTo>
                  <a:lnTo>
                    <a:pt x="848" y="45"/>
                  </a:lnTo>
                  <a:lnTo>
                    <a:pt x="850" y="22"/>
                  </a:lnTo>
                  <a:lnTo>
                    <a:pt x="852" y="0"/>
                  </a:lnTo>
                </a:path>
              </a:pathLst>
            </a:custGeom>
            <a:noFill/>
            <a:ln w="12700">
              <a:solidFill>
                <a:srgbClr val="FF0000"/>
              </a:solidFill>
              <a:prstDash val="solid"/>
              <a:round/>
              <a:headEnd/>
              <a:tailEnd/>
            </a:ln>
          </p:spPr>
          <p:txBody>
            <a:bodyPr/>
            <a:lstStyle/>
            <a:p>
              <a:endParaRPr lang="de-DE"/>
            </a:p>
          </p:txBody>
        </p:sp>
        <p:sp>
          <p:nvSpPr>
            <p:cNvPr id="38" name="Line 25">
              <a:extLst>
                <a:ext uri="{FF2B5EF4-FFF2-40B4-BE49-F238E27FC236}">
                  <a16:creationId xmlns:a16="http://schemas.microsoft.com/office/drawing/2014/main" id="{0B5CFE44-8BF5-760F-4F6A-1165D766E6D0}"/>
                </a:ext>
              </a:extLst>
            </p:cNvPr>
            <p:cNvSpPr>
              <a:spLocks noChangeShapeType="1"/>
            </p:cNvSpPr>
            <p:nvPr/>
          </p:nvSpPr>
          <p:spPr bwMode="auto">
            <a:xfrm>
              <a:off x="2595" y="2562"/>
              <a:ext cx="1" cy="41"/>
            </a:xfrm>
            <a:prstGeom prst="line">
              <a:avLst/>
            </a:prstGeom>
            <a:noFill/>
            <a:ln w="12700">
              <a:solidFill>
                <a:srgbClr val="FF0000"/>
              </a:solidFill>
              <a:round/>
              <a:headEnd/>
              <a:tailEnd/>
            </a:ln>
          </p:spPr>
          <p:txBody>
            <a:bodyPr/>
            <a:lstStyle/>
            <a:p>
              <a:endParaRPr lang="de-DE"/>
            </a:p>
          </p:txBody>
        </p:sp>
        <p:sp>
          <p:nvSpPr>
            <p:cNvPr id="39" name="Line 26">
              <a:extLst>
                <a:ext uri="{FF2B5EF4-FFF2-40B4-BE49-F238E27FC236}">
                  <a16:creationId xmlns:a16="http://schemas.microsoft.com/office/drawing/2014/main" id="{3B447B6E-118C-DAAA-563E-9787EF8028D8}"/>
                </a:ext>
              </a:extLst>
            </p:cNvPr>
            <p:cNvSpPr>
              <a:spLocks noChangeShapeType="1"/>
            </p:cNvSpPr>
            <p:nvPr/>
          </p:nvSpPr>
          <p:spPr bwMode="auto">
            <a:xfrm>
              <a:off x="2595" y="2602"/>
              <a:ext cx="46" cy="1"/>
            </a:xfrm>
            <a:prstGeom prst="line">
              <a:avLst/>
            </a:prstGeom>
            <a:noFill/>
            <a:ln w="12700">
              <a:solidFill>
                <a:srgbClr val="FF0000"/>
              </a:solidFill>
              <a:round/>
              <a:headEnd/>
              <a:tailEnd/>
            </a:ln>
          </p:spPr>
          <p:txBody>
            <a:bodyPr/>
            <a:lstStyle/>
            <a:p>
              <a:endParaRPr lang="de-DE"/>
            </a:p>
          </p:txBody>
        </p:sp>
        <p:sp>
          <p:nvSpPr>
            <p:cNvPr id="40" name="Line 27">
              <a:extLst>
                <a:ext uri="{FF2B5EF4-FFF2-40B4-BE49-F238E27FC236}">
                  <a16:creationId xmlns:a16="http://schemas.microsoft.com/office/drawing/2014/main" id="{F05035CE-632E-ED6B-0A5E-6D665DA63C30}"/>
                </a:ext>
              </a:extLst>
            </p:cNvPr>
            <p:cNvSpPr>
              <a:spLocks noChangeShapeType="1"/>
            </p:cNvSpPr>
            <p:nvPr/>
          </p:nvSpPr>
          <p:spPr bwMode="auto">
            <a:xfrm flipH="1">
              <a:off x="2584" y="2602"/>
              <a:ext cx="51" cy="45"/>
            </a:xfrm>
            <a:prstGeom prst="line">
              <a:avLst/>
            </a:prstGeom>
            <a:noFill/>
            <a:ln w="12700">
              <a:solidFill>
                <a:srgbClr val="FF0000"/>
              </a:solidFill>
              <a:round/>
              <a:headEnd/>
              <a:tailEnd/>
            </a:ln>
          </p:spPr>
          <p:txBody>
            <a:bodyPr/>
            <a:lstStyle/>
            <a:p>
              <a:endParaRPr lang="de-DE"/>
            </a:p>
          </p:txBody>
        </p:sp>
        <p:sp>
          <p:nvSpPr>
            <p:cNvPr id="41" name="Line 28">
              <a:extLst>
                <a:ext uri="{FF2B5EF4-FFF2-40B4-BE49-F238E27FC236}">
                  <a16:creationId xmlns:a16="http://schemas.microsoft.com/office/drawing/2014/main" id="{0700A171-0F70-840A-2BD9-41C605FD99D6}"/>
                </a:ext>
              </a:extLst>
            </p:cNvPr>
            <p:cNvSpPr>
              <a:spLocks noChangeShapeType="1"/>
            </p:cNvSpPr>
            <p:nvPr/>
          </p:nvSpPr>
          <p:spPr bwMode="auto">
            <a:xfrm>
              <a:off x="2584" y="2647"/>
              <a:ext cx="45" cy="23"/>
            </a:xfrm>
            <a:prstGeom prst="line">
              <a:avLst/>
            </a:prstGeom>
            <a:noFill/>
            <a:ln w="12700">
              <a:solidFill>
                <a:srgbClr val="FF0000"/>
              </a:solidFill>
              <a:round/>
              <a:headEnd/>
              <a:tailEnd/>
            </a:ln>
          </p:spPr>
          <p:txBody>
            <a:bodyPr/>
            <a:lstStyle/>
            <a:p>
              <a:endParaRPr lang="de-DE"/>
            </a:p>
          </p:txBody>
        </p:sp>
        <p:sp>
          <p:nvSpPr>
            <p:cNvPr id="42" name="Line 29">
              <a:extLst>
                <a:ext uri="{FF2B5EF4-FFF2-40B4-BE49-F238E27FC236}">
                  <a16:creationId xmlns:a16="http://schemas.microsoft.com/office/drawing/2014/main" id="{84078FF7-BEA6-639B-7C69-3575A00B5B79}"/>
                </a:ext>
              </a:extLst>
            </p:cNvPr>
            <p:cNvSpPr>
              <a:spLocks noChangeShapeType="1"/>
            </p:cNvSpPr>
            <p:nvPr/>
          </p:nvSpPr>
          <p:spPr bwMode="auto">
            <a:xfrm flipH="1">
              <a:off x="2584" y="2669"/>
              <a:ext cx="45" cy="51"/>
            </a:xfrm>
            <a:prstGeom prst="line">
              <a:avLst/>
            </a:prstGeom>
            <a:noFill/>
            <a:ln w="12700">
              <a:solidFill>
                <a:srgbClr val="FF0000"/>
              </a:solidFill>
              <a:round/>
              <a:headEnd/>
              <a:tailEnd/>
            </a:ln>
          </p:spPr>
          <p:txBody>
            <a:bodyPr/>
            <a:lstStyle/>
            <a:p>
              <a:endParaRPr lang="de-DE"/>
            </a:p>
          </p:txBody>
        </p:sp>
        <p:sp>
          <p:nvSpPr>
            <p:cNvPr id="43" name="Line 30">
              <a:extLst>
                <a:ext uri="{FF2B5EF4-FFF2-40B4-BE49-F238E27FC236}">
                  <a16:creationId xmlns:a16="http://schemas.microsoft.com/office/drawing/2014/main" id="{B906604A-5442-A0BA-5B13-5A538FD9E5CB}"/>
                </a:ext>
              </a:extLst>
            </p:cNvPr>
            <p:cNvSpPr>
              <a:spLocks noChangeShapeType="1"/>
            </p:cNvSpPr>
            <p:nvPr/>
          </p:nvSpPr>
          <p:spPr bwMode="auto">
            <a:xfrm>
              <a:off x="2595" y="2708"/>
              <a:ext cx="1" cy="29"/>
            </a:xfrm>
            <a:prstGeom prst="line">
              <a:avLst/>
            </a:prstGeom>
            <a:noFill/>
            <a:ln w="12700">
              <a:solidFill>
                <a:srgbClr val="FF0000"/>
              </a:solidFill>
              <a:round/>
              <a:headEnd/>
              <a:tailEnd/>
            </a:ln>
          </p:spPr>
          <p:txBody>
            <a:bodyPr/>
            <a:lstStyle/>
            <a:p>
              <a:endParaRPr lang="de-DE"/>
            </a:p>
          </p:txBody>
        </p:sp>
        <p:sp>
          <p:nvSpPr>
            <p:cNvPr id="44" name="Rectangle 31">
              <a:extLst>
                <a:ext uri="{FF2B5EF4-FFF2-40B4-BE49-F238E27FC236}">
                  <a16:creationId xmlns:a16="http://schemas.microsoft.com/office/drawing/2014/main" id="{8AFE6BD7-00A5-E9AB-F7CF-CFD78A5D2557}"/>
                </a:ext>
              </a:extLst>
            </p:cNvPr>
            <p:cNvSpPr>
              <a:spLocks noChangeArrowheads="1"/>
            </p:cNvSpPr>
            <p:nvPr/>
          </p:nvSpPr>
          <p:spPr bwMode="auto">
            <a:xfrm>
              <a:off x="2640" y="2579"/>
              <a:ext cx="158" cy="147"/>
            </a:xfrm>
            <a:prstGeom prst="rect">
              <a:avLst/>
            </a:prstGeom>
            <a:noFill/>
            <a:ln w="9525">
              <a:noFill/>
              <a:miter lim="800000"/>
              <a:headEnd/>
              <a:tailEnd/>
            </a:ln>
          </p:spPr>
          <p:txBody>
            <a:bodyPr/>
            <a:lstStyle/>
            <a:p>
              <a:endParaRPr lang="de-DE"/>
            </a:p>
          </p:txBody>
        </p:sp>
        <p:sp>
          <p:nvSpPr>
            <p:cNvPr id="45" name="Rectangle 32">
              <a:extLst>
                <a:ext uri="{FF2B5EF4-FFF2-40B4-BE49-F238E27FC236}">
                  <a16:creationId xmlns:a16="http://schemas.microsoft.com/office/drawing/2014/main" id="{BF8339DC-C90D-5710-D857-B21D816A6483}"/>
                </a:ext>
              </a:extLst>
            </p:cNvPr>
            <p:cNvSpPr>
              <a:spLocks noChangeArrowheads="1"/>
            </p:cNvSpPr>
            <p:nvPr/>
          </p:nvSpPr>
          <p:spPr bwMode="auto">
            <a:xfrm>
              <a:off x="2648" y="2592"/>
              <a:ext cx="54" cy="155"/>
            </a:xfrm>
            <a:prstGeom prst="rect">
              <a:avLst/>
            </a:prstGeom>
            <a:noFill/>
            <a:ln w="9525">
              <a:noFill/>
              <a:miter lim="800000"/>
              <a:headEnd/>
              <a:tailEnd/>
            </a:ln>
          </p:spPr>
          <p:txBody>
            <a:bodyPr wrap="none" lIns="0" tIns="0" rIns="0" bIns="0">
              <a:spAutoFit/>
            </a:bodyPr>
            <a:lstStyle/>
            <a:p>
              <a:pPr>
                <a:buFontTx/>
                <a:buNone/>
              </a:pPr>
              <a:r>
                <a:rPr lang="en-US" sz="1600" b="1">
                  <a:latin typeface="Arial" pitchFamily="34" charset="0"/>
                  <a:cs typeface="Arial" pitchFamily="34" charset="0"/>
                </a:rPr>
                <a:t>k</a:t>
              </a:r>
              <a:endParaRPr lang="en-US" sz="1600">
                <a:latin typeface="Arial" pitchFamily="34" charset="0"/>
                <a:cs typeface="Arial" pitchFamily="34" charset="0"/>
              </a:endParaRPr>
            </a:p>
          </p:txBody>
        </p:sp>
        <p:sp>
          <p:nvSpPr>
            <p:cNvPr id="46" name="Oval 33">
              <a:extLst>
                <a:ext uri="{FF2B5EF4-FFF2-40B4-BE49-F238E27FC236}">
                  <a16:creationId xmlns:a16="http://schemas.microsoft.com/office/drawing/2014/main" id="{DB05FB4A-B92B-CFA6-A32C-5ECB6C2F9905}"/>
                </a:ext>
              </a:extLst>
            </p:cNvPr>
            <p:cNvSpPr>
              <a:spLocks noChangeArrowheads="1"/>
            </p:cNvSpPr>
            <p:nvPr/>
          </p:nvSpPr>
          <p:spPr bwMode="auto">
            <a:xfrm>
              <a:off x="2041" y="2534"/>
              <a:ext cx="34" cy="47"/>
            </a:xfrm>
            <a:prstGeom prst="ellipse">
              <a:avLst/>
            </a:prstGeom>
            <a:solidFill>
              <a:srgbClr val="000000"/>
            </a:solidFill>
            <a:ln w="12700">
              <a:solidFill>
                <a:srgbClr val="FF0000"/>
              </a:solidFill>
              <a:round/>
              <a:headEnd/>
              <a:tailEnd/>
            </a:ln>
          </p:spPr>
          <p:txBody>
            <a:bodyPr/>
            <a:lstStyle/>
            <a:p>
              <a:endParaRPr lang="de-DE"/>
            </a:p>
          </p:txBody>
        </p:sp>
        <p:sp>
          <p:nvSpPr>
            <p:cNvPr id="47" name="Oval 34">
              <a:extLst>
                <a:ext uri="{FF2B5EF4-FFF2-40B4-BE49-F238E27FC236}">
                  <a16:creationId xmlns:a16="http://schemas.microsoft.com/office/drawing/2014/main" id="{026FE5FF-9484-F984-0576-B5ACF11AE207}"/>
                </a:ext>
              </a:extLst>
            </p:cNvPr>
            <p:cNvSpPr>
              <a:spLocks noChangeArrowheads="1"/>
            </p:cNvSpPr>
            <p:nvPr/>
          </p:nvSpPr>
          <p:spPr bwMode="auto">
            <a:xfrm>
              <a:off x="3110" y="2546"/>
              <a:ext cx="37" cy="42"/>
            </a:xfrm>
            <a:prstGeom prst="ellipse">
              <a:avLst/>
            </a:prstGeom>
            <a:solidFill>
              <a:srgbClr val="000000"/>
            </a:solidFill>
            <a:ln w="12700">
              <a:solidFill>
                <a:srgbClr val="FF0000"/>
              </a:solidFill>
              <a:round/>
              <a:headEnd/>
              <a:tailEnd/>
            </a:ln>
          </p:spPr>
          <p:txBody>
            <a:bodyPr/>
            <a:lstStyle/>
            <a:p>
              <a:endParaRPr lang="de-DE"/>
            </a:p>
          </p:txBody>
        </p:sp>
      </p:grpSp>
    </p:spTree>
    <p:extLst>
      <p:ext uri="{BB962C8B-B14F-4D97-AF65-F5344CB8AC3E}">
        <p14:creationId xmlns:p14="http://schemas.microsoft.com/office/powerpoint/2010/main" val="3547430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p:ext uri="{6950BFC3-D8DA-4A85-94F7-54DA5524770B}">
      <p188:commentRel xmlns:p188="http://schemas.microsoft.com/office/powerpoint/2018/8/main" r:id="rId3"/>
    </p:ext>
  </p:extLs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6715A42-DDB2-6FF7-0E0E-ABECCF53256A}"/>
              </a:ext>
            </a:extLst>
          </p:cNvPr>
          <p:cNvSpPr>
            <a:spLocks noGrp="1"/>
          </p:cNvSpPr>
          <p:nvPr>
            <p:ph type="sldNum" sz="quarter" idx="11"/>
          </p:nvPr>
        </p:nvSpPr>
        <p:spPr/>
        <p:txBody>
          <a:bodyPr/>
          <a:lstStyle/>
          <a:p>
            <a:fld id="{F0D23093-2AB0-F74C-B865-1A12A15B650E}" type="slidenum">
              <a:rPr lang="en-US" smtClean="0"/>
              <a:pPr/>
              <a:t>60</a:t>
            </a:fld>
            <a:endParaRPr lang="en-US"/>
          </a:p>
        </p:txBody>
      </p:sp>
      <p:sp>
        <p:nvSpPr>
          <p:cNvPr id="3" name="Title 2">
            <a:extLst>
              <a:ext uri="{FF2B5EF4-FFF2-40B4-BE49-F238E27FC236}">
                <a16:creationId xmlns:a16="http://schemas.microsoft.com/office/drawing/2014/main" id="{5658F67C-19EE-96AB-DCFB-D65598E2407D}"/>
              </a:ext>
            </a:extLst>
          </p:cNvPr>
          <p:cNvSpPr>
            <a:spLocks noGrp="1"/>
          </p:cNvSpPr>
          <p:nvPr>
            <p:ph type="title"/>
          </p:nvPr>
        </p:nvSpPr>
        <p:spPr>
          <a:xfrm>
            <a:off x="204432" y="93875"/>
            <a:ext cx="10972799" cy="845837"/>
          </a:xfrm>
        </p:spPr>
        <p:txBody>
          <a:bodyPr/>
          <a:lstStyle/>
          <a:p>
            <a:r>
              <a:rPr lang="en-US" dirty="0"/>
              <a:t>Graphing Results</a:t>
            </a:r>
          </a:p>
        </p:txBody>
      </p:sp>
      <p:sp>
        <p:nvSpPr>
          <p:cNvPr id="4" name="Text Placeholder 3">
            <a:extLst>
              <a:ext uri="{FF2B5EF4-FFF2-40B4-BE49-F238E27FC236}">
                <a16:creationId xmlns:a16="http://schemas.microsoft.com/office/drawing/2014/main" id="{8696E920-07D2-FBE8-E95B-20086077D207}"/>
              </a:ext>
            </a:extLst>
          </p:cNvPr>
          <p:cNvSpPr>
            <a:spLocks noGrp="1"/>
          </p:cNvSpPr>
          <p:nvPr>
            <p:ph type="body" sz="quarter" idx="13"/>
          </p:nvPr>
        </p:nvSpPr>
        <p:spPr>
          <a:xfrm>
            <a:off x="359952" y="762000"/>
            <a:ext cx="5987684" cy="5280060"/>
          </a:xfrm>
        </p:spPr>
        <p:txBody>
          <a:bodyPr>
            <a:normAutofit fontScale="85000" lnSpcReduction="20000"/>
          </a:bodyPr>
          <a:lstStyle/>
          <a:p>
            <a:pPr>
              <a:lnSpc>
                <a:spcPct val="150000"/>
              </a:lnSpc>
            </a:pPr>
            <a:r>
              <a:rPr lang="en-US" sz="1600" dirty="0"/>
              <a:t>For the fast-loading scenario (t = 0.0006 seconds) which replicates an impact situation, the following velocity profile is used:</a:t>
            </a:r>
          </a:p>
          <a:p>
            <a:pPr>
              <a:lnSpc>
                <a:spcPct val="150000"/>
              </a:lnSpc>
            </a:pPr>
            <a:endParaRPr lang="en-US" sz="1600" dirty="0"/>
          </a:p>
          <a:p>
            <a:pPr>
              <a:lnSpc>
                <a:spcPct val="150000"/>
              </a:lnSpc>
            </a:pPr>
            <a:endParaRPr lang="en-US" sz="1600" dirty="0"/>
          </a:p>
          <a:p>
            <a:pPr>
              <a:lnSpc>
                <a:spcPct val="150000"/>
              </a:lnSpc>
            </a:pPr>
            <a:endParaRPr lang="en-US" sz="1600" dirty="0"/>
          </a:p>
          <a:p>
            <a:pPr>
              <a:lnSpc>
                <a:spcPct val="150000"/>
              </a:lnSpc>
            </a:pPr>
            <a:endParaRPr lang="en-US" sz="1600" dirty="0"/>
          </a:p>
          <a:p>
            <a:pPr>
              <a:lnSpc>
                <a:spcPct val="150000"/>
              </a:lnSpc>
            </a:pPr>
            <a:r>
              <a:rPr lang="en-US" sz="1600" dirty="0"/>
              <a:t>Run the simulation and look at the results.</a:t>
            </a:r>
          </a:p>
          <a:p>
            <a:pPr>
              <a:lnSpc>
                <a:spcPct val="150000"/>
              </a:lnSpc>
            </a:pPr>
            <a:r>
              <a:rPr lang="en-US" sz="1600" dirty="0"/>
              <a:t>Select both “Contact Force” together under “Solution Information”  together to see the force equilibrium. Is Newton’s 3</a:t>
            </a:r>
            <a:r>
              <a:rPr lang="en-US" sz="1600" baseline="30000" dirty="0"/>
              <a:t>rd</a:t>
            </a:r>
            <a:r>
              <a:rPr lang="en-US" sz="1600" dirty="0"/>
              <a:t> Law of Motion, Action and Reaction, satisfied here? Why? Explain your observations</a:t>
            </a:r>
          </a:p>
          <a:p>
            <a:pPr>
              <a:lnSpc>
                <a:spcPct val="150000"/>
              </a:lnSpc>
            </a:pPr>
            <a:r>
              <a:rPr lang="en-US" sz="1600" dirty="0"/>
              <a:t>Select both Internal and Kinetic Energy Graphs to compare the Kinetic/Inertial Energy Ratios. Does the Quasi-static assumption hold? Why? Explain your observation.</a:t>
            </a:r>
          </a:p>
          <a:p>
            <a:pPr>
              <a:lnSpc>
                <a:spcPct val="150000"/>
              </a:lnSpc>
            </a:pPr>
            <a:r>
              <a:rPr lang="en-US" sz="1600" dirty="0"/>
              <a:t>The Figures show example graphs for force equilibrium (top) and Kinetic/Inertial Energy Ratio for the highspeed impact.</a:t>
            </a:r>
          </a:p>
          <a:p>
            <a:pPr>
              <a:lnSpc>
                <a:spcPct val="150000"/>
              </a:lnSpc>
            </a:pPr>
            <a:endParaRPr lang="en-US" sz="1600" dirty="0"/>
          </a:p>
          <a:p>
            <a:pPr>
              <a:lnSpc>
                <a:spcPct val="150000"/>
              </a:lnSpc>
            </a:pPr>
            <a:endParaRPr lang="en-US" sz="1600" dirty="0"/>
          </a:p>
        </p:txBody>
      </p:sp>
      <p:pic>
        <p:nvPicPr>
          <p:cNvPr id="6" name="Picture 5">
            <a:extLst>
              <a:ext uri="{FF2B5EF4-FFF2-40B4-BE49-F238E27FC236}">
                <a16:creationId xmlns:a16="http://schemas.microsoft.com/office/drawing/2014/main" id="{2FADD3B5-59DE-C436-ECED-32F758EDE9B7}"/>
              </a:ext>
            </a:extLst>
          </p:cNvPr>
          <p:cNvPicPr>
            <a:picLocks noChangeAspect="1"/>
          </p:cNvPicPr>
          <p:nvPr/>
        </p:nvPicPr>
        <p:blipFill>
          <a:blip r:embed="rId3"/>
          <a:stretch>
            <a:fillRect/>
          </a:stretch>
        </p:blipFill>
        <p:spPr>
          <a:xfrm>
            <a:off x="6409239" y="3429000"/>
            <a:ext cx="5372520" cy="2737024"/>
          </a:xfrm>
          <a:prstGeom prst="rect">
            <a:avLst/>
          </a:prstGeom>
        </p:spPr>
      </p:pic>
      <p:sp>
        <p:nvSpPr>
          <p:cNvPr id="8" name="TextBox 7">
            <a:extLst>
              <a:ext uri="{FF2B5EF4-FFF2-40B4-BE49-F238E27FC236}">
                <a16:creationId xmlns:a16="http://schemas.microsoft.com/office/drawing/2014/main" id="{5B8548B8-C3B9-99AD-1E84-A1FB72EAD796}"/>
              </a:ext>
            </a:extLst>
          </p:cNvPr>
          <p:cNvSpPr txBox="1"/>
          <p:nvPr/>
        </p:nvSpPr>
        <p:spPr>
          <a:xfrm>
            <a:off x="6988474" y="3125392"/>
            <a:ext cx="4706189" cy="261610"/>
          </a:xfrm>
          <a:prstGeom prst="rect">
            <a:avLst/>
          </a:prstGeom>
          <a:noFill/>
        </p:spPr>
        <p:txBody>
          <a:bodyPr wrap="square">
            <a:spAutoFit/>
          </a:bodyPr>
          <a:lstStyle/>
          <a:p>
            <a:r>
              <a:rPr lang="en-US" sz="1100"/>
              <a:t>Contact forces comparison (punch – Can contact versus Can-Die contact)</a:t>
            </a:r>
          </a:p>
        </p:txBody>
      </p:sp>
      <p:sp>
        <p:nvSpPr>
          <p:cNvPr id="9" name="TextBox 8">
            <a:extLst>
              <a:ext uri="{FF2B5EF4-FFF2-40B4-BE49-F238E27FC236}">
                <a16:creationId xmlns:a16="http://schemas.microsoft.com/office/drawing/2014/main" id="{736D2716-04FE-620B-5EB9-C293B6B0E0E7}"/>
              </a:ext>
            </a:extLst>
          </p:cNvPr>
          <p:cNvSpPr txBox="1"/>
          <p:nvPr/>
        </p:nvSpPr>
        <p:spPr>
          <a:xfrm>
            <a:off x="6251751" y="5965195"/>
            <a:ext cx="4706189" cy="261610"/>
          </a:xfrm>
          <a:prstGeom prst="rect">
            <a:avLst/>
          </a:prstGeom>
          <a:noFill/>
        </p:spPr>
        <p:txBody>
          <a:bodyPr wrap="square">
            <a:spAutoFit/>
          </a:bodyPr>
          <a:lstStyle/>
          <a:p>
            <a:r>
              <a:rPr lang="en-US" sz="1100" dirty="0"/>
              <a:t>Kinetic and Internal Energy graphs for the can.</a:t>
            </a:r>
          </a:p>
        </p:txBody>
      </p:sp>
      <p:pic>
        <p:nvPicPr>
          <p:cNvPr id="10" name="Picture 9">
            <a:extLst>
              <a:ext uri="{FF2B5EF4-FFF2-40B4-BE49-F238E27FC236}">
                <a16:creationId xmlns:a16="http://schemas.microsoft.com/office/drawing/2014/main" id="{DD58D933-0BC5-E046-0797-DF4F504D74E3}"/>
              </a:ext>
            </a:extLst>
          </p:cNvPr>
          <p:cNvPicPr>
            <a:picLocks noChangeAspect="1"/>
          </p:cNvPicPr>
          <p:nvPr/>
        </p:nvPicPr>
        <p:blipFill>
          <a:blip r:embed="rId4"/>
          <a:stretch>
            <a:fillRect/>
          </a:stretch>
        </p:blipFill>
        <p:spPr>
          <a:xfrm>
            <a:off x="611408" y="1524000"/>
            <a:ext cx="5355783" cy="1519548"/>
          </a:xfrm>
          <a:prstGeom prst="rect">
            <a:avLst/>
          </a:prstGeom>
        </p:spPr>
      </p:pic>
      <p:pic>
        <p:nvPicPr>
          <p:cNvPr id="11" name="Picture 10">
            <a:extLst>
              <a:ext uri="{FF2B5EF4-FFF2-40B4-BE49-F238E27FC236}">
                <a16:creationId xmlns:a16="http://schemas.microsoft.com/office/drawing/2014/main" id="{7C42841E-86C7-B13E-1838-9E4B6F8AC237}"/>
              </a:ext>
            </a:extLst>
          </p:cNvPr>
          <p:cNvPicPr>
            <a:picLocks noChangeAspect="1"/>
          </p:cNvPicPr>
          <p:nvPr/>
        </p:nvPicPr>
        <p:blipFill>
          <a:blip r:embed="rId5"/>
          <a:srcRect l="4733" b="3059"/>
          <a:stretch>
            <a:fillRect/>
          </a:stretch>
        </p:blipFill>
        <p:spPr>
          <a:xfrm>
            <a:off x="6742404" y="306524"/>
            <a:ext cx="4952259" cy="2737024"/>
          </a:xfrm>
          <a:prstGeom prst="rect">
            <a:avLst/>
          </a:prstGeom>
        </p:spPr>
      </p:pic>
    </p:spTree>
    <p:extLst>
      <p:ext uri="{BB962C8B-B14F-4D97-AF65-F5344CB8AC3E}">
        <p14:creationId xmlns:p14="http://schemas.microsoft.com/office/powerpoint/2010/main" val="1045977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p:ext uri="{6950BFC3-D8DA-4A85-94F7-54DA5524770B}">
      <p188:commentRel xmlns:p188="http://schemas.microsoft.com/office/powerpoint/2018/8/main" r:id="rId2"/>
    </p:ext>
  </p:extLs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E6123F-9AD3-B29B-A3C9-B09B5BA2B749}"/>
              </a:ext>
            </a:extLst>
          </p:cNvPr>
          <p:cNvSpPr>
            <a:spLocks noGrp="1"/>
          </p:cNvSpPr>
          <p:nvPr>
            <p:ph type="sldNum" sz="quarter" idx="11"/>
          </p:nvPr>
        </p:nvSpPr>
        <p:spPr/>
        <p:txBody>
          <a:bodyPr/>
          <a:lstStyle/>
          <a:p>
            <a:fld id="{F0D23093-2AB0-F74C-B865-1A12A15B650E}" type="slidenum">
              <a:rPr lang="en-US" smtClean="0"/>
              <a:pPr/>
              <a:t>61</a:t>
            </a:fld>
            <a:endParaRPr lang="en-US"/>
          </a:p>
        </p:txBody>
      </p:sp>
      <p:sp>
        <p:nvSpPr>
          <p:cNvPr id="3" name="Title 2">
            <a:extLst>
              <a:ext uri="{FF2B5EF4-FFF2-40B4-BE49-F238E27FC236}">
                <a16:creationId xmlns:a16="http://schemas.microsoft.com/office/drawing/2014/main" id="{1C677858-36B8-77DA-75D3-7D8C205BF175}"/>
              </a:ext>
            </a:extLst>
          </p:cNvPr>
          <p:cNvSpPr>
            <a:spLocks noGrp="1"/>
          </p:cNvSpPr>
          <p:nvPr>
            <p:ph type="title"/>
          </p:nvPr>
        </p:nvSpPr>
        <p:spPr>
          <a:xfrm>
            <a:off x="414528" y="45910"/>
            <a:ext cx="10972799" cy="845837"/>
          </a:xfrm>
        </p:spPr>
        <p:txBody>
          <a:bodyPr/>
          <a:lstStyle/>
          <a:p>
            <a:r>
              <a:rPr lang="en-US" dirty="0"/>
              <a:t>Exercise</a:t>
            </a:r>
          </a:p>
        </p:txBody>
      </p:sp>
      <p:sp>
        <p:nvSpPr>
          <p:cNvPr id="4" name="Text Placeholder 3">
            <a:extLst>
              <a:ext uri="{FF2B5EF4-FFF2-40B4-BE49-F238E27FC236}">
                <a16:creationId xmlns:a16="http://schemas.microsoft.com/office/drawing/2014/main" id="{B05C5678-46CB-D7ED-B72C-3BEB8539EDD1}"/>
              </a:ext>
            </a:extLst>
          </p:cNvPr>
          <p:cNvSpPr>
            <a:spLocks noGrp="1"/>
          </p:cNvSpPr>
          <p:nvPr>
            <p:ph type="body" sz="quarter" idx="13"/>
          </p:nvPr>
        </p:nvSpPr>
        <p:spPr>
          <a:xfrm>
            <a:off x="301351" y="468828"/>
            <a:ext cx="10951864" cy="5334000"/>
          </a:xfrm>
        </p:spPr>
        <p:txBody>
          <a:bodyPr>
            <a:normAutofit/>
          </a:bodyPr>
          <a:lstStyle/>
          <a:p>
            <a:pPr>
              <a:lnSpc>
                <a:spcPct val="150000"/>
              </a:lnSpc>
            </a:pPr>
            <a:r>
              <a:rPr lang="en-US" sz="1400" dirty="0"/>
              <a:t>Now, think about how you can modify the simulation to make it eligible for quasi-static.</a:t>
            </a:r>
          </a:p>
          <a:p>
            <a:pPr>
              <a:lnSpc>
                <a:spcPct val="150000"/>
              </a:lnSpc>
            </a:pPr>
            <a:r>
              <a:rPr lang="en-US" sz="1400" dirty="0"/>
              <a:t>Would using a smoother ramping of velocity help with the quasi-static verification, like the one shown in the figure here? This is for loading time of 0.06 seconds (100X times slower)</a:t>
            </a:r>
          </a:p>
          <a:p>
            <a:pPr>
              <a:lnSpc>
                <a:spcPct val="150000"/>
              </a:lnSpc>
            </a:pPr>
            <a:r>
              <a:rPr lang="en-US" sz="1400" dirty="0"/>
              <a:t>Using the sample velocity profile shown here, start slowing the loading. How much should you slow it down? Try increasing the simulation run by two orders of magnitude (end time = 0.06 seconds) and </a:t>
            </a:r>
            <a:r>
              <a:rPr lang="en-US" sz="1400" b="1" dirty="0"/>
              <a:t>adjust the velocity values accordingly (you can use the velocity profile shown here).</a:t>
            </a:r>
            <a:r>
              <a:rPr lang="en-US" sz="1400" dirty="0"/>
              <a:t> Check the Kinetic/Internal energy ratio and look at the force equilibrium and see if that is enough? Share your observations and explain why?</a:t>
            </a:r>
          </a:p>
          <a:p>
            <a:pPr>
              <a:lnSpc>
                <a:spcPct val="150000"/>
              </a:lnSpc>
            </a:pPr>
            <a:r>
              <a:rPr lang="en-US" sz="1400" dirty="0"/>
              <a:t>If still not quasi-static, increase the simulation time by another order of magnitude (end time = 0.6 seconds)- Don’t forget to adjust the velocity values in the velocity profile table!</a:t>
            </a:r>
          </a:p>
          <a:p>
            <a:pPr>
              <a:lnSpc>
                <a:spcPct val="150000"/>
              </a:lnSpc>
            </a:pPr>
            <a:r>
              <a:rPr lang="en-US" sz="1400" dirty="0"/>
              <a:t>How about going further and make the simulation 5 times slower with the  end time = 1.2 seconds? Adjust the velocity values! </a:t>
            </a:r>
          </a:p>
          <a:p>
            <a:pPr>
              <a:lnSpc>
                <a:spcPct val="150000"/>
              </a:lnSpc>
            </a:pPr>
            <a:r>
              <a:rPr lang="en-US" sz="1400" dirty="0"/>
              <a:t>Share your observations again for Kinetic/Internal energy ratio </a:t>
            </a:r>
            <a:br>
              <a:rPr lang="en-US" sz="1400" dirty="0"/>
            </a:br>
            <a:r>
              <a:rPr lang="en-US" sz="1400" dirty="0"/>
              <a:t>and force equilibrium and explain why?</a:t>
            </a:r>
          </a:p>
        </p:txBody>
      </p:sp>
      <p:pic>
        <p:nvPicPr>
          <p:cNvPr id="7" name="Picture 6">
            <a:extLst>
              <a:ext uri="{FF2B5EF4-FFF2-40B4-BE49-F238E27FC236}">
                <a16:creationId xmlns:a16="http://schemas.microsoft.com/office/drawing/2014/main" id="{13E12181-33DE-FF15-5266-6AD2812E8A80}"/>
              </a:ext>
            </a:extLst>
          </p:cNvPr>
          <p:cNvPicPr>
            <a:picLocks noChangeAspect="1"/>
          </p:cNvPicPr>
          <p:nvPr/>
        </p:nvPicPr>
        <p:blipFill>
          <a:blip r:embed="rId3"/>
          <a:stretch>
            <a:fillRect/>
          </a:stretch>
        </p:blipFill>
        <p:spPr>
          <a:xfrm>
            <a:off x="6343185" y="3993250"/>
            <a:ext cx="5443168" cy="2034776"/>
          </a:xfrm>
          <a:prstGeom prst="rect">
            <a:avLst/>
          </a:prstGeom>
        </p:spPr>
      </p:pic>
    </p:spTree>
    <p:extLst>
      <p:ext uri="{BB962C8B-B14F-4D97-AF65-F5344CB8AC3E}">
        <p14:creationId xmlns:p14="http://schemas.microsoft.com/office/powerpoint/2010/main" val="40203239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6B57DB5-90AD-4B26-D2EE-829054A036D2}"/>
              </a:ext>
            </a:extLst>
          </p:cNvPr>
          <p:cNvSpPr>
            <a:spLocks noGrp="1"/>
          </p:cNvSpPr>
          <p:nvPr>
            <p:ph type="sldNum" sz="quarter" idx="11"/>
          </p:nvPr>
        </p:nvSpPr>
        <p:spPr/>
        <p:txBody>
          <a:bodyPr/>
          <a:lstStyle/>
          <a:p>
            <a:fld id="{F0D23093-2AB0-F74C-B865-1A12A15B650E}" type="slidenum">
              <a:rPr lang="en-US" smtClean="0"/>
              <a:pPr/>
              <a:t>62</a:t>
            </a:fld>
            <a:endParaRPr lang="en-US"/>
          </a:p>
        </p:txBody>
      </p:sp>
      <p:sp>
        <p:nvSpPr>
          <p:cNvPr id="3" name="Title 2">
            <a:extLst>
              <a:ext uri="{FF2B5EF4-FFF2-40B4-BE49-F238E27FC236}">
                <a16:creationId xmlns:a16="http://schemas.microsoft.com/office/drawing/2014/main" id="{2DA03F16-5F5B-A9DD-0838-7BC8833046B2}"/>
              </a:ext>
            </a:extLst>
          </p:cNvPr>
          <p:cNvSpPr>
            <a:spLocks noGrp="1"/>
          </p:cNvSpPr>
          <p:nvPr>
            <p:ph type="title"/>
          </p:nvPr>
        </p:nvSpPr>
        <p:spPr/>
        <p:txBody>
          <a:bodyPr/>
          <a:lstStyle/>
          <a:p>
            <a:r>
              <a:rPr lang="en-US" dirty="0"/>
              <a:t>Velocity Profiles for Different Scenarios</a:t>
            </a:r>
          </a:p>
        </p:txBody>
      </p:sp>
      <p:sp>
        <p:nvSpPr>
          <p:cNvPr id="5" name="TextBox 4">
            <a:extLst>
              <a:ext uri="{FF2B5EF4-FFF2-40B4-BE49-F238E27FC236}">
                <a16:creationId xmlns:a16="http://schemas.microsoft.com/office/drawing/2014/main" id="{E5E3D93C-D1EF-ED36-A63F-D8FECB650321}"/>
              </a:ext>
            </a:extLst>
          </p:cNvPr>
          <p:cNvSpPr txBox="1"/>
          <p:nvPr/>
        </p:nvSpPr>
        <p:spPr>
          <a:xfrm>
            <a:off x="412057" y="1111672"/>
            <a:ext cx="2559743" cy="646331"/>
          </a:xfrm>
          <a:prstGeom prst="rect">
            <a:avLst/>
          </a:prstGeom>
          <a:noFill/>
        </p:spPr>
        <p:txBody>
          <a:bodyPr wrap="square">
            <a:spAutoFit/>
          </a:bodyPr>
          <a:lstStyle/>
          <a:p>
            <a:r>
              <a:rPr lang="en-US"/>
              <a:t>Slow loading </a:t>
            </a:r>
          </a:p>
          <a:p>
            <a:r>
              <a:rPr lang="en-US"/>
              <a:t>t = 0.06 seconds </a:t>
            </a:r>
          </a:p>
        </p:txBody>
      </p:sp>
      <p:sp>
        <p:nvSpPr>
          <p:cNvPr id="6" name="TextBox 5">
            <a:extLst>
              <a:ext uri="{FF2B5EF4-FFF2-40B4-BE49-F238E27FC236}">
                <a16:creationId xmlns:a16="http://schemas.microsoft.com/office/drawing/2014/main" id="{F68D9F45-8520-B534-B1CC-04BFF653ABAB}"/>
              </a:ext>
            </a:extLst>
          </p:cNvPr>
          <p:cNvSpPr txBox="1"/>
          <p:nvPr/>
        </p:nvSpPr>
        <p:spPr>
          <a:xfrm>
            <a:off x="361912" y="2689308"/>
            <a:ext cx="2433558" cy="646331"/>
          </a:xfrm>
          <a:prstGeom prst="rect">
            <a:avLst/>
          </a:prstGeom>
          <a:noFill/>
        </p:spPr>
        <p:txBody>
          <a:bodyPr wrap="square">
            <a:spAutoFit/>
          </a:bodyPr>
          <a:lstStyle/>
          <a:p>
            <a:r>
              <a:rPr lang="en-US"/>
              <a:t>Slower loading </a:t>
            </a:r>
          </a:p>
          <a:p>
            <a:r>
              <a:rPr lang="en-US"/>
              <a:t>t = 0.6 seconds </a:t>
            </a:r>
          </a:p>
        </p:txBody>
      </p:sp>
      <p:sp>
        <p:nvSpPr>
          <p:cNvPr id="7" name="TextBox 6">
            <a:extLst>
              <a:ext uri="{FF2B5EF4-FFF2-40B4-BE49-F238E27FC236}">
                <a16:creationId xmlns:a16="http://schemas.microsoft.com/office/drawing/2014/main" id="{D630F9C3-8A28-0F27-0043-CFA43FDDB9BF}"/>
              </a:ext>
            </a:extLst>
          </p:cNvPr>
          <p:cNvSpPr txBox="1"/>
          <p:nvPr/>
        </p:nvSpPr>
        <p:spPr>
          <a:xfrm>
            <a:off x="392392" y="4631314"/>
            <a:ext cx="2196289" cy="646331"/>
          </a:xfrm>
          <a:prstGeom prst="rect">
            <a:avLst/>
          </a:prstGeom>
          <a:noFill/>
        </p:spPr>
        <p:txBody>
          <a:bodyPr wrap="square">
            <a:spAutoFit/>
          </a:bodyPr>
          <a:lstStyle/>
          <a:p>
            <a:r>
              <a:rPr lang="en-US"/>
              <a:t>Slowest loading </a:t>
            </a:r>
          </a:p>
          <a:p>
            <a:r>
              <a:rPr lang="en-US"/>
              <a:t>t = 1.2 seconds</a:t>
            </a:r>
          </a:p>
        </p:txBody>
      </p:sp>
      <p:pic>
        <p:nvPicPr>
          <p:cNvPr id="8" name="Picture 7">
            <a:extLst>
              <a:ext uri="{FF2B5EF4-FFF2-40B4-BE49-F238E27FC236}">
                <a16:creationId xmlns:a16="http://schemas.microsoft.com/office/drawing/2014/main" id="{295D7FE3-FDDE-D924-457D-6B3BE5DBC9AD}"/>
              </a:ext>
            </a:extLst>
          </p:cNvPr>
          <p:cNvPicPr>
            <a:picLocks noChangeAspect="1"/>
          </p:cNvPicPr>
          <p:nvPr/>
        </p:nvPicPr>
        <p:blipFill>
          <a:blip r:embed="rId2"/>
          <a:stretch>
            <a:fillRect/>
          </a:stretch>
        </p:blipFill>
        <p:spPr>
          <a:xfrm>
            <a:off x="3014176" y="4336093"/>
            <a:ext cx="4770454" cy="1443162"/>
          </a:xfrm>
          <a:prstGeom prst="rect">
            <a:avLst/>
          </a:prstGeom>
        </p:spPr>
      </p:pic>
      <p:pic>
        <p:nvPicPr>
          <p:cNvPr id="11" name="Picture 10">
            <a:extLst>
              <a:ext uri="{FF2B5EF4-FFF2-40B4-BE49-F238E27FC236}">
                <a16:creationId xmlns:a16="http://schemas.microsoft.com/office/drawing/2014/main" id="{97B6ABD9-0E2D-0A5F-F9AE-3616F41A6E59}"/>
              </a:ext>
            </a:extLst>
          </p:cNvPr>
          <p:cNvPicPr>
            <a:picLocks noChangeAspect="1"/>
          </p:cNvPicPr>
          <p:nvPr/>
        </p:nvPicPr>
        <p:blipFill>
          <a:blip r:embed="rId3"/>
          <a:stretch>
            <a:fillRect/>
          </a:stretch>
        </p:blipFill>
        <p:spPr>
          <a:xfrm>
            <a:off x="2971799" y="2531632"/>
            <a:ext cx="4812831" cy="1459342"/>
          </a:xfrm>
          <a:prstGeom prst="rect">
            <a:avLst/>
          </a:prstGeom>
        </p:spPr>
      </p:pic>
      <p:pic>
        <p:nvPicPr>
          <p:cNvPr id="14" name="Picture 13">
            <a:extLst>
              <a:ext uri="{FF2B5EF4-FFF2-40B4-BE49-F238E27FC236}">
                <a16:creationId xmlns:a16="http://schemas.microsoft.com/office/drawing/2014/main" id="{53425955-A1C5-957A-80FD-7E1395FA7CA7}"/>
              </a:ext>
            </a:extLst>
          </p:cNvPr>
          <p:cNvPicPr>
            <a:picLocks noChangeAspect="1"/>
          </p:cNvPicPr>
          <p:nvPr/>
        </p:nvPicPr>
        <p:blipFill>
          <a:blip r:embed="rId4"/>
          <a:stretch>
            <a:fillRect/>
          </a:stretch>
        </p:blipFill>
        <p:spPr>
          <a:xfrm>
            <a:off x="2971800" y="857468"/>
            <a:ext cx="4812832" cy="1399921"/>
          </a:xfrm>
          <a:prstGeom prst="rect">
            <a:avLst/>
          </a:prstGeom>
        </p:spPr>
      </p:pic>
    </p:spTree>
    <p:extLst>
      <p:ext uri="{BB962C8B-B14F-4D97-AF65-F5344CB8AC3E}">
        <p14:creationId xmlns:p14="http://schemas.microsoft.com/office/powerpoint/2010/main" val="21797402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708695E-81B3-EE91-E4A1-D8090D88F81D}"/>
              </a:ext>
            </a:extLst>
          </p:cNvPr>
          <p:cNvPicPr>
            <a:picLocks noChangeAspect="1"/>
          </p:cNvPicPr>
          <p:nvPr/>
        </p:nvPicPr>
        <p:blipFill>
          <a:blip r:embed="rId4"/>
          <a:stretch>
            <a:fillRect/>
          </a:stretch>
        </p:blipFill>
        <p:spPr>
          <a:xfrm>
            <a:off x="8900479" y="4599186"/>
            <a:ext cx="2720655" cy="1578652"/>
          </a:xfrm>
          <a:prstGeom prst="rect">
            <a:avLst/>
          </a:prstGeom>
        </p:spPr>
      </p:pic>
      <p:pic>
        <p:nvPicPr>
          <p:cNvPr id="6" name="Picture 5">
            <a:extLst>
              <a:ext uri="{FF2B5EF4-FFF2-40B4-BE49-F238E27FC236}">
                <a16:creationId xmlns:a16="http://schemas.microsoft.com/office/drawing/2014/main" id="{C781D73E-8605-31CC-6BAD-EA4AB7BD72AA}"/>
              </a:ext>
            </a:extLst>
          </p:cNvPr>
          <p:cNvPicPr>
            <a:picLocks noChangeAspect="1"/>
          </p:cNvPicPr>
          <p:nvPr/>
        </p:nvPicPr>
        <p:blipFill>
          <a:blip r:embed="rId5"/>
          <a:stretch>
            <a:fillRect/>
          </a:stretch>
        </p:blipFill>
        <p:spPr>
          <a:xfrm>
            <a:off x="5464385" y="4508347"/>
            <a:ext cx="2927585" cy="1675429"/>
          </a:xfrm>
          <a:prstGeom prst="rect">
            <a:avLst/>
          </a:prstGeom>
        </p:spPr>
      </p:pic>
      <p:pic>
        <p:nvPicPr>
          <p:cNvPr id="64" name="Picture 63">
            <a:extLst>
              <a:ext uri="{FF2B5EF4-FFF2-40B4-BE49-F238E27FC236}">
                <a16:creationId xmlns:a16="http://schemas.microsoft.com/office/drawing/2014/main" id="{D1B0DBCF-C1B3-40C1-03EA-4F0716F7CBEC}"/>
              </a:ext>
            </a:extLst>
          </p:cNvPr>
          <p:cNvPicPr>
            <a:picLocks noChangeAspect="1"/>
          </p:cNvPicPr>
          <p:nvPr/>
        </p:nvPicPr>
        <p:blipFill>
          <a:blip r:embed="rId6"/>
          <a:stretch>
            <a:fillRect/>
          </a:stretch>
        </p:blipFill>
        <p:spPr>
          <a:xfrm>
            <a:off x="5436888" y="2707502"/>
            <a:ext cx="2955082" cy="1800845"/>
          </a:xfrm>
          <a:prstGeom prst="rect">
            <a:avLst/>
          </a:prstGeom>
        </p:spPr>
      </p:pic>
      <p:pic>
        <p:nvPicPr>
          <p:cNvPr id="60" name="Picture 59">
            <a:extLst>
              <a:ext uri="{FF2B5EF4-FFF2-40B4-BE49-F238E27FC236}">
                <a16:creationId xmlns:a16="http://schemas.microsoft.com/office/drawing/2014/main" id="{0DD955F9-DEA0-019F-CC0E-58B098031D0B}"/>
              </a:ext>
            </a:extLst>
          </p:cNvPr>
          <p:cNvPicPr>
            <a:picLocks noChangeAspect="1"/>
          </p:cNvPicPr>
          <p:nvPr/>
        </p:nvPicPr>
        <p:blipFill>
          <a:blip r:embed="rId7"/>
          <a:stretch>
            <a:fillRect/>
          </a:stretch>
        </p:blipFill>
        <p:spPr>
          <a:xfrm>
            <a:off x="5333003" y="953602"/>
            <a:ext cx="3240460" cy="1784639"/>
          </a:xfrm>
          <a:prstGeom prst="rect">
            <a:avLst/>
          </a:prstGeom>
        </p:spPr>
      </p:pic>
      <p:pic>
        <p:nvPicPr>
          <p:cNvPr id="56" name="Picture 55">
            <a:extLst>
              <a:ext uri="{FF2B5EF4-FFF2-40B4-BE49-F238E27FC236}">
                <a16:creationId xmlns:a16="http://schemas.microsoft.com/office/drawing/2014/main" id="{4ED4B27E-EECB-306C-DCDB-7720750B76F9}"/>
              </a:ext>
            </a:extLst>
          </p:cNvPr>
          <p:cNvPicPr>
            <a:picLocks noChangeAspect="1"/>
          </p:cNvPicPr>
          <p:nvPr/>
        </p:nvPicPr>
        <p:blipFill>
          <a:blip r:embed="rId8"/>
          <a:stretch>
            <a:fillRect/>
          </a:stretch>
        </p:blipFill>
        <p:spPr>
          <a:xfrm>
            <a:off x="8850859" y="984342"/>
            <a:ext cx="2819897" cy="1621953"/>
          </a:xfrm>
          <a:prstGeom prst="rect">
            <a:avLst/>
          </a:prstGeom>
        </p:spPr>
      </p:pic>
      <p:sp>
        <p:nvSpPr>
          <p:cNvPr id="2" name="Slide Number Placeholder 1">
            <a:extLst>
              <a:ext uri="{FF2B5EF4-FFF2-40B4-BE49-F238E27FC236}">
                <a16:creationId xmlns:a16="http://schemas.microsoft.com/office/drawing/2014/main" id="{C93C5B45-67F0-4F44-9DB0-29949C16D973}"/>
              </a:ext>
            </a:extLst>
          </p:cNvPr>
          <p:cNvSpPr>
            <a:spLocks noGrp="1"/>
          </p:cNvSpPr>
          <p:nvPr>
            <p:ph type="sldNum" sz="quarter" idx="11"/>
          </p:nvPr>
        </p:nvSpPr>
        <p:spPr/>
        <p:txBody>
          <a:bodyPr/>
          <a:lstStyle/>
          <a:p>
            <a:fld id="{F0D23093-2AB0-F74C-B865-1A12A15B650E}" type="slidenum">
              <a:rPr lang="en-US" smtClean="0"/>
              <a:pPr/>
              <a:t>63</a:t>
            </a:fld>
            <a:endParaRPr lang="en-US"/>
          </a:p>
        </p:txBody>
      </p:sp>
      <p:sp>
        <p:nvSpPr>
          <p:cNvPr id="3" name="Title 2">
            <a:extLst>
              <a:ext uri="{FF2B5EF4-FFF2-40B4-BE49-F238E27FC236}">
                <a16:creationId xmlns:a16="http://schemas.microsoft.com/office/drawing/2014/main" id="{BB0968A2-5737-2733-3C30-96EDAAE008C0}"/>
              </a:ext>
            </a:extLst>
          </p:cNvPr>
          <p:cNvSpPr>
            <a:spLocks noGrp="1"/>
          </p:cNvSpPr>
          <p:nvPr>
            <p:ph type="title"/>
          </p:nvPr>
        </p:nvSpPr>
        <p:spPr>
          <a:xfrm>
            <a:off x="304800" y="104248"/>
            <a:ext cx="10972799" cy="845837"/>
          </a:xfrm>
        </p:spPr>
        <p:txBody>
          <a:bodyPr/>
          <a:lstStyle/>
          <a:p>
            <a:r>
              <a:rPr lang="en-US" dirty="0"/>
              <a:t>Sample Results - Contact Force Equilibrium &amp; Energy Ratios</a:t>
            </a:r>
          </a:p>
        </p:txBody>
      </p:sp>
      <p:sp>
        <p:nvSpPr>
          <p:cNvPr id="9" name="TextBox 8">
            <a:extLst>
              <a:ext uri="{FF2B5EF4-FFF2-40B4-BE49-F238E27FC236}">
                <a16:creationId xmlns:a16="http://schemas.microsoft.com/office/drawing/2014/main" id="{48D9D297-2FEC-CD7B-E652-924FD062C991}"/>
              </a:ext>
            </a:extLst>
          </p:cNvPr>
          <p:cNvSpPr txBox="1"/>
          <p:nvPr/>
        </p:nvSpPr>
        <p:spPr>
          <a:xfrm>
            <a:off x="254517" y="3060372"/>
            <a:ext cx="1526130" cy="523220"/>
          </a:xfrm>
          <a:prstGeom prst="rect">
            <a:avLst/>
          </a:prstGeom>
          <a:noFill/>
        </p:spPr>
        <p:txBody>
          <a:bodyPr wrap="square">
            <a:spAutoFit/>
          </a:bodyPr>
          <a:lstStyle/>
          <a:p>
            <a:r>
              <a:rPr lang="en-US" sz="1400"/>
              <a:t>Slower loading </a:t>
            </a:r>
          </a:p>
          <a:p>
            <a:r>
              <a:rPr lang="en-US" sz="1400"/>
              <a:t>t = 0.6 seconds</a:t>
            </a:r>
          </a:p>
        </p:txBody>
      </p:sp>
      <p:sp>
        <p:nvSpPr>
          <p:cNvPr id="11" name="TextBox 10">
            <a:extLst>
              <a:ext uri="{FF2B5EF4-FFF2-40B4-BE49-F238E27FC236}">
                <a16:creationId xmlns:a16="http://schemas.microsoft.com/office/drawing/2014/main" id="{31D8F791-3161-2415-961B-18F0143B0333}"/>
              </a:ext>
            </a:extLst>
          </p:cNvPr>
          <p:cNvSpPr txBox="1"/>
          <p:nvPr/>
        </p:nvSpPr>
        <p:spPr>
          <a:xfrm>
            <a:off x="303853" y="4842134"/>
            <a:ext cx="1425564" cy="523220"/>
          </a:xfrm>
          <a:prstGeom prst="rect">
            <a:avLst/>
          </a:prstGeom>
          <a:noFill/>
        </p:spPr>
        <p:txBody>
          <a:bodyPr wrap="square">
            <a:spAutoFit/>
          </a:bodyPr>
          <a:lstStyle/>
          <a:p>
            <a:r>
              <a:rPr lang="en-US" sz="1400"/>
              <a:t>Slowest loading</a:t>
            </a:r>
          </a:p>
          <a:p>
            <a:r>
              <a:rPr lang="en-US" sz="1400"/>
              <a:t>t = 1.2 seconds</a:t>
            </a:r>
          </a:p>
        </p:txBody>
      </p:sp>
      <p:sp>
        <p:nvSpPr>
          <p:cNvPr id="19" name="TextBox 18">
            <a:extLst>
              <a:ext uri="{FF2B5EF4-FFF2-40B4-BE49-F238E27FC236}">
                <a16:creationId xmlns:a16="http://schemas.microsoft.com/office/drawing/2014/main" id="{4BD12D50-0346-06C7-75A4-2055D7413EE2}"/>
              </a:ext>
            </a:extLst>
          </p:cNvPr>
          <p:cNvSpPr txBox="1"/>
          <p:nvPr/>
        </p:nvSpPr>
        <p:spPr>
          <a:xfrm>
            <a:off x="2262763" y="643467"/>
            <a:ext cx="2643948" cy="276999"/>
          </a:xfrm>
          <a:prstGeom prst="rect">
            <a:avLst/>
          </a:prstGeom>
          <a:noFill/>
        </p:spPr>
        <p:txBody>
          <a:bodyPr wrap="square">
            <a:spAutoFit/>
          </a:bodyPr>
          <a:lstStyle/>
          <a:p>
            <a:r>
              <a:rPr lang="en-US" sz="1200" b="1"/>
              <a:t>(A) Contact Force Equilibrium</a:t>
            </a:r>
          </a:p>
        </p:txBody>
      </p:sp>
      <p:sp>
        <p:nvSpPr>
          <p:cNvPr id="20" name="TextBox 19">
            <a:extLst>
              <a:ext uri="{FF2B5EF4-FFF2-40B4-BE49-F238E27FC236}">
                <a16:creationId xmlns:a16="http://schemas.microsoft.com/office/drawing/2014/main" id="{06E622CB-8AE4-E53F-A9DA-CDA1906B0B2D}"/>
              </a:ext>
            </a:extLst>
          </p:cNvPr>
          <p:cNvSpPr txBox="1"/>
          <p:nvPr/>
        </p:nvSpPr>
        <p:spPr>
          <a:xfrm>
            <a:off x="5304348" y="645509"/>
            <a:ext cx="3354266" cy="276999"/>
          </a:xfrm>
          <a:prstGeom prst="rect">
            <a:avLst/>
          </a:prstGeom>
          <a:noFill/>
        </p:spPr>
        <p:txBody>
          <a:bodyPr wrap="square">
            <a:spAutoFit/>
          </a:bodyPr>
          <a:lstStyle/>
          <a:p>
            <a:r>
              <a:rPr lang="en-US" sz="1200" b="1"/>
              <a:t>(B): Kinetic Energy (KE) versus Internal Energy (IE)</a:t>
            </a:r>
          </a:p>
        </p:txBody>
      </p:sp>
      <p:sp>
        <p:nvSpPr>
          <p:cNvPr id="22" name="TextBox 21">
            <a:extLst>
              <a:ext uri="{FF2B5EF4-FFF2-40B4-BE49-F238E27FC236}">
                <a16:creationId xmlns:a16="http://schemas.microsoft.com/office/drawing/2014/main" id="{BCEAF7DA-3B4D-3C0C-AE99-C0491ADCEC88}"/>
              </a:ext>
            </a:extLst>
          </p:cNvPr>
          <p:cNvSpPr txBox="1"/>
          <p:nvPr/>
        </p:nvSpPr>
        <p:spPr>
          <a:xfrm>
            <a:off x="7165368" y="1680109"/>
            <a:ext cx="1066800" cy="261610"/>
          </a:xfrm>
          <a:prstGeom prst="rect">
            <a:avLst/>
          </a:prstGeom>
          <a:noFill/>
        </p:spPr>
        <p:txBody>
          <a:bodyPr wrap="square">
            <a:spAutoFit/>
          </a:bodyPr>
          <a:lstStyle/>
          <a:p>
            <a:r>
              <a:rPr lang="en-US" sz="1100" b="1">
                <a:solidFill>
                  <a:srgbClr val="FF0000"/>
                </a:solidFill>
              </a:rPr>
              <a:t>(KE/IE) &gt; 2%</a:t>
            </a:r>
          </a:p>
        </p:txBody>
      </p:sp>
      <p:sp>
        <p:nvSpPr>
          <p:cNvPr id="25" name="TextBox 24">
            <a:extLst>
              <a:ext uri="{FF2B5EF4-FFF2-40B4-BE49-F238E27FC236}">
                <a16:creationId xmlns:a16="http://schemas.microsoft.com/office/drawing/2014/main" id="{D6E79998-4099-D979-A366-CF6FE9D9DEE8}"/>
              </a:ext>
            </a:extLst>
          </p:cNvPr>
          <p:cNvSpPr txBox="1"/>
          <p:nvPr/>
        </p:nvSpPr>
        <p:spPr>
          <a:xfrm>
            <a:off x="7165368" y="3373219"/>
            <a:ext cx="1066800" cy="261610"/>
          </a:xfrm>
          <a:prstGeom prst="rect">
            <a:avLst/>
          </a:prstGeom>
          <a:noFill/>
        </p:spPr>
        <p:txBody>
          <a:bodyPr wrap="square">
            <a:spAutoFit/>
          </a:bodyPr>
          <a:lstStyle/>
          <a:p>
            <a:r>
              <a:rPr lang="en-US" sz="1100" b="1">
                <a:solidFill>
                  <a:srgbClr val="FF0000"/>
                </a:solidFill>
              </a:rPr>
              <a:t>(KE/IE) &lt; 2%</a:t>
            </a:r>
          </a:p>
        </p:txBody>
      </p:sp>
      <p:sp>
        <p:nvSpPr>
          <p:cNvPr id="29" name="TextBox 28">
            <a:extLst>
              <a:ext uri="{FF2B5EF4-FFF2-40B4-BE49-F238E27FC236}">
                <a16:creationId xmlns:a16="http://schemas.microsoft.com/office/drawing/2014/main" id="{C079E8DD-26E8-3C00-0B67-56BC4328728E}"/>
              </a:ext>
            </a:extLst>
          </p:cNvPr>
          <p:cNvSpPr txBox="1"/>
          <p:nvPr/>
        </p:nvSpPr>
        <p:spPr>
          <a:xfrm>
            <a:off x="7325170" y="5082700"/>
            <a:ext cx="1066800" cy="261610"/>
          </a:xfrm>
          <a:prstGeom prst="rect">
            <a:avLst/>
          </a:prstGeom>
          <a:noFill/>
        </p:spPr>
        <p:txBody>
          <a:bodyPr wrap="square">
            <a:spAutoFit/>
          </a:bodyPr>
          <a:lstStyle/>
          <a:p>
            <a:r>
              <a:rPr lang="en-US" sz="1100" b="1" dirty="0">
                <a:solidFill>
                  <a:srgbClr val="FF0000"/>
                </a:solidFill>
              </a:rPr>
              <a:t>(KE/IE) &lt; 2%</a:t>
            </a:r>
          </a:p>
        </p:txBody>
      </p:sp>
      <p:sp>
        <p:nvSpPr>
          <p:cNvPr id="4" name="TextBox 3">
            <a:extLst>
              <a:ext uri="{FF2B5EF4-FFF2-40B4-BE49-F238E27FC236}">
                <a16:creationId xmlns:a16="http://schemas.microsoft.com/office/drawing/2014/main" id="{4182CE3A-2694-8D61-AA2B-5AA6DA19244A}"/>
              </a:ext>
            </a:extLst>
          </p:cNvPr>
          <p:cNvSpPr txBox="1"/>
          <p:nvPr/>
        </p:nvSpPr>
        <p:spPr>
          <a:xfrm>
            <a:off x="313379" y="1323090"/>
            <a:ext cx="1416038" cy="523220"/>
          </a:xfrm>
          <a:prstGeom prst="rect">
            <a:avLst/>
          </a:prstGeom>
          <a:noFill/>
        </p:spPr>
        <p:txBody>
          <a:bodyPr wrap="square">
            <a:spAutoFit/>
          </a:bodyPr>
          <a:lstStyle/>
          <a:p>
            <a:r>
              <a:rPr lang="en-US" sz="1400"/>
              <a:t>Slow loading</a:t>
            </a:r>
          </a:p>
          <a:p>
            <a:r>
              <a:rPr lang="en-US" sz="1400"/>
              <a:t>t = 0.06 seconds </a:t>
            </a:r>
          </a:p>
        </p:txBody>
      </p:sp>
      <p:sp>
        <p:nvSpPr>
          <p:cNvPr id="10" name="TextBox 9">
            <a:extLst>
              <a:ext uri="{FF2B5EF4-FFF2-40B4-BE49-F238E27FC236}">
                <a16:creationId xmlns:a16="http://schemas.microsoft.com/office/drawing/2014/main" id="{FF6DF59E-B330-F82F-DE91-F6EE9D78F2B2}"/>
              </a:ext>
            </a:extLst>
          </p:cNvPr>
          <p:cNvSpPr txBox="1"/>
          <p:nvPr/>
        </p:nvSpPr>
        <p:spPr>
          <a:xfrm>
            <a:off x="9049139" y="632017"/>
            <a:ext cx="3066661" cy="276999"/>
          </a:xfrm>
          <a:prstGeom prst="rect">
            <a:avLst/>
          </a:prstGeom>
          <a:noFill/>
        </p:spPr>
        <p:txBody>
          <a:bodyPr wrap="square">
            <a:spAutoFit/>
          </a:bodyPr>
          <a:lstStyle/>
          <a:p>
            <a:r>
              <a:rPr lang="en-US" sz="1200" b="1"/>
              <a:t>(C) KE/IE Ratio – Zoomed in and Rescaled</a:t>
            </a:r>
          </a:p>
        </p:txBody>
      </p:sp>
      <p:pic>
        <p:nvPicPr>
          <p:cNvPr id="50" name="Picture 49">
            <a:extLst>
              <a:ext uri="{FF2B5EF4-FFF2-40B4-BE49-F238E27FC236}">
                <a16:creationId xmlns:a16="http://schemas.microsoft.com/office/drawing/2014/main" id="{B35A9199-F864-3FF8-B336-F7AAA17762C6}"/>
              </a:ext>
            </a:extLst>
          </p:cNvPr>
          <p:cNvPicPr>
            <a:picLocks noChangeAspect="1"/>
          </p:cNvPicPr>
          <p:nvPr/>
        </p:nvPicPr>
        <p:blipFill>
          <a:blip r:embed="rId9"/>
          <a:srcRect t="3788" b="-1"/>
          <a:stretch>
            <a:fillRect/>
          </a:stretch>
        </p:blipFill>
        <p:spPr>
          <a:xfrm>
            <a:off x="1965943" y="994891"/>
            <a:ext cx="3051774" cy="1560515"/>
          </a:xfrm>
          <a:prstGeom prst="rect">
            <a:avLst/>
          </a:prstGeom>
        </p:spPr>
      </p:pic>
      <p:sp>
        <p:nvSpPr>
          <p:cNvPr id="40" name="TextBox 39">
            <a:extLst>
              <a:ext uri="{FF2B5EF4-FFF2-40B4-BE49-F238E27FC236}">
                <a16:creationId xmlns:a16="http://schemas.microsoft.com/office/drawing/2014/main" id="{7F9CCF31-F1FE-9E57-6C9E-325E59077AAE}"/>
              </a:ext>
            </a:extLst>
          </p:cNvPr>
          <p:cNvSpPr txBox="1"/>
          <p:nvPr/>
        </p:nvSpPr>
        <p:spPr>
          <a:xfrm>
            <a:off x="10780951" y="2053871"/>
            <a:ext cx="427976" cy="261610"/>
          </a:xfrm>
          <a:prstGeom prst="rect">
            <a:avLst/>
          </a:prstGeom>
          <a:noFill/>
        </p:spPr>
        <p:txBody>
          <a:bodyPr wrap="square">
            <a:spAutoFit/>
          </a:bodyPr>
          <a:lstStyle/>
          <a:p>
            <a:r>
              <a:rPr lang="en-US" sz="1100" b="1" dirty="0">
                <a:solidFill>
                  <a:srgbClr val="0070C0"/>
                </a:solidFill>
                <a:highlight>
                  <a:srgbClr val="FFFF00"/>
                </a:highlight>
              </a:rPr>
              <a:t>2%</a:t>
            </a:r>
          </a:p>
        </p:txBody>
      </p:sp>
      <p:sp>
        <p:nvSpPr>
          <p:cNvPr id="58" name="TextBox 57">
            <a:extLst>
              <a:ext uri="{FF2B5EF4-FFF2-40B4-BE49-F238E27FC236}">
                <a16:creationId xmlns:a16="http://schemas.microsoft.com/office/drawing/2014/main" id="{A2988D9D-2493-A19F-B6D0-E3A118D5E1AE}"/>
              </a:ext>
            </a:extLst>
          </p:cNvPr>
          <p:cNvSpPr txBox="1"/>
          <p:nvPr/>
        </p:nvSpPr>
        <p:spPr>
          <a:xfrm>
            <a:off x="10745638" y="5612048"/>
            <a:ext cx="427976" cy="261610"/>
          </a:xfrm>
          <a:prstGeom prst="rect">
            <a:avLst/>
          </a:prstGeom>
          <a:noFill/>
        </p:spPr>
        <p:txBody>
          <a:bodyPr wrap="square">
            <a:spAutoFit/>
          </a:bodyPr>
          <a:lstStyle/>
          <a:p>
            <a:r>
              <a:rPr lang="en-US" sz="1100" b="1" dirty="0">
                <a:solidFill>
                  <a:srgbClr val="0070C0"/>
                </a:solidFill>
                <a:highlight>
                  <a:srgbClr val="FFFF00"/>
                </a:highlight>
              </a:rPr>
              <a:t>2%</a:t>
            </a:r>
          </a:p>
        </p:txBody>
      </p:sp>
      <p:pic>
        <p:nvPicPr>
          <p:cNvPr id="62" name="Picture 61">
            <a:extLst>
              <a:ext uri="{FF2B5EF4-FFF2-40B4-BE49-F238E27FC236}">
                <a16:creationId xmlns:a16="http://schemas.microsoft.com/office/drawing/2014/main" id="{105C7430-795E-BE6E-B80A-90E0D6663E02}"/>
              </a:ext>
            </a:extLst>
          </p:cNvPr>
          <p:cNvPicPr>
            <a:picLocks noChangeAspect="1"/>
          </p:cNvPicPr>
          <p:nvPr/>
        </p:nvPicPr>
        <p:blipFill>
          <a:blip r:embed="rId10"/>
          <a:srcRect t="7206"/>
          <a:stretch>
            <a:fillRect/>
          </a:stretch>
        </p:blipFill>
        <p:spPr>
          <a:xfrm>
            <a:off x="1917700" y="2729845"/>
            <a:ext cx="3051774" cy="1699232"/>
          </a:xfrm>
          <a:prstGeom prst="rect">
            <a:avLst/>
          </a:prstGeom>
        </p:spPr>
      </p:pic>
      <p:pic>
        <p:nvPicPr>
          <p:cNvPr id="66" name="Picture 65">
            <a:extLst>
              <a:ext uri="{FF2B5EF4-FFF2-40B4-BE49-F238E27FC236}">
                <a16:creationId xmlns:a16="http://schemas.microsoft.com/office/drawing/2014/main" id="{965F4405-9BAD-A82D-2EA3-B84BC798E604}"/>
              </a:ext>
            </a:extLst>
          </p:cNvPr>
          <p:cNvPicPr>
            <a:picLocks noChangeAspect="1"/>
          </p:cNvPicPr>
          <p:nvPr/>
        </p:nvPicPr>
        <p:blipFill>
          <a:blip r:embed="rId11"/>
          <a:stretch>
            <a:fillRect/>
          </a:stretch>
        </p:blipFill>
        <p:spPr>
          <a:xfrm>
            <a:off x="8921946" y="2815520"/>
            <a:ext cx="2748810" cy="1476423"/>
          </a:xfrm>
          <a:prstGeom prst="rect">
            <a:avLst/>
          </a:prstGeom>
        </p:spPr>
      </p:pic>
      <p:sp>
        <p:nvSpPr>
          <p:cNvPr id="67" name="TextBox 66">
            <a:extLst>
              <a:ext uri="{FF2B5EF4-FFF2-40B4-BE49-F238E27FC236}">
                <a16:creationId xmlns:a16="http://schemas.microsoft.com/office/drawing/2014/main" id="{42E54F5E-2601-33FF-4E62-A2ED7027E840}"/>
              </a:ext>
            </a:extLst>
          </p:cNvPr>
          <p:cNvSpPr txBox="1"/>
          <p:nvPr/>
        </p:nvSpPr>
        <p:spPr>
          <a:xfrm>
            <a:off x="10849623" y="3815598"/>
            <a:ext cx="427976" cy="261610"/>
          </a:xfrm>
          <a:prstGeom prst="rect">
            <a:avLst/>
          </a:prstGeom>
          <a:noFill/>
        </p:spPr>
        <p:txBody>
          <a:bodyPr wrap="square">
            <a:spAutoFit/>
          </a:bodyPr>
          <a:lstStyle/>
          <a:p>
            <a:r>
              <a:rPr lang="en-US" sz="1100" b="1">
                <a:solidFill>
                  <a:srgbClr val="0070C0"/>
                </a:solidFill>
                <a:highlight>
                  <a:srgbClr val="FFFF00"/>
                </a:highlight>
              </a:rPr>
              <a:t>2%</a:t>
            </a:r>
          </a:p>
        </p:txBody>
      </p:sp>
      <p:pic>
        <p:nvPicPr>
          <p:cNvPr id="8" name="Picture 7">
            <a:extLst>
              <a:ext uri="{FF2B5EF4-FFF2-40B4-BE49-F238E27FC236}">
                <a16:creationId xmlns:a16="http://schemas.microsoft.com/office/drawing/2014/main" id="{FC43C0BD-8AE8-9F85-5873-85EE0E4CBDA0}"/>
              </a:ext>
            </a:extLst>
          </p:cNvPr>
          <p:cNvPicPr>
            <a:picLocks noChangeAspect="1"/>
          </p:cNvPicPr>
          <p:nvPr/>
        </p:nvPicPr>
        <p:blipFill>
          <a:blip r:embed="rId12"/>
          <a:stretch>
            <a:fillRect/>
          </a:stretch>
        </p:blipFill>
        <p:spPr>
          <a:xfrm>
            <a:off x="2130684" y="4533168"/>
            <a:ext cx="2955082" cy="1621953"/>
          </a:xfrm>
          <a:prstGeom prst="rect">
            <a:avLst/>
          </a:prstGeom>
        </p:spPr>
      </p:pic>
    </p:spTree>
    <p:extLst>
      <p:ext uri="{BB962C8B-B14F-4D97-AF65-F5344CB8AC3E}">
        <p14:creationId xmlns:p14="http://schemas.microsoft.com/office/powerpoint/2010/main" val="25652722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p:ext uri="{6950BFC3-D8DA-4A85-94F7-54DA5524770B}">
      <p188:commentRel xmlns:p188="http://schemas.microsoft.com/office/powerpoint/2018/8/main" r:id="rId3"/>
    </p:ext>
  </p:extLs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741A5-C080-DF68-DDDF-912C8B553F2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C9CFE7A-49E3-E2CF-7821-DA556C976770}"/>
              </a:ext>
            </a:extLst>
          </p:cNvPr>
          <p:cNvSpPr>
            <a:spLocks noGrp="1"/>
          </p:cNvSpPr>
          <p:nvPr>
            <p:ph type="sldNum" sz="quarter" idx="11"/>
          </p:nvPr>
        </p:nvSpPr>
        <p:spPr/>
        <p:txBody>
          <a:bodyPr/>
          <a:lstStyle/>
          <a:p>
            <a:fld id="{F0D23093-2AB0-F74C-B865-1A12A15B650E}" type="slidenum">
              <a:rPr lang="en-US" smtClean="0"/>
              <a:pPr/>
              <a:t>64</a:t>
            </a:fld>
            <a:endParaRPr lang="en-US"/>
          </a:p>
        </p:txBody>
      </p:sp>
      <p:sp>
        <p:nvSpPr>
          <p:cNvPr id="3" name="Title 2">
            <a:extLst>
              <a:ext uri="{FF2B5EF4-FFF2-40B4-BE49-F238E27FC236}">
                <a16:creationId xmlns:a16="http://schemas.microsoft.com/office/drawing/2014/main" id="{DB21FAF2-9FBF-4344-26BB-2A508B43ED5C}"/>
              </a:ext>
            </a:extLst>
          </p:cNvPr>
          <p:cNvSpPr>
            <a:spLocks noGrp="1"/>
          </p:cNvSpPr>
          <p:nvPr>
            <p:ph type="title"/>
          </p:nvPr>
        </p:nvSpPr>
        <p:spPr>
          <a:xfrm>
            <a:off x="304800" y="104248"/>
            <a:ext cx="10972799" cy="845837"/>
          </a:xfrm>
        </p:spPr>
        <p:txBody>
          <a:bodyPr/>
          <a:lstStyle/>
          <a:p>
            <a:r>
              <a:rPr lang="en-US" dirty="0"/>
              <a:t>Sample Results - Stress &amp; Strain Contours</a:t>
            </a:r>
          </a:p>
        </p:txBody>
      </p:sp>
      <p:sp>
        <p:nvSpPr>
          <p:cNvPr id="19" name="TextBox 18">
            <a:extLst>
              <a:ext uri="{FF2B5EF4-FFF2-40B4-BE49-F238E27FC236}">
                <a16:creationId xmlns:a16="http://schemas.microsoft.com/office/drawing/2014/main" id="{A53B2083-CBEA-3272-7868-9031E09728A4}"/>
              </a:ext>
            </a:extLst>
          </p:cNvPr>
          <p:cNvSpPr txBox="1"/>
          <p:nvPr/>
        </p:nvSpPr>
        <p:spPr>
          <a:xfrm>
            <a:off x="778616" y="3286120"/>
            <a:ext cx="2057400" cy="369332"/>
          </a:xfrm>
          <a:prstGeom prst="rect">
            <a:avLst/>
          </a:prstGeom>
          <a:noFill/>
        </p:spPr>
        <p:txBody>
          <a:bodyPr wrap="square">
            <a:spAutoFit/>
          </a:bodyPr>
          <a:lstStyle/>
          <a:p>
            <a:r>
              <a:rPr lang="en-US"/>
              <a:t>Total Deformation</a:t>
            </a:r>
          </a:p>
        </p:txBody>
      </p:sp>
      <p:sp>
        <p:nvSpPr>
          <p:cNvPr id="8" name="TextBox 7">
            <a:extLst>
              <a:ext uri="{FF2B5EF4-FFF2-40B4-BE49-F238E27FC236}">
                <a16:creationId xmlns:a16="http://schemas.microsoft.com/office/drawing/2014/main" id="{294189D0-DE9A-CAEB-AC6D-5AD19C1965FA}"/>
              </a:ext>
            </a:extLst>
          </p:cNvPr>
          <p:cNvSpPr txBox="1"/>
          <p:nvPr/>
        </p:nvSpPr>
        <p:spPr>
          <a:xfrm>
            <a:off x="3576931" y="3256510"/>
            <a:ext cx="2971800" cy="369332"/>
          </a:xfrm>
          <a:prstGeom prst="rect">
            <a:avLst/>
          </a:prstGeom>
          <a:noFill/>
        </p:spPr>
        <p:txBody>
          <a:bodyPr wrap="square">
            <a:spAutoFit/>
          </a:bodyPr>
          <a:lstStyle/>
          <a:p>
            <a:r>
              <a:rPr lang="en-US"/>
              <a:t>Equivalent (Von-mises) Stress</a:t>
            </a:r>
          </a:p>
        </p:txBody>
      </p:sp>
      <p:sp>
        <p:nvSpPr>
          <p:cNvPr id="10" name="TextBox 9">
            <a:extLst>
              <a:ext uri="{FF2B5EF4-FFF2-40B4-BE49-F238E27FC236}">
                <a16:creationId xmlns:a16="http://schemas.microsoft.com/office/drawing/2014/main" id="{DA2524C6-DD5C-8250-E5DF-3D1F100B231C}"/>
              </a:ext>
            </a:extLst>
          </p:cNvPr>
          <p:cNvSpPr txBox="1"/>
          <p:nvPr/>
        </p:nvSpPr>
        <p:spPr>
          <a:xfrm>
            <a:off x="2836016" y="6111400"/>
            <a:ext cx="914401" cy="369332"/>
          </a:xfrm>
          <a:prstGeom prst="rect">
            <a:avLst/>
          </a:prstGeom>
          <a:noFill/>
        </p:spPr>
        <p:txBody>
          <a:bodyPr wrap="square">
            <a:spAutoFit/>
          </a:bodyPr>
          <a:lstStyle/>
          <a:p>
            <a:r>
              <a:rPr lang="en-US"/>
              <a:t>Strain</a:t>
            </a:r>
          </a:p>
        </p:txBody>
      </p:sp>
      <p:pic>
        <p:nvPicPr>
          <p:cNvPr id="16" name="Picture 15">
            <a:extLst>
              <a:ext uri="{FF2B5EF4-FFF2-40B4-BE49-F238E27FC236}">
                <a16:creationId xmlns:a16="http://schemas.microsoft.com/office/drawing/2014/main" id="{C8204378-1C0B-1EAA-DE8A-7A425F37659F}"/>
              </a:ext>
            </a:extLst>
          </p:cNvPr>
          <p:cNvPicPr>
            <a:picLocks noChangeAspect="1"/>
          </p:cNvPicPr>
          <p:nvPr/>
        </p:nvPicPr>
        <p:blipFill>
          <a:blip r:embed="rId5"/>
          <a:stretch>
            <a:fillRect/>
          </a:stretch>
        </p:blipFill>
        <p:spPr>
          <a:xfrm>
            <a:off x="475542" y="950085"/>
            <a:ext cx="2884315" cy="2335936"/>
          </a:xfrm>
          <a:prstGeom prst="rect">
            <a:avLst/>
          </a:prstGeom>
        </p:spPr>
      </p:pic>
      <p:pic>
        <p:nvPicPr>
          <p:cNvPr id="21" name="Picture 20">
            <a:extLst>
              <a:ext uri="{FF2B5EF4-FFF2-40B4-BE49-F238E27FC236}">
                <a16:creationId xmlns:a16="http://schemas.microsoft.com/office/drawing/2014/main" id="{C685A53B-980B-89A1-1C47-D2B448F3A4E5}"/>
              </a:ext>
            </a:extLst>
          </p:cNvPr>
          <p:cNvPicPr>
            <a:picLocks noChangeAspect="1"/>
          </p:cNvPicPr>
          <p:nvPr/>
        </p:nvPicPr>
        <p:blipFill>
          <a:blip r:embed="rId6"/>
          <a:stretch>
            <a:fillRect/>
          </a:stretch>
        </p:blipFill>
        <p:spPr>
          <a:xfrm>
            <a:off x="3613135" y="920574"/>
            <a:ext cx="2682319" cy="2335936"/>
          </a:xfrm>
          <a:prstGeom prst="rect">
            <a:avLst/>
          </a:prstGeom>
        </p:spPr>
      </p:pic>
      <p:pic>
        <p:nvPicPr>
          <p:cNvPr id="26" name="Picture 25">
            <a:extLst>
              <a:ext uri="{FF2B5EF4-FFF2-40B4-BE49-F238E27FC236}">
                <a16:creationId xmlns:a16="http://schemas.microsoft.com/office/drawing/2014/main" id="{5ACA6C7B-E099-AE16-E06C-CB7B2AE7DA43}"/>
              </a:ext>
            </a:extLst>
          </p:cNvPr>
          <p:cNvPicPr>
            <a:picLocks noChangeAspect="1"/>
          </p:cNvPicPr>
          <p:nvPr/>
        </p:nvPicPr>
        <p:blipFill>
          <a:blip r:embed="rId7"/>
          <a:stretch>
            <a:fillRect/>
          </a:stretch>
        </p:blipFill>
        <p:spPr>
          <a:xfrm>
            <a:off x="1881908" y="3726942"/>
            <a:ext cx="2712562" cy="2335936"/>
          </a:xfrm>
          <a:prstGeom prst="rect">
            <a:avLst/>
          </a:prstGeom>
        </p:spPr>
      </p:pic>
      <p:pic>
        <p:nvPicPr>
          <p:cNvPr id="27" name="20251016-0313-01.7567517">
            <a:hlinkClick r:id="" action="ppaction://media"/>
            <a:extLst>
              <a:ext uri="{FF2B5EF4-FFF2-40B4-BE49-F238E27FC236}">
                <a16:creationId xmlns:a16="http://schemas.microsoft.com/office/drawing/2014/main" id="{56E20A7E-030D-F8BA-2DE6-F2F7E2DA5AFB}"/>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7526965" y="1066800"/>
            <a:ext cx="3858710" cy="3971795"/>
          </a:xfrm>
          <a:prstGeom prst="rect">
            <a:avLst/>
          </a:prstGeom>
        </p:spPr>
      </p:pic>
    </p:spTree>
    <p:extLst>
      <p:ext uri="{BB962C8B-B14F-4D97-AF65-F5344CB8AC3E}">
        <p14:creationId xmlns:p14="http://schemas.microsoft.com/office/powerpoint/2010/main" val="6487563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914"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7"/>
                </p:tgtEl>
              </p:cMediaNode>
            </p:video>
            <p:seq concurrent="1" nextAc="seek">
              <p:cTn id="8" restart="whenNotActive" fill="hold" evtFilter="cancelBubble" nodeType="interactiveSeq">
                <p:stCondLst>
                  <p:cond evt="onClick" delay="0">
                    <p:tgtEl>
                      <p:spTgt spid="2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7"/>
                                        </p:tgtEl>
                                      </p:cBhvr>
                                    </p:cmd>
                                  </p:childTnLst>
                                </p:cTn>
                              </p:par>
                            </p:childTnLst>
                          </p:cTn>
                        </p:par>
                      </p:childTnLst>
                    </p:cTn>
                  </p:par>
                </p:childTnLst>
              </p:cTn>
              <p:nextCondLst>
                <p:cond evt="onClick" delay="0">
                  <p:tgtEl>
                    <p:spTgt spid="27"/>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EC8B-5160-C465-6884-B40F26EBD1EE}"/>
              </a:ext>
            </a:extLst>
          </p:cNvPr>
          <p:cNvSpPr>
            <a:spLocks noGrp="1"/>
          </p:cNvSpPr>
          <p:nvPr>
            <p:ph type="title"/>
          </p:nvPr>
        </p:nvSpPr>
        <p:spPr>
          <a:xfrm>
            <a:off x="157931" y="0"/>
            <a:ext cx="10972799" cy="845837"/>
          </a:xfrm>
        </p:spPr>
        <p:txBody>
          <a:bodyPr/>
          <a:lstStyle/>
          <a:p>
            <a:r>
              <a:rPr lang="en-US"/>
              <a:t>Quasi Static Analysis Quiz</a:t>
            </a:r>
          </a:p>
        </p:txBody>
      </p:sp>
      <p:sp>
        <p:nvSpPr>
          <p:cNvPr id="3" name="Slide Number Placeholder 2">
            <a:extLst>
              <a:ext uri="{FF2B5EF4-FFF2-40B4-BE49-F238E27FC236}">
                <a16:creationId xmlns:a16="http://schemas.microsoft.com/office/drawing/2014/main" id="{33050A71-FFFE-CE44-B752-E7C745E79226}"/>
              </a:ext>
            </a:extLst>
          </p:cNvPr>
          <p:cNvSpPr>
            <a:spLocks noGrp="1"/>
          </p:cNvSpPr>
          <p:nvPr>
            <p:ph type="sldNum" sz="quarter" idx="4294967295"/>
          </p:nvPr>
        </p:nvSpPr>
        <p:spPr>
          <a:xfrm>
            <a:off x="11658600" y="6324600"/>
            <a:ext cx="368300" cy="238960"/>
          </a:xfrm>
        </p:spPr>
        <p:txBody>
          <a:bodyPr/>
          <a:lstStyle/>
          <a:p>
            <a:fld id="{1909D2FC-EBC3-4E88-8B9A-2F52EBFF7A54}" type="slidenum">
              <a:rPr lang="en-US" smtClean="0"/>
              <a:t>65</a:t>
            </a:fld>
            <a:endParaRPr lang="en-US"/>
          </a:p>
        </p:txBody>
      </p:sp>
      <p:sp>
        <p:nvSpPr>
          <p:cNvPr id="4" name="TextBox 3">
            <a:extLst>
              <a:ext uri="{FF2B5EF4-FFF2-40B4-BE49-F238E27FC236}">
                <a16:creationId xmlns:a16="http://schemas.microsoft.com/office/drawing/2014/main" id="{32D2AEA1-27DF-F418-2AF1-A7DE386F4C30}"/>
              </a:ext>
            </a:extLst>
          </p:cNvPr>
          <p:cNvSpPr txBox="1"/>
          <p:nvPr/>
        </p:nvSpPr>
        <p:spPr>
          <a:xfrm>
            <a:off x="782594" y="725725"/>
            <a:ext cx="11130731" cy="5603714"/>
          </a:xfrm>
          <a:prstGeom prst="rect">
            <a:avLst/>
          </a:prstGeom>
          <a:noFill/>
        </p:spPr>
        <p:txBody>
          <a:bodyPr wrap="square">
            <a:spAutoFit/>
          </a:bodyPr>
          <a:lstStyle/>
          <a:p>
            <a:pPr marL="0" indent="0">
              <a:lnSpc>
                <a:spcPct val="150000"/>
              </a:lnSpc>
              <a:buNone/>
            </a:pPr>
            <a:r>
              <a:rPr lang="en-US" sz="1600" b="1" dirty="0"/>
              <a:t>Question 1:</a:t>
            </a:r>
          </a:p>
          <a:p>
            <a:pPr marL="0" indent="0">
              <a:lnSpc>
                <a:spcPct val="150000"/>
              </a:lnSpc>
              <a:buNone/>
            </a:pPr>
            <a:r>
              <a:rPr lang="en-US" sz="1200" dirty="0"/>
              <a:t>In a quasi-static analysis, which condition must be satisfied to confirm that dynamic effects are negligible?</a:t>
            </a:r>
          </a:p>
          <a:p>
            <a:pPr marL="342900" indent="-342900">
              <a:lnSpc>
                <a:spcPct val="150000"/>
              </a:lnSpc>
              <a:buAutoNum type="alphaUcParenR"/>
            </a:pPr>
            <a:r>
              <a:rPr lang="en-US" sz="1200" dirty="0"/>
              <a:t>Reaction forces must always be zero</a:t>
            </a:r>
          </a:p>
          <a:p>
            <a:pPr marL="342900" indent="-342900">
              <a:lnSpc>
                <a:spcPct val="150000"/>
              </a:lnSpc>
              <a:buAutoNum type="alphaUcParenR"/>
            </a:pPr>
            <a:r>
              <a:rPr lang="en-US" sz="1200" dirty="0"/>
              <a:t>Kinetic energy should remain below 2% of internal energy for most of the simulation time</a:t>
            </a:r>
          </a:p>
          <a:p>
            <a:pPr marL="342900" indent="-342900">
              <a:lnSpc>
                <a:spcPct val="150000"/>
              </a:lnSpc>
              <a:buAutoNum type="alphaUcParenR"/>
            </a:pPr>
            <a:r>
              <a:rPr lang="en-US" sz="1200" dirty="0"/>
              <a:t>Applied force must increase linearly with time</a:t>
            </a:r>
          </a:p>
          <a:p>
            <a:pPr marL="342900" indent="-342900">
              <a:lnSpc>
                <a:spcPct val="150000"/>
              </a:lnSpc>
              <a:buAutoNum type="alphaUcParenR"/>
            </a:pPr>
            <a:r>
              <a:rPr lang="en-US" sz="1200" dirty="0"/>
              <a:t>Deformation should always be elastic</a:t>
            </a:r>
          </a:p>
          <a:p>
            <a:pPr>
              <a:lnSpc>
                <a:spcPct val="150000"/>
              </a:lnSpc>
            </a:pPr>
            <a:r>
              <a:rPr lang="en-US" sz="1600" b="1" dirty="0"/>
              <a:t>Question 2:</a:t>
            </a:r>
          </a:p>
          <a:p>
            <a:pPr>
              <a:lnSpc>
                <a:spcPct val="150000"/>
              </a:lnSpc>
            </a:pPr>
            <a:r>
              <a:rPr lang="en-US" sz="1200" dirty="0"/>
              <a:t>Why is a quasi-static approach often preferred over a fully dynamic simulation for slow processes (e.g., metal forming, structural loading, creep)?</a:t>
            </a:r>
          </a:p>
          <a:p>
            <a:pPr marL="342900" indent="-342900">
              <a:lnSpc>
                <a:spcPct val="150000"/>
              </a:lnSpc>
              <a:buAutoNum type="alphaUcParenR"/>
            </a:pPr>
            <a:r>
              <a:rPr lang="en-US" sz="1200" dirty="0"/>
              <a:t>It eliminates the need to consider material properties</a:t>
            </a:r>
          </a:p>
          <a:p>
            <a:pPr marL="342900" indent="-342900">
              <a:lnSpc>
                <a:spcPct val="150000"/>
              </a:lnSpc>
              <a:buAutoNum type="alphaUcParenR"/>
            </a:pPr>
            <a:r>
              <a:rPr lang="en-US" sz="1200" dirty="0"/>
              <a:t>It avoids unnecessary oscillations, allows larger time steps, and is more stable</a:t>
            </a:r>
          </a:p>
          <a:p>
            <a:pPr marL="342900" indent="-342900">
              <a:lnSpc>
                <a:spcPct val="150000"/>
              </a:lnSpc>
              <a:buAutoNum type="alphaUcParenR"/>
            </a:pPr>
            <a:r>
              <a:rPr lang="en-US" sz="1200" dirty="0"/>
              <a:t>It always gives faster results regardless of the process</a:t>
            </a:r>
          </a:p>
          <a:p>
            <a:pPr marL="342900" indent="-342900">
              <a:lnSpc>
                <a:spcPct val="150000"/>
              </a:lnSpc>
              <a:buAutoNum type="alphaUcParenR"/>
            </a:pPr>
            <a:r>
              <a:rPr lang="en-US" sz="1200" dirty="0"/>
              <a:t>It ensures the structure remains purely elastic</a:t>
            </a:r>
          </a:p>
          <a:p>
            <a:pPr>
              <a:lnSpc>
                <a:spcPct val="150000"/>
              </a:lnSpc>
            </a:pPr>
            <a:endParaRPr lang="en-US" sz="1200" dirty="0"/>
          </a:p>
          <a:p>
            <a:pPr>
              <a:lnSpc>
                <a:spcPct val="150000"/>
              </a:lnSpc>
            </a:pPr>
            <a:r>
              <a:rPr lang="en-US" sz="1600" b="1" dirty="0"/>
              <a:t>Question 3:</a:t>
            </a:r>
          </a:p>
          <a:p>
            <a:pPr>
              <a:lnSpc>
                <a:spcPct val="150000"/>
              </a:lnSpc>
            </a:pPr>
            <a:r>
              <a:rPr lang="en-US" sz="1200" dirty="0"/>
              <a:t>Which of the following practices helps minimize dynamic effects when setting up a quasi-static analysis using explicit methods?</a:t>
            </a:r>
          </a:p>
          <a:p>
            <a:pPr marL="228600" indent="-228600">
              <a:lnSpc>
                <a:spcPct val="150000"/>
              </a:lnSpc>
              <a:buAutoNum type="alphaUcParenR"/>
            </a:pPr>
            <a:r>
              <a:rPr lang="en-US" sz="1200" dirty="0"/>
              <a:t>Applying step changes in velocity to speed up simulation</a:t>
            </a:r>
          </a:p>
          <a:p>
            <a:pPr marL="228600" indent="-228600">
              <a:lnSpc>
                <a:spcPct val="150000"/>
              </a:lnSpc>
              <a:buAutoNum type="alphaUcParenR"/>
            </a:pPr>
            <a:r>
              <a:rPr lang="en-US" sz="1200" dirty="0"/>
              <a:t>Prescribing force instead of motion</a:t>
            </a:r>
          </a:p>
          <a:p>
            <a:pPr marL="228600" indent="-228600">
              <a:lnSpc>
                <a:spcPct val="150000"/>
              </a:lnSpc>
              <a:buAutoNum type="alphaUcParenR"/>
            </a:pPr>
            <a:r>
              <a:rPr lang="en-US" sz="1200" dirty="0"/>
              <a:t>Using smooth loading curves and ramping up velocity gradually</a:t>
            </a:r>
          </a:p>
          <a:p>
            <a:pPr marL="228600" indent="-228600">
              <a:lnSpc>
                <a:spcPct val="150000"/>
              </a:lnSpc>
              <a:buAutoNum type="alphaUcParenR"/>
            </a:pPr>
            <a:r>
              <a:rPr lang="en-US" sz="1200" dirty="0"/>
              <a:t>Starting with large gaps between parts to avoid contact</a:t>
            </a:r>
          </a:p>
        </p:txBody>
      </p:sp>
      <p:pic>
        <p:nvPicPr>
          <p:cNvPr id="7" name="Graphic 6" descr="Questions with solid fill">
            <a:extLst>
              <a:ext uri="{FF2B5EF4-FFF2-40B4-BE49-F238E27FC236}">
                <a16:creationId xmlns:a16="http://schemas.microsoft.com/office/drawing/2014/main" id="{4B084AC8-2673-214D-8317-3F81FD57CCF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57932" y="694443"/>
            <a:ext cx="624663" cy="624663"/>
          </a:xfrm>
          <a:prstGeom prst="rect">
            <a:avLst/>
          </a:prstGeom>
        </p:spPr>
      </p:pic>
      <p:pic>
        <p:nvPicPr>
          <p:cNvPr id="8" name="Graphic 7" descr="Questions with solid fill">
            <a:extLst>
              <a:ext uri="{FF2B5EF4-FFF2-40B4-BE49-F238E27FC236}">
                <a16:creationId xmlns:a16="http://schemas.microsoft.com/office/drawing/2014/main" id="{697EEC42-2C4A-FE44-985E-8AB7643088B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57931" y="2590800"/>
            <a:ext cx="624663" cy="624663"/>
          </a:xfrm>
          <a:prstGeom prst="rect">
            <a:avLst/>
          </a:prstGeom>
        </p:spPr>
      </p:pic>
      <p:pic>
        <p:nvPicPr>
          <p:cNvPr id="5" name="Graphic 4" descr="Questions with solid fill">
            <a:extLst>
              <a:ext uri="{FF2B5EF4-FFF2-40B4-BE49-F238E27FC236}">
                <a16:creationId xmlns:a16="http://schemas.microsoft.com/office/drawing/2014/main" id="{72779AE6-D4FE-A904-C9C2-5E7D990D4B8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57930" y="4566820"/>
            <a:ext cx="624663" cy="624663"/>
          </a:xfrm>
          <a:prstGeom prst="rect">
            <a:avLst/>
          </a:prstGeom>
        </p:spPr>
      </p:pic>
    </p:spTree>
    <p:extLst>
      <p:ext uri="{BB962C8B-B14F-4D97-AF65-F5344CB8AC3E}">
        <p14:creationId xmlns:p14="http://schemas.microsoft.com/office/powerpoint/2010/main" val="3855081459"/>
      </p:ext>
    </p:extLst>
  </p:cSld>
  <p:clrMapOvr>
    <a:masterClrMapping/>
  </p:clrMapOvr>
  <p:extLst>
    <p:ext uri="{6950BFC3-D8DA-4A85-94F7-54DA5524770B}">
      <p188:commentRel xmlns:p188="http://schemas.microsoft.com/office/powerpoint/2018/8/main" r:id="rId3"/>
    </p:ext>
  </p:extLs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27E022B-FE81-ED35-763B-4712D8DAA3DF}"/>
              </a:ext>
            </a:extLst>
          </p:cNvPr>
          <p:cNvSpPr>
            <a:spLocks noGrp="1"/>
          </p:cNvSpPr>
          <p:nvPr>
            <p:ph type="sldNum" sz="quarter" idx="11"/>
          </p:nvPr>
        </p:nvSpPr>
        <p:spPr/>
        <p:txBody>
          <a:bodyPr/>
          <a:lstStyle/>
          <a:p>
            <a:fld id="{1909D2FC-EBC3-4E88-8B9A-2F52EBFF7A54}" type="slidenum">
              <a:rPr lang="en-US" smtClean="0"/>
              <a:pPr/>
              <a:t>66</a:t>
            </a:fld>
            <a:endParaRPr lang="en-US"/>
          </a:p>
        </p:txBody>
      </p:sp>
      <p:sp>
        <p:nvSpPr>
          <p:cNvPr id="7" name="Title 6">
            <a:extLst>
              <a:ext uri="{FF2B5EF4-FFF2-40B4-BE49-F238E27FC236}">
                <a16:creationId xmlns:a16="http://schemas.microsoft.com/office/drawing/2014/main" id="{7E1306FB-F93B-8452-6232-77942F503C56}"/>
              </a:ext>
            </a:extLst>
          </p:cNvPr>
          <p:cNvSpPr>
            <a:spLocks noGrp="1"/>
          </p:cNvSpPr>
          <p:nvPr>
            <p:ph type="title"/>
          </p:nvPr>
        </p:nvSpPr>
        <p:spPr/>
        <p:txBody>
          <a:bodyPr/>
          <a:lstStyle/>
          <a:p>
            <a:r>
              <a:rPr lang="en-US" dirty="0"/>
              <a:t>Ansys Education Resources Feedback Survey</a:t>
            </a:r>
          </a:p>
        </p:txBody>
      </p:sp>
      <p:sp>
        <p:nvSpPr>
          <p:cNvPr id="8" name="Text Placeholder 7">
            <a:extLst>
              <a:ext uri="{FF2B5EF4-FFF2-40B4-BE49-F238E27FC236}">
                <a16:creationId xmlns:a16="http://schemas.microsoft.com/office/drawing/2014/main" id="{531724FE-09A4-3FAE-49A4-6C67FB2F3656}"/>
              </a:ext>
            </a:extLst>
          </p:cNvPr>
          <p:cNvSpPr>
            <a:spLocks noGrp="1"/>
          </p:cNvSpPr>
          <p:nvPr>
            <p:ph type="body" sz="quarter" idx="13"/>
          </p:nvPr>
        </p:nvSpPr>
        <p:spPr>
          <a:xfrm>
            <a:off x="609599" y="1447800"/>
            <a:ext cx="10972799" cy="2133600"/>
          </a:xfrm>
        </p:spPr>
        <p:txBody>
          <a:bodyPr/>
          <a:lstStyle/>
          <a:p>
            <a:pPr marL="0" indent="0">
              <a:buNone/>
            </a:pPr>
            <a:r>
              <a:rPr lang="en-US"/>
              <a:t>Here at Ansys, we rely on your feedback to ensure the educational content we create is up-to-date and fits your teaching needs. </a:t>
            </a:r>
          </a:p>
          <a:p>
            <a:pPr marL="0" indent="0">
              <a:buNone/>
            </a:pPr>
            <a:endParaRPr lang="en-US"/>
          </a:p>
          <a:p>
            <a:pPr marL="0" indent="0">
              <a:buNone/>
            </a:pPr>
            <a:r>
              <a:rPr lang="en-US"/>
              <a:t>Please click the link below to fill out a short survey (~7 minutes) to help us continue to support academics around the world utilizing Ansys tools in the classroom. </a:t>
            </a:r>
          </a:p>
          <a:p>
            <a:pPr marL="0" indent="0">
              <a:buNone/>
            </a:pPr>
            <a:endParaRPr lang="en-US"/>
          </a:p>
          <a:p>
            <a:pPr marL="0" indent="0">
              <a:buNone/>
            </a:pPr>
            <a:endParaRPr lang="en-US"/>
          </a:p>
        </p:txBody>
      </p:sp>
      <p:sp>
        <p:nvSpPr>
          <p:cNvPr id="2" name="Rectangle: Rounded Corners 1">
            <a:hlinkClick r:id="rId3"/>
            <a:extLst>
              <a:ext uri="{FF2B5EF4-FFF2-40B4-BE49-F238E27FC236}">
                <a16:creationId xmlns:a16="http://schemas.microsoft.com/office/drawing/2014/main" id="{91DF5177-BC49-BC1E-0E57-8C70AA24C9A7}"/>
              </a:ext>
            </a:extLst>
          </p:cNvPr>
          <p:cNvSpPr/>
          <p:nvPr/>
        </p:nvSpPr>
        <p:spPr>
          <a:xfrm>
            <a:off x="2247898" y="4419600"/>
            <a:ext cx="7696200" cy="8382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a:t>Feedback Survey Link</a:t>
            </a:r>
          </a:p>
        </p:txBody>
      </p:sp>
    </p:spTree>
    <p:extLst>
      <p:ext uri="{BB962C8B-B14F-4D97-AF65-F5344CB8AC3E}">
        <p14:creationId xmlns:p14="http://schemas.microsoft.com/office/powerpoint/2010/main" val="388119058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67</a:t>
            </a:fld>
            <a:endParaRPr lang="en-US"/>
          </a:p>
        </p:txBody>
      </p:sp>
    </p:spTree>
    <p:extLst>
      <p:ext uri="{BB962C8B-B14F-4D97-AF65-F5344CB8AC3E}">
        <p14:creationId xmlns:p14="http://schemas.microsoft.com/office/powerpoint/2010/main" val="31147105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A3F21C-6276-E057-334B-413A8F5D298A}"/>
              </a:ext>
            </a:extLst>
          </p:cNvPr>
          <p:cNvSpPr>
            <a:spLocks noGrp="1"/>
          </p:cNvSpPr>
          <p:nvPr>
            <p:ph type="sldNum" sz="quarter" idx="10"/>
          </p:nvPr>
        </p:nvSpPr>
        <p:spPr/>
        <p:txBody>
          <a:bodyPr/>
          <a:lstStyle/>
          <a:p>
            <a:fld id="{F0D23093-2AB0-F74C-B865-1A12A15B650E}" type="slidenum">
              <a:rPr lang="en-US" smtClean="0"/>
              <a:pPr/>
              <a:t>68</a:t>
            </a:fld>
            <a:endParaRPr lang="en-US"/>
          </a:p>
        </p:txBody>
      </p:sp>
      <p:pic>
        <p:nvPicPr>
          <p:cNvPr id="3" name="20251029-1643-12.0461588">
            <a:hlinkClick r:id="" action="ppaction://media"/>
            <a:extLst>
              <a:ext uri="{FF2B5EF4-FFF2-40B4-BE49-F238E27FC236}">
                <a16:creationId xmlns:a16="http://schemas.microsoft.com/office/drawing/2014/main" id="{CA60011F-791C-534C-4AF5-F0D294C7983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74230" y="0"/>
            <a:ext cx="9014798" cy="6157716"/>
          </a:xfrm>
          <a:prstGeom prst="rect">
            <a:avLst/>
          </a:prstGeom>
        </p:spPr>
      </p:pic>
    </p:spTree>
    <p:extLst>
      <p:ext uri="{BB962C8B-B14F-4D97-AF65-F5344CB8AC3E}">
        <p14:creationId xmlns:p14="http://schemas.microsoft.com/office/powerpoint/2010/main" val="3179604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5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5B9D082-9C70-438F-ADAD-AFC4AB941086}"/>
              </a:ext>
            </a:extLst>
          </p:cNvPr>
          <p:cNvSpPr>
            <a:spLocks noGrp="1"/>
          </p:cNvSpPr>
          <p:nvPr>
            <p:ph type="sldNum" sz="quarter" idx="11"/>
          </p:nvPr>
        </p:nvSpPr>
        <p:spPr/>
        <p:txBody>
          <a:bodyPr/>
          <a:lstStyle/>
          <a:p>
            <a:fld id="{F0D23093-2AB0-F74C-B865-1A12A15B650E}" type="slidenum">
              <a:rPr lang="en-US" smtClean="0"/>
              <a:pPr/>
              <a:t>7</a:t>
            </a:fld>
            <a:endParaRPr lang="en-US"/>
          </a:p>
        </p:txBody>
      </p:sp>
      <p:sp>
        <p:nvSpPr>
          <p:cNvPr id="4098" name="Rectangle 2"/>
          <p:cNvSpPr>
            <a:spLocks noGrp="1" noChangeArrowheads="1"/>
          </p:cNvSpPr>
          <p:nvPr>
            <p:ph type="title"/>
          </p:nvPr>
        </p:nvSpPr>
        <p:spPr>
          <a:xfrm>
            <a:off x="304798" y="97137"/>
            <a:ext cx="10972799" cy="845837"/>
          </a:xfrm>
        </p:spPr>
        <p:txBody>
          <a:bodyPr/>
          <a:lstStyle/>
          <a:p>
            <a:r>
              <a:rPr lang="en-US"/>
              <a:t>Types of Connections</a:t>
            </a:r>
          </a:p>
        </p:txBody>
      </p:sp>
      <p:sp>
        <p:nvSpPr>
          <p:cNvPr id="4099" name="AutoShape 3"/>
          <p:cNvSpPr>
            <a:spLocks noGrp="1" noChangeAspect="1" noChangeArrowheads="1"/>
          </p:cNvSpPr>
          <p:nvPr>
            <p:ph type="body" sz="quarter" idx="13"/>
          </p:nvPr>
        </p:nvSpPr>
        <p:spPr>
          <a:xfrm>
            <a:off x="304798" y="942974"/>
            <a:ext cx="6573673" cy="5636245"/>
          </a:xfrm>
        </p:spPr>
        <p:txBody>
          <a:bodyPr/>
          <a:lstStyle/>
          <a:p>
            <a:r>
              <a:rPr lang="en-US" sz="1600" dirty="0"/>
              <a:t>The Connections folder is used to define how the various bodies of an Explicit Dynamics solution interact with one another</a:t>
            </a:r>
          </a:p>
          <a:p>
            <a:r>
              <a:rPr lang="en-US" sz="1600" dirty="0"/>
              <a:t>Possibilities include:</a:t>
            </a:r>
          </a:p>
          <a:p>
            <a:pPr lvl="1"/>
            <a:r>
              <a:rPr lang="en-US" sz="1600" b="1" u="sng" dirty="0">
                <a:solidFill>
                  <a:schemeClr val="tx1"/>
                </a:solidFill>
              </a:rPr>
              <a:t>Contact</a:t>
            </a:r>
          </a:p>
          <a:p>
            <a:pPr lvl="1"/>
            <a:r>
              <a:rPr lang="en-US" sz="1600" b="1" u="sng" dirty="0"/>
              <a:t>Body Interactions </a:t>
            </a:r>
          </a:p>
          <a:p>
            <a:pPr lvl="1"/>
            <a:r>
              <a:rPr lang="en-US" sz="1600" dirty="0">
                <a:solidFill>
                  <a:schemeClr val="tx1"/>
                </a:solidFill>
              </a:rPr>
              <a:t>Spot Welds</a:t>
            </a:r>
          </a:p>
          <a:p>
            <a:pPr lvl="1"/>
            <a:r>
              <a:rPr lang="en-US" sz="1600" dirty="0">
                <a:solidFill>
                  <a:schemeClr val="tx1"/>
                </a:solidFill>
              </a:rPr>
              <a:t>Joints</a:t>
            </a:r>
          </a:p>
          <a:p>
            <a:pPr lvl="1"/>
            <a:r>
              <a:rPr lang="en-US" sz="1600" dirty="0">
                <a:solidFill>
                  <a:schemeClr val="tx1"/>
                </a:solidFill>
              </a:rPr>
              <a:t>Springs / Dampers</a:t>
            </a:r>
          </a:p>
          <a:p>
            <a:pPr lvl="1"/>
            <a:r>
              <a:rPr lang="en-US" sz="1600" dirty="0">
                <a:solidFill>
                  <a:schemeClr val="tx1"/>
                </a:solidFill>
              </a:rPr>
              <a:t>Beams</a:t>
            </a:r>
          </a:p>
          <a:p>
            <a:pPr lvl="1"/>
            <a:r>
              <a:rPr lang="en-US" sz="1600" dirty="0">
                <a:solidFill>
                  <a:schemeClr val="tx1"/>
                </a:solidFill>
              </a:rPr>
              <a:t>SPH to SPH / ISPG to Surface Coupling/ etc. (Unique to Explicit)</a:t>
            </a:r>
          </a:p>
          <a:p>
            <a:r>
              <a:rPr lang="en-US" sz="1600" dirty="0"/>
              <a:t>Contacts, Joints, Spot Welds and Springs / Dampers behave in a similar manner to those used in implicit Mechanical solutions</a:t>
            </a:r>
          </a:p>
          <a:p>
            <a:r>
              <a:rPr lang="en-US" sz="1600" dirty="0"/>
              <a:t>The </a:t>
            </a:r>
            <a:r>
              <a:rPr lang="en-US" sz="1600" b="1" dirty="0"/>
              <a:t>Default</a:t>
            </a:r>
            <a:r>
              <a:rPr lang="en-US" sz="1600" dirty="0"/>
              <a:t> connection type for explicit analysis is </a:t>
            </a:r>
            <a:r>
              <a:rPr lang="en-US" sz="1600" b="1" dirty="0"/>
              <a:t>Body Interactions</a:t>
            </a:r>
          </a:p>
          <a:p>
            <a:r>
              <a:rPr lang="en-US" sz="1600" dirty="0"/>
              <a:t>SPH to SPH / ISPG to Surface Coupling/ </a:t>
            </a:r>
            <a:r>
              <a:rPr lang="en-US" sz="1600" dirty="0" err="1"/>
              <a:t>etc</a:t>
            </a:r>
            <a:r>
              <a:rPr lang="en-US" sz="1600" dirty="0"/>
              <a:t> are used for fluid-solid interaction and Particle modeling</a:t>
            </a:r>
          </a:p>
          <a:p>
            <a:endParaRPr lang="en-US" sz="1600" dirty="0">
              <a:solidFill>
                <a:srgbClr val="0070C0"/>
              </a:solidFill>
            </a:endParaRPr>
          </a:p>
        </p:txBody>
      </p:sp>
      <p:grpSp>
        <p:nvGrpSpPr>
          <p:cNvPr id="8" name="Group 7">
            <a:extLst>
              <a:ext uri="{FF2B5EF4-FFF2-40B4-BE49-F238E27FC236}">
                <a16:creationId xmlns:a16="http://schemas.microsoft.com/office/drawing/2014/main" id="{31FB46F4-38F9-FF06-E9E5-10CFC4D4183A}"/>
              </a:ext>
            </a:extLst>
          </p:cNvPr>
          <p:cNvGrpSpPr/>
          <p:nvPr/>
        </p:nvGrpSpPr>
        <p:grpSpPr>
          <a:xfrm>
            <a:off x="6602157" y="1255788"/>
            <a:ext cx="5285045" cy="4383012"/>
            <a:chOff x="6525957" y="1206651"/>
            <a:chExt cx="5166854" cy="4444697"/>
          </a:xfrm>
        </p:grpSpPr>
        <p:pic>
          <p:nvPicPr>
            <p:cNvPr id="7" name="Picture 6">
              <a:extLst>
                <a:ext uri="{FF2B5EF4-FFF2-40B4-BE49-F238E27FC236}">
                  <a16:creationId xmlns:a16="http://schemas.microsoft.com/office/drawing/2014/main" id="{84DF2D3A-6683-624A-6395-BDB121AED8E9}"/>
                </a:ext>
              </a:extLst>
            </p:cNvPr>
            <p:cNvPicPr>
              <a:picLocks noChangeAspect="1"/>
            </p:cNvPicPr>
            <p:nvPr/>
          </p:nvPicPr>
          <p:blipFill>
            <a:blip r:embed="rId3"/>
            <a:stretch>
              <a:fillRect/>
            </a:stretch>
          </p:blipFill>
          <p:spPr>
            <a:xfrm>
              <a:off x="6525957" y="1206651"/>
              <a:ext cx="5166854" cy="4444697"/>
            </a:xfrm>
            <a:prstGeom prst="rect">
              <a:avLst/>
            </a:prstGeom>
          </p:spPr>
        </p:pic>
        <p:sp>
          <p:nvSpPr>
            <p:cNvPr id="4104" name="Rectangle 11"/>
            <p:cNvSpPr>
              <a:spLocks noChangeArrowheads="1"/>
            </p:cNvSpPr>
            <p:nvPr/>
          </p:nvSpPr>
          <p:spPr bwMode="auto">
            <a:xfrm>
              <a:off x="6984786" y="2710804"/>
              <a:ext cx="1006689" cy="251471"/>
            </a:xfrm>
            <a:prstGeom prst="rect">
              <a:avLst/>
            </a:prstGeom>
            <a:noFill/>
            <a:ln w="25400">
              <a:solidFill>
                <a:srgbClr val="FF0000"/>
              </a:solidFill>
              <a:miter lim="800000"/>
              <a:headEnd type="none" w="sm" len="sm"/>
              <a:tailEnd type="none" w="sm" len="sm"/>
            </a:ln>
          </p:spPr>
          <p:txBody>
            <a:bodyPr wrap="none" anchor="ctr"/>
            <a:lstStyle/>
            <a:p>
              <a:endParaRPr lang="en-GB" sz="2400"/>
            </a:p>
          </p:txBody>
        </p:sp>
      </p:grpSp>
    </p:spTree>
    <p:extLst>
      <p:ext uri="{BB962C8B-B14F-4D97-AF65-F5344CB8AC3E}">
        <p14:creationId xmlns:p14="http://schemas.microsoft.com/office/powerpoint/2010/main" val="16769756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170686C2-7BB8-1E47-8A3D-D8CC07EA5737}"/>
              </a:ext>
            </a:extLst>
          </p:cNvPr>
          <p:cNvSpPr>
            <a:spLocks noGrp="1"/>
          </p:cNvSpPr>
          <p:nvPr>
            <p:ph type="title"/>
          </p:nvPr>
        </p:nvSpPr>
        <p:spPr>
          <a:xfrm>
            <a:off x="381000" y="100956"/>
            <a:ext cx="10972799" cy="845837"/>
          </a:xfrm>
        </p:spPr>
        <p:txBody>
          <a:bodyPr/>
          <a:lstStyle/>
          <a:p>
            <a:r>
              <a:rPr lang="en-US"/>
              <a:t>Main Types of Connections: Body Interaction and Contact</a:t>
            </a:r>
          </a:p>
        </p:txBody>
      </p:sp>
      <p:sp>
        <p:nvSpPr>
          <p:cNvPr id="6" name="Inhaltsplatzhalter 4">
            <a:extLst>
              <a:ext uri="{FF2B5EF4-FFF2-40B4-BE49-F238E27FC236}">
                <a16:creationId xmlns:a16="http://schemas.microsoft.com/office/drawing/2014/main" id="{01D48898-C742-A86D-E3F4-3973B7D5C60B}"/>
              </a:ext>
            </a:extLst>
          </p:cNvPr>
          <p:cNvSpPr>
            <a:spLocks noGrp="1"/>
          </p:cNvSpPr>
          <p:nvPr>
            <p:ph type="body" sz="quarter" idx="13"/>
          </p:nvPr>
        </p:nvSpPr>
        <p:spPr>
          <a:xfrm>
            <a:off x="236526" y="914136"/>
            <a:ext cx="7614698" cy="5334000"/>
          </a:xfrm>
        </p:spPr>
        <p:txBody>
          <a:bodyPr>
            <a:normAutofit fontScale="92500" lnSpcReduction="20000"/>
          </a:bodyPr>
          <a:lstStyle/>
          <a:p>
            <a:pPr>
              <a:lnSpc>
                <a:spcPct val="150000"/>
              </a:lnSpc>
            </a:pPr>
            <a:r>
              <a:rPr lang="en-US" sz="1800" dirty="0"/>
              <a:t>In explicit dynamics, most interaction among parts occurs through contacts</a:t>
            </a:r>
          </a:p>
          <a:p>
            <a:pPr>
              <a:lnSpc>
                <a:spcPct val="150000"/>
              </a:lnSpc>
            </a:pPr>
            <a:r>
              <a:rPr lang="en-US" sz="1800" dirty="0"/>
              <a:t>Two kinds of penalty formulation contacts:</a:t>
            </a:r>
          </a:p>
          <a:p>
            <a:pPr lvl="1">
              <a:lnSpc>
                <a:spcPct val="150000"/>
              </a:lnSpc>
            </a:pPr>
            <a:r>
              <a:rPr lang="en-US" sz="1800" dirty="0"/>
              <a:t>Contact Region (in short </a:t>
            </a:r>
            <a:r>
              <a:rPr lang="en-US" sz="1800" u="sng" dirty="0"/>
              <a:t>Contact</a:t>
            </a:r>
            <a:r>
              <a:rPr lang="en-US" sz="1800" dirty="0"/>
              <a:t>)</a:t>
            </a:r>
          </a:p>
          <a:p>
            <a:pPr lvl="1">
              <a:lnSpc>
                <a:spcPct val="150000"/>
              </a:lnSpc>
            </a:pPr>
            <a:r>
              <a:rPr lang="en-US" sz="1800" dirty="0"/>
              <a:t>Body Interaction</a:t>
            </a:r>
          </a:p>
          <a:p>
            <a:pPr>
              <a:lnSpc>
                <a:spcPct val="150000"/>
              </a:lnSpc>
              <a:buClr>
                <a:schemeClr val="tx1"/>
              </a:buClr>
            </a:pPr>
            <a:r>
              <a:rPr lang="en-US" sz="1800" dirty="0"/>
              <a:t>By default, LS-DYNA in Ansys Workbench adds a Body Interaction scoped to all bodies of the model upon initial geometry update. To learn more about different contact types in Ansys Mechanical software and LS-DYNA in Ansys Workbench, you can refer to these resources . [1-3]. </a:t>
            </a:r>
          </a:p>
          <a:p>
            <a:pPr>
              <a:lnSpc>
                <a:spcPct val="150000"/>
              </a:lnSpc>
              <a:buClr>
                <a:schemeClr val="tx1"/>
              </a:buClr>
            </a:pPr>
            <a:r>
              <a:rPr lang="en-US" sz="1800" b="1" dirty="0"/>
              <a:t>Body Interactions can exist with Contact Regions; Do not use both at the same location Because:</a:t>
            </a:r>
          </a:p>
          <a:p>
            <a:pPr lvl="1">
              <a:lnSpc>
                <a:spcPct val="150000"/>
              </a:lnSpc>
              <a:buClr>
                <a:schemeClr val="tx1"/>
              </a:buClr>
            </a:pPr>
            <a:r>
              <a:rPr lang="en-US" sz="1600" dirty="0"/>
              <a:t>Contact forces will be split</a:t>
            </a:r>
          </a:p>
          <a:p>
            <a:pPr lvl="1">
              <a:lnSpc>
                <a:spcPct val="150000"/>
              </a:lnSpc>
              <a:buClr>
                <a:schemeClr val="tx1"/>
              </a:buClr>
            </a:pPr>
            <a:r>
              <a:rPr lang="en-US" sz="1600" dirty="0"/>
              <a:t>Contact stiffness will be doubled</a:t>
            </a:r>
          </a:p>
          <a:p>
            <a:pPr lvl="1">
              <a:lnSpc>
                <a:spcPct val="150000"/>
              </a:lnSpc>
              <a:buClr>
                <a:schemeClr val="tx1"/>
              </a:buClr>
            </a:pPr>
            <a:r>
              <a:rPr lang="en-US" sz="1600" dirty="0"/>
              <a:t>Frictional and bonded contact might act against each other</a:t>
            </a:r>
          </a:p>
          <a:p>
            <a:pPr lvl="2">
              <a:lnSpc>
                <a:spcPct val="150000"/>
              </a:lnSpc>
              <a:buNone/>
            </a:pPr>
            <a:endParaRPr lang="en-US" dirty="0"/>
          </a:p>
        </p:txBody>
      </p:sp>
      <p:pic>
        <p:nvPicPr>
          <p:cNvPr id="10" name="Picture 9">
            <a:extLst>
              <a:ext uri="{FF2B5EF4-FFF2-40B4-BE49-F238E27FC236}">
                <a16:creationId xmlns:a16="http://schemas.microsoft.com/office/drawing/2014/main" id="{502D6F2C-77B3-890D-34DF-C922E2B5A4A8}"/>
              </a:ext>
            </a:extLst>
          </p:cNvPr>
          <p:cNvPicPr>
            <a:picLocks noChangeAspect="1"/>
          </p:cNvPicPr>
          <p:nvPr/>
        </p:nvPicPr>
        <p:blipFill>
          <a:blip r:embed="rId5"/>
          <a:stretch>
            <a:fillRect/>
          </a:stretch>
        </p:blipFill>
        <p:spPr>
          <a:xfrm>
            <a:off x="7989069" y="1314450"/>
            <a:ext cx="3955519" cy="4229100"/>
          </a:xfrm>
          <a:prstGeom prst="rect">
            <a:avLst/>
          </a:prstGeom>
        </p:spPr>
      </p:pic>
    </p:spTree>
    <p:custDataLst>
      <p:tags r:id="rId1"/>
    </p:custDataLst>
    <p:extLst>
      <p:ext uri="{BB962C8B-B14F-4D97-AF65-F5344CB8AC3E}">
        <p14:creationId xmlns:p14="http://schemas.microsoft.com/office/powerpoint/2010/main" val="29531140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p:ext uri="{6950BFC3-D8DA-4A85-94F7-54DA5524770B}">
      <p188:commentRel xmlns:p188="http://schemas.microsoft.com/office/powerpoint/2018/8/main" r:id="rId4"/>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170686C2-7BB8-1E47-8A3D-D8CC07EA5737}"/>
              </a:ext>
            </a:extLst>
          </p:cNvPr>
          <p:cNvSpPr>
            <a:spLocks noGrp="1"/>
          </p:cNvSpPr>
          <p:nvPr>
            <p:ph type="title"/>
          </p:nvPr>
        </p:nvSpPr>
        <p:spPr>
          <a:xfrm>
            <a:off x="255145" y="122493"/>
            <a:ext cx="3707255" cy="499906"/>
          </a:xfrm>
        </p:spPr>
        <p:txBody>
          <a:bodyPr/>
          <a:lstStyle/>
          <a:p>
            <a:r>
              <a:rPr lang="en-US"/>
              <a:t>Body Interaction</a:t>
            </a:r>
          </a:p>
        </p:txBody>
      </p:sp>
      <p:sp>
        <p:nvSpPr>
          <p:cNvPr id="4" name="Rectangle 2">
            <a:extLst>
              <a:ext uri="{FF2B5EF4-FFF2-40B4-BE49-F238E27FC236}">
                <a16:creationId xmlns:a16="http://schemas.microsoft.com/office/drawing/2014/main" id="{6B9189A3-ADE2-CC3A-E4BE-1009AC44BBE5}"/>
              </a:ext>
            </a:extLst>
          </p:cNvPr>
          <p:cNvSpPr>
            <a:spLocks noGrp="1" noChangeArrowheads="1"/>
          </p:cNvSpPr>
          <p:nvPr>
            <p:ph type="body" sz="quarter" idx="13"/>
          </p:nvPr>
        </p:nvSpPr>
        <p:spPr bwMode="auto">
          <a:xfrm>
            <a:off x="228034" y="1022927"/>
            <a:ext cx="8022530" cy="448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lnSpc>
                <a:spcPct val="150000"/>
              </a:lnSpc>
              <a:spcBef>
                <a:spcPct val="0"/>
              </a:spcBef>
              <a:spcAft>
                <a:spcPct val="0"/>
              </a:spcAft>
            </a:pPr>
            <a:r>
              <a:rPr lang="en-US" altLang="en-US" sz="1600" dirty="0"/>
              <a:t>In Explicit Dynamics, the solver automatically detects contact between nodes and faces across all bodies in the model—this is powerful but can be computationally expensive.</a:t>
            </a:r>
          </a:p>
          <a:p>
            <a:pPr eaLnBrk="0" fontAlgn="base" hangingPunct="0">
              <a:lnSpc>
                <a:spcPct val="150000"/>
              </a:lnSpc>
              <a:spcBef>
                <a:spcPct val="0"/>
              </a:spcBef>
              <a:spcAft>
                <a:spcPct val="0"/>
              </a:spcAft>
            </a:pPr>
            <a:r>
              <a:rPr lang="en-US" altLang="en-US" sz="1600" dirty="0"/>
              <a:t>By default, all bodies are included in contact detection. For large or complex assemblies, it’s best practice to manually scope contact to regions where interaction is expected.</a:t>
            </a:r>
          </a:p>
          <a:p>
            <a:pPr eaLnBrk="0" fontAlgn="base" hangingPunct="0">
              <a:lnSpc>
                <a:spcPct val="150000"/>
              </a:lnSpc>
              <a:spcBef>
                <a:spcPct val="0"/>
              </a:spcBef>
              <a:spcAft>
                <a:spcPct val="0"/>
              </a:spcAft>
            </a:pPr>
            <a:r>
              <a:rPr lang="en-US" altLang="en-US" sz="1600" dirty="0"/>
              <a:t>Default Body Interaction uses frictionless penalty contact. Friction can be enabled, but Body Interaction uses a simplified node-to-surface formulation, so dedicated Contact Regions are preferred when friction strongly influences behavior.</a:t>
            </a:r>
          </a:p>
          <a:p>
            <a:pPr eaLnBrk="0" fontAlgn="base" hangingPunct="0">
              <a:lnSpc>
                <a:spcPct val="150000"/>
              </a:lnSpc>
              <a:spcBef>
                <a:spcPct val="0"/>
              </a:spcBef>
              <a:spcAft>
                <a:spcPct val="0"/>
              </a:spcAft>
            </a:pPr>
            <a:r>
              <a:rPr lang="en-US" altLang="en-US" sz="1600" dirty="0"/>
              <a:t>Reinforcement contact is used in special cases like concrete or tire modeling, connecting line bodies (like rebar or cords) to solids. Line mesh should match the solid mesh size for accuracy.</a:t>
            </a:r>
          </a:p>
          <a:p>
            <a:pPr marL="0" marR="0" lvl="0" indent="0" algn="l" defTabSz="914400" rtl="0" eaLnBrk="0" fontAlgn="base" latinLnBrk="0" hangingPunct="0">
              <a:lnSpc>
                <a:spcPct val="150000"/>
              </a:lnSpc>
              <a:spcBef>
                <a:spcPct val="0"/>
              </a:spcBef>
              <a:spcAft>
                <a:spcPct val="0"/>
              </a:spcAft>
              <a:buClrTx/>
              <a:buSzTx/>
              <a:buFontTx/>
              <a:buChar char="•"/>
              <a:tabLst/>
            </a:pPr>
            <a:r>
              <a:rPr lang="en-US" altLang="en-US" sz="1600" b="1" dirty="0"/>
              <a:t>Bonded contact</a:t>
            </a:r>
            <a:r>
              <a:rPr lang="en-US" altLang="en-US" sz="1600" dirty="0"/>
              <a:t>, though listed, is </a:t>
            </a:r>
            <a:r>
              <a:rPr lang="en-US" altLang="en-US" sz="1600" b="1" dirty="0"/>
              <a:t>NOT supported </a:t>
            </a:r>
            <a:r>
              <a:rPr lang="en-US" altLang="en-US" sz="1600" dirty="0"/>
              <a:t>in Explicit Dynamics when using “Body Interaction” option.</a:t>
            </a:r>
          </a:p>
        </p:txBody>
      </p:sp>
      <p:pic>
        <p:nvPicPr>
          <p:cNvPr id="15" name="tube_crush_fine.avi">
            <a:hlinkClick r:id="" action="ppaction://media"/>
            <a:extLst>
              <a:ext uri="{FF2B5EF4-FFF2-40B4-BE49-F238E27FC236}">
                <a16:creationId xmlns:a16="http://schemas.microsoft.com/office/drawing/2014/main" id="{EFB2A2AD-6D72-E22B-EA42-AC1FD8CE2FFA}"/>
              </a:ext>
            </a:extLst>
          </p:cNvPr>
          <p:cNvPicPr>
            <a:picLocks noChangeAspect="1" noChangeArrowheads="1"/>
          </p:cNvPicPr>
          <p:nvPr>
            <a:videoFile r:link="rId3"/>
            <p:extLst>
              <p:ext uri="{DAA4B4D4-6D71-4841-9C94-3DE7FCFB9230}">
                <p14:media xmlns:p14="http://schemas.microsoft.com/office/powerpoint/2010/main" r:embed="rId2"/>
              </p:ext>
            </p:extLst>
          </p:nvPr>
        </p:nvPicPr>
        <p:blipFill>
          <a:blip r:embed="rId10" cstate="print"/>
          <a:srcRect r="12163"/>
          <a:stretch>
            <a:fillRect/>
          </a:stretch>
        </p:blipFill>
        <p:spPr bwMode="auto">
          <a:xfrm>
            <a:off x="8495592" y="2655099"/>
            <a:ext cx="2724152" cy="1577889"/>
          </a:xfrm>
          <a:prstGeom prst="rect">
            <a:avLst/>
          </a:prstGeom>
          <a:noFill/>
          <a:ln w="38100">
            <a:solidFill>
              <a:schemeClr val="tx1"/>
            </a:solidFill>
            <a:miter lim="800000"/>
            <a:headEnd/>
            <a:tailEnd/>
          </a:ln>
        </p:spPr>
      </p:pic>
      <p:pic>
        <p:nvPicPr>
          <p:cNvPr id="16" name="AircraftImpact.avi">
            <a:hlinkClick r:id="" action="ppaction://media"/>
            <a:extLst>
              <a:ext uri="{FF2B5EF4-FFF2-40B4-BE49-F238E27FC236}">
                <a16:creationId xmlns:a16="http://schemas.microsoft.com/office/drawing/2014/main" id="{47F24685-53D0-3E05-9FC7-378F95DBBD28}"/>
              </a:ext>
            </a:extLst>
          </p:cNvPr>
          <p:cNvPicPr>
            <a:picLocks noChangeAspect="1" noChangeArrowheads="1"/>
          </p:cNvPicPr>
          <p:nvPr>
            <a:videoFile r:link="rId5"/>
            <p:extLst>
              <p:ext uri="{DAA4B4D4-6D71-4841-9C94-3DE7FCFB9230}">
                <p14:media xmlns:p14="http://schemas.microsoft.com/office/powerpoint/2010/main" r:embed="rId4"/>
              </p:ext>
            </p:extLst>
          </p:nvPr>
        </p:nvPicPr>
        <p:blipFill>
          <a:blip r:embed="rId11" cstate="print"/>
          <a:srcRect t="7660"/>
          <a:stretch>
            <a:fillRect/>
          </a:stretch>
        </p:blipFill>
        <p:spPr bwMode="auto">
          <a:xfrm>
            <a:off x="8628945" y="368596"/>
            <a:ext cx="2420055" cy="1984243"/>
          </a:xfrm>
          <a:prstGeom prst="rect">
            <a:avLst/>
          </a:prstGeom>
          <a:noFill/>
          <a:ln w="38100">
            <a:solidFill>
              <a:schemeClr val="tx1"/>
            </a:solidFill>
            <a:miter lim="800000"/>
            <a:headEnd/>
            <a:tailEnd/>
          </a:ln>
        </p:spPr>
      </p:pic>
      <p:pic>
        <p:nvPicPr>
          <p:cNvPr id="19" name="drop_test_ConcreteBeam.avi">
            <a:hlinkClick r:id="" action="ppaction://media"/>
            <a:extLst>
              <a:ext uri="{FF2B5EF4-FFF2-40B4-BE49-F238E27FC236}">
                <a16:creationId xmlns:a16="http://schemas.microsoft.com/office/drawing/2014/main" id="{08C2D9DC-4A71-1274-CFB2-15E655E498A5}"/>
              </a:ext>
            </a:extLst>
          </p:cNvPr>
          <p:cNvPicPr>
            <a:picLocks noChangeAspect="1" noChangeArrowheads="1"/>
          </p:cNvPicPr>
          <p:nvPr>
            <a:videoFile r:link="rId7"/>
            <p:extLst>
              <p:ext uri="{DAA4B4D4-6D71-4841-9C94-3DE7FCFB9230}">
                <p14:media xmlns:p14="http://schemas.microsoft.com/office/powerpoint/2010/main" r:embed="rId6"/>
              </p:ext>
            </p:extLst>
          </p:nvPr>
        </p:nvPicPr>
        <p:blipFill>
          <a:blip r:embed="rId12" cstate="print"/>
          <a:srcRect t="11615"/>
          <a:stretch>
            <a:fillRect/>
          </a:stretch>
        </p:blipFill>
        <p:spPr bwMode="auto">
          <a:xfrm>
            <a:off x="8306983" y="4505162"/>
            <a:ext cx="3101369" cy="1577889"/>
          </a:xfrm>
          <a:prstGeom prst="rect">
            <a:avLst/>
          </a:prstGeom>
          <a:noFill/>
          <a:ln w="38100">
            <a:solidFill>
              <a:schemeClr val="tx1"/>
            </a:solidFill>
            <a:miter lim="800000"/>
            <a:headEnd/>
            <a:tailEnd/>
          </a:ln>
        </p:spPr>
      </p:pic>
      <p:sp>
        <p:nvSpPr>
          <p:cNvPr id="6" name="TextBox 5">
            <a:extLst>
              <a:ext uri="{FF2B5EF4-FFF2-40B4-BE49-F238E27FC236}">
                <a16:creationId xmlns:a16="http://schemas.microsoft.com/office/drawing/2014/main" id="{388A6B8C-6BC2-E3BD-86DA-0D95B4D68C44}"/>
              </a:ext>
            </a:extLst>
          </p:cNvPr>
          <p:cNvSpPr txBox="1"/>
          <p:nvPr/>
        </p:nvSpPr>
        <p:spPr>
          <a:xfrm>
            <a:off x="10058400" y="4475854"/>
            <a:ext cx="1447800" cy="338554"/>
          </a:xfrm>
          <a:prstGeom prst="rect">
            <a:avLst/>
          </a:prstGeom>
          <a:noFill/>
        </p:spPr>
        <p:txBody>
          <a:bodyPr wrap="square">
            <a:spAutoFit/>
          </a:bodyPr>
          <a:lstStyle/>
          <a:p>
            <a:r>
              <a:rPr lang="en-US" altLang="en-US" sz="1600" b="1">
                <a:highlight>
                  <a:srgbClr val="FFFF00"/>
                </a:highlight>
              </a:rPr>
              <a:t>Reinforcement</a:t>
            </a:r>
            <a:endParaRPr lang="en-US" sz="1600" b="1">
              <a:highlight>
                <a:srgbClr val="FFFF00"/>
              </a:highlight>
            </a:endParaRPr>
          </a:p>
        </p:txBody>
      </p:sp>
      <p:sp>
        <p:nvSpPr>
          <p:cNvPr id="7" name="TextBox 6">
            <a:extLst>
              <a:ext uri="{FF2B5EF4-FFF2-40B4-BE49-F238E27FC236}">
                <a16:creationId xmlns:a16="http://schemas.microsoft.com/office/drawing/2014/main" id="{E2FE4EDB-C54E-FF55-E8E9-54C83E7F5F7E}"/>
              </a:ext>
            </a:extLst>
          </p:cNvPr>
          <p:cNvSpPr txBox="1"/>
          <p:nvPr/>
        </p:nvSpPr>
        <p:spPr>
          <a:xfrm>
            <a:off x="10293219" y="2625013"/>
            <a:ext cx="1115133" cy="338554"/>
          </a:xfrm>
          <a:prstGeom prst="rect">
            <a:avLst/>
          </a:prstGeom>
          <a:noFill/>
        </p:spPr>
        <p:txBody>
          <a:bodyPr wrap="square">
            <a:spAutoFit/>
          </a:bodyPr>
          <a:lstStyle/>
          <a:p>
            <a:r>
              <a:rPr lang="en-US" altLang="en-US" sz="1600" b="1">
                <a:highlight>
                  <a:srgbClr val="FFFF00"/>
                </a:highlight>
              </a:rPr>
              <a:t>Frictional</a:t>
            </a:r>
            <a:endParaRPr lang="en-US" sz="1600" b="1">
              <a:highlight>
                <a:srgbClr val="FFFF00"/>
              </a:highlight>
            </a:endParaRPr>
          </a:p>
        </p:txBody>
      </p:sp>
      <p:sp>
        <p:nvSpPr>
          <p:cNvPr id="8" name="TextBox 7">
            <a:extLst>
              <a:ext uri="{FF2B5EF4-FFF2-40B4-BE49-F238E27FC236}">
                <a16:creationId xmlns:a16="http://schemas.microsoft.com/office/drawing/2014/main" id="{D3E86BD9-7F35-8FAA-D928-EC7B27AD648E}"/>
              </a:ext>
            </a:extLst>
          </p:cNvPr>
          <p:cNvSpPr txBox="1"/>
          <p:nvPr/>
        </p:nvSpPr>
        <p:spPr>
          <a:xfrm>
            <a:off x="8516107" y="368596"/>
            <a:ext cx="1115133" cy="338554"/>
          </a:xfrm>
          <a:prstGeom prst="rect">
            <a:avLst/>
          </a:prstGeom>
          <a:noFill/>
        </p:spPr>
        <p:txBody>
          <a:bodyPr wrap="square">
            <a:spAutoFit/>
          </a:bodyPr>
          <a:lstStyle/>
          <a:p>
            <a:r>
              <a:rPr lang="en-US" altLang="en-US" sz="1600" b="1">
                <a:highlight>
                  <a:srgbClr val="FFFF00"/>
                </a:highlight>
              </a:rPr>
              <a:t>Frictional</a:t>
            </a:r>
            <a:endParaRPr lang="en-US" sz="1600" b="1">
              <a:highlight>
                <a:srgbClr val="FFFF00"/>
              </a:highlight>
            </a:endParaRPr>
          </a:p>
        </p:txBody>
      </p:sp>
    </p:spTree>
    <p:custDataLst>
      <p:tags r:id="rId1"/>
    </p:custDataLst>
    <p:extLst>
      <p:ext uri="{BB962C8B-B14F-4D97-AF65-F5344CB8AC3E}">
        <p14:creationId xmlns:p14="http://schemas.microsoft.com/office/powerpoint/2010/main" val="34335726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00" fill="hold"/>
                                        <p:tgtEl>
                                          <p:spTgt spid="15"/>
                                        </p:tgtEl>
                                      </p:cBhvr>
                                    </p:cmd>
                                  </p:childTnLst>
                                </p:cTn>
                              </p:par>
                              <p:par>
                                <p:cTn id="7" presetID="1" presetClass="mediacall" presetSubtype="0" fill="hold" nodeType="withEffect">
                                  <p:stCondLst>
                                    <p:cond delay="0"/>
                                  </p:stCondLst>
                                  <p:childTnLst>
                                    <p:cmd type="call" cmd="playFrom(0.0)">
                                      <p:cBhvr>
                                        <p:cTn id="8" dur="2000" fill="hold"/>
                                        <p:tgtEl>
                                          <p:spTgt spid="16"/>
                                        </p:tgtEl>
                                      </p:cBhvr>
                                    </p:cmd>
                                  </p:childTnLst>
                                </p:cTn>
                              </p:par>
                              <p:par>
                                <p:cTn id="9" presetID="1" presetClass="mediacall" presetSubtype="0" fill="hold" nodeType="withEffect">
                                  <p:stCondLst>
                                    <p:cond delay="0"/>
                                  </p:stCondLst>
                                  <p:childTnLst>
                                    <p:cmd type="call" cmd="playFrom(0.0)">
                                      <p:cBhvr>
                                        <p:cTn id="10" dur="1399"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15"/>
                                        </p:tgtEl>
                                      </p:cBhvr>
                                    </p:cmd>
                                  </p:childTnLst>
                                </p:cTn>
                              </p:par>
                            </p:childTnLst>
                          </p:cTn>
                        </p:par>
                      </p:childTnLst>
                    </p:cTn>
                  </p:par>
                </p:childTnLst>
              </p:cTn>
              <p:nextCondLst>
                <p:cond evt="onClick" delay="0">
                  <p:tgtEl>
                    <p:spTgt spid="15"/>
                  </p:tgtEl>
                </p:cond>
              </p:nextCondLst>
            </p:seq>
            <p:video>
              <p:cMediaNode>
                <p:cTn id="16" repeatCount="indefinite" fill="hold" display="0">
                  <p:stCondLst>
                    <p:cond delay="indefinite"/>
                  </p:stCondLst>
                </p:cTn>
                <p:tgtEl>
                  <p:spTgt spid="15"/>
                </p:tgtEl>
              </p:cMediaNode>
            </p:video>
            <p:seq concurrent="1" nextAc="seek">
              <p:cTn id="17" restart="whenNotActive" fill="hold" evtFilter="cancelBubble" nodeType="interactiveSeq">
                <p:stCondLst>
                  <p:cond evt="onClick" delay="0">
                    <p:tgtEl>
                      <p:spTgt spid="16"/>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16"/>
                                        </p:tgtEl>
                                      </p:cBhvr>
                                    </p:cmd>
                                  </p:childTnLst>
                                </p:cTn>
                              </p:par>
                            </p:childTnLst>
                          </p:cTn>
                        </p:par>
                      </p:childTnLst>
                    </p:cTn>
                  </p:par>
                </p:childTnLst>
              </p:cTn>
              <p:nextCondLst>
                <p:cond evt="onClick" delay="0">
                  <p:tgtEl>
                    <p:spTgt spid="16"/>
                  </p:tgtEl>
                </p:cond>
              </p:nextCondLst>
            </p:seq>
            <p:video>
              <p:cMediaNode>
                <p:cTn id="22" repeatCount="indefinite" fill="hold" display="0">
                  <p:stCondLst>
                    <p:cond delay="indefinite"/>
                  </p:stCondLst>
                  <p:endCondLst>
                    <p:cond evt="onNext" delay="0">
                      <p:tgtEl>
                        <p:sldTgt/>
                      </p:tgtEl>
                    </p:cond>
                    <p:cond evt="onPrev" delay="0">
                      <p:tgtEl>
                        <p:sldTgt/>
                      </p:tgtEl>
                    </p:cond>
                  </p:endCondLst>
                </p:cTn>
                <p:tgtEl>
                  <p:spTgt spid="16"/>
                </p:tgtEl>
              </p:cMediaNode>
            </p:video>
            <p:video>
              <p:cMediaNode>
                <p:cTn id="23" repeatCount="indefinite" fill="hold" display="0">
                  <p:stCondLst>
                    <p:cond delay="indefinite"/>
                  </p:stCondLst>
                  <p:endCondLst>
                    <p:cond evt="onNext" delay="0">
                      <p:tgtEl>
                        <p:sldTgt/>
                      </p:tgtEl>
                    </p:cond>
                    <p:cond evt="onPrev" delay="0">
                      <p:tgtEl>
                        <p:sldTgt/>
                      </p:tgtEl>
                    </p:cond>
                  </p:endCondLst>
                </p:cTn>
                <p:tgtEl>
                  <p:spTgt spid="19"/>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DVSHAPEID" val="1JaDEoHMZnEku4OlbEAOpZ"/>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B88F6AC-9358-4D68-8AF4-C4E8744EBCA9}" vid="{47201CFC-2084-4466-97A6-29229AFCFAF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0f93453-228c-4c8e-9dc9-eac8a2519d5b" xsi:nil="true"/>
    <lcf76f155ced4ddcb4097134ff3c332f xmlns="aab3b8f5-059f-41b1-a657-0e14f2240fc4">
      <Terms xmlns="http://schemas.microsoft.com/office/infopath/2007/PartnerControls"/>
    </lcf76f155ced4ddcb4097134ff3c332f>
    <MediaLengthInSeconds xmlns="aab3b8f5-059f-41b1-a657-0e14f2240fc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C2EA8F301F6DD4EAF6CA49BB60B4AC2" ma:contentTypeVersion="13" ma:contentTypeDescription="Create a new document." ma:contentTypeScope="" ma:versionID="a6062deef695a818041f11e96fa2ed06">
  <xsd:schema xmlns:xsd="http://www.w3.org/2001/XMLSchema" xmlns:xs="http://www.w3.org/2001/XMLSchema" xmlns:p="http://schemas.microsoft.com/office/2006/metadata/properties" xmlns:ns2="aab3b8f5-059f-41b1-a657-0e14f2240fc4" xmlns:ns3="f0f93453-228c-4c8e-9dc9-eac8a2519d5b" targetNamespace="http://schemas.microsoft.com/office/2006/metadata/properties" ma:root="true" ma:fieldsID="9145cc087ac48fffbab0509fa7936608" ns2:_="" ns3:_="">
    <xsd:import namespace="aab3b8f5-059f-41b1-a657-0e14f2240fc4"/>
    <xsd:import namespace="f0f93453-228c-4c8e-9dc9-eac8a2519d5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BillingMetadata"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b3b8f5-059f-41b1-a657-0e14f2240f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BillingMetadata" ma:index="15" nillable="true" ma:displayName="MediaServiceBillingMetadata" ma:hidden="true" ma:internalName="MediaServiceBillingMetadata"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8c50269-1cd4-4ba9-9246-56d290a07fb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0f93453-228c-4c8e-9dc9-eac8a2519d5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1f01ea2-a2fc-4501-8b73-207bd7137293}" ma:internalName="TaxCatchAll" ma:showField="CatchAllData" ma:web="f0f93453-228c-4c8e-9dc9-eac8a2519d5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54582C-3F01-4F8D-9460-F0A670A527E2}">
  <ds:schemaRefs>
    <ds:schemaRef ds:uri="7f20fa63-e241-4761-94ba-32b364e68bb9"/>
    <ds:schemaRef ds:uri="ef833346-f83e-40f5-a0e1-5788cb23200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aab3b8f5-059f-41b1-a657-0e14f2240fc4"/>
    <ds:schemaRef ds:uri="f0f93453-228c-4c8e-9dc9-eac8a2519d5b"/>
    <ds:schemaRef ds:uri="d15887ca-1672-467e-a638-d6cb670d2f04"/>
  </ds:schemaRefs>
</ds:datastoreItem>
</file>

<file path=customXml/itemProps2.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3.xml><?xml version="1.0" encoding="utf-8"?>
<ds:datastoreItem xmlns:ds="http://schemas.openxmlformats.org/officeDocument/2006/customXml" ds:itemID="{30EA5A12-FF16-40FA-A522-3008D00C737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b3b8f5-059f-41b1-a657-0e14f2240fc4"/>
    <ds:schemaRef ds:uri="f0f93453-228c-4c8e-9dc9-eac8a2519d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4c6ce67-15b8-4eff-80e9-52da8be89706}" enabled="0" method="" siteId="{34c6ce67-15b8-4eff-80e9-52da8be89706}" removed="1"/>
  <clbl:label id="{c33c9f88-1eb7-4099-9700-16013fd9e8aa}" enabled="0" method="" siteId="{c33c9f88-1eb7-4099-9700-16013fd9e8aa}" removed="1"/>
</clbl:labelList>
</file>

<file path=docProps/app.xml><?xml version="1.0" encoding="utf-8"?>
<Properties xmlns="http://schemas.openxmlformats.org/officeDocument/2006/extended-properties" xmlns:vt="http://schemas.openxmlformats.org/officeDocument/2006/docPropsVTypes">
  <Template>2025 LSDYNA PPT Template</Template>
  <TotalTime>417</TotalTime>
  <Words>12769</Words>
  <Application>Microsoft Office PowerPoint</Application>
  <PresentationFormat>Widescreen</PresentationFormat>
  <Paragraphs>1177</Paragraphs>
  <Slides>68</Slides>
  <Notes>41</Notes>
  <HiddenSlides>0</HiddenSlides>
  <MMClips>9</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68</vt:i4>
      </vt:variant>
    </vt:vector>
  </HeadingPairs>
  <TitlesOfParts>
    <vt:vector size="77" baseType="lpstr">
      <vt:lpstr>Cambria Math</vt:lpstr>
      <vt:lpstr>Calibri</vt:lpstr>
      <vt:lpstr>Courier New</vt:lpstr>
      <vt:lpstr>Arial</vt:lpstr>
      <vt:lpstr>Wingdings</vt:lpstr>
      <vt:lpstr>Times New Roman</vt:lpstr>
      <vt:lpstr>1_Ansys - Slide Master</vt:lpstr>
      <vt:lpstr>Formel</vt:lpstr>
      <vt:lpstr>Equation</vt:lpstr>
      <vt:lpstr>PowerPoint Presentation</vt:lpstr>
      <vt:lpstr>Learning objectives for this Lecture Unit</vt:lpstr>
      <vt:lpstr>Outline of Lecture Unit</vt:lpstr>
      <vt:lpstr>Contact Modeling in Ansys LS-DYNA in Ansys Workbench</vt:lpstr>
      <vt:lpstr>Relevance of Contacts for Impact Simulation</vt:lpstr>
      <vt:lpstr>Penalty Stiffness and Contact Search</vt:lpstr>
      <vt:lpstr>Types of Connections</vt:lpstr>
      <vt:lpstr>Main Types of Connections: Body Interaction and Contact</vt:lpstr>
      <vt:lpstr>Body Interaction</vt:lpstr>
      <vt:lpstr>Contact</vt:lpstr>
      <vt:lpstr>Contact</vt:lpstr>
      <vt:lpstr>Main Contact Types: Frictional Contact</vt:lpstr>
      <vt:lpstr>Main Contact Types: Bonded Contact</vt:lpstr>
      <vt:lpstr>Contact Types, Applications and Formulations </vt:lpstr>
      <vt:lpstr>Example: Rigid Ball Hitting an Aluminum Thin Plate</vt:lpstr>
      <vt:lpstr>Problem Description - Normal Impact</vt:lpstr>
      <vt:lpstr>Connection: Body Interaction (Normal Impact)</vt:lpstr>
      <vt:lpstr>Results Interpretation </vt:lpstr>
      <vt:lpstr>Answers: Body Interaction (Normal Impact)</vt:lpstr>
      <vt:lpstr>Connection: Contact</vt:lpstr>
      <vt:lpstr>Answers -  Contact (Normal Impact)</vt:lpstr>
      <vt:lpstr>Practice: Rigid Ball Hitting a Steel Thin Plate – Oblique Impact</vt:lpstr>
      <vt:lpstr>Exercise: Rigid Ball Hitting a Steel Thin Plate – Oblique Impact</vt:lpstr>
      <vt:lpstr>Answers – Contact and Body Interaction (Oblique Impact)</vt:lpstr>
      <vt:lpstr>Contact Properties</vt:lpstr>
      <vt:lpstr>Contact Properties</vt:lpstr>
      <vt:lpstr>Contact Properties (Body Interactions)</vt:lpstr>
      <vt:lpstr>Contact Properties (Frictional Contact)</vt:lpstr>
      <vt:lpstr>Contact Properties (Frictional Contact)</vt:lpstr>
      <vt:lpstr>Example: Contact Properties (Eroding)</vt:lpstr>
      <vt:lpstr>Contact Results Output</vt:lpstr>
      <vt:lpstr>Exercise: Plotting Contact Forces for Ball Hitting Plate</vt:lpstr>
      <vt:lpstr>Exercise: Contact Force Plots – Possible Answer</vt:lpstr>
      <vt:lpstr>Exercise: Contact Force Plots – Possible Answer</vt:lpstr>
      <vt:lpstr>Contact Analysis Best Practices</vt:lpstr>
      <vt:lpstr>Contact Analysis Best Practices</vt:lpstr>
      <vt:lpstr>Contacts Quiz</vt:lpstr>
      <vt:lpstr>Postprocessing Results in Ansys Mechanical Software</vt:lpstr>
      <vt:lpstr>Visualizing Results</vt:lpstr>
      <vt:lpstr>Postprocessing Ansys LS-DYNA results in Ansys Mechanical software (1)</vt:lpstr>
      <vt:lpstr>Postprocessing Ansys LS-DYNA results in Ansys Mechanical software (2)</vt:lpstr>
      <vt:lpstr>Postprocessing Ansys LS-DYNA results in Ansys Mechanical software (3)</vt:lpstr>
      <vt:lpstr>Postprocessing Ansys LS-DYNA results in Ansys Mechanical software (4)</vt:lpstr>
      <vt:lpstr>Postprocessing Ansys LS-DYNA results in Ansys Mechanical software (5)</vt:lpstr>
      <vt:lpstr>Postprocessing Ansys LS-DYNA results in Ansys Mechanical software (6)</vt:lpstr>
      <vt:lpstr>Animation of State Variables</vt:lpstr>
      <vt:lpstr>Summary</vt:lpstr>
      <vt:lpstr>Quasi-Static Analysis</vt:lpstr>
      <vt:lpstr>Quasi-static Analysis</vt:lpstr>
      <vt:lpstr>Quasi-static Analysis</vt:lpstr>
      <vt:lpstr>Verification of quasi-static analysis</vt:lpstr>
      <vt:lpstr>Kinetic to Internal energy Ratio</vt:lpstr>
      <vt:lpstr>Equilibrium of Applied load &amp; Reaction forces</vt:lpstr>
      <vt:lpstr>Verifying Quasi-static Analysis: 3-point bending example</vt:lpstr>
      <vt:lpstr>Sheet Metal Punching Example</vt:lpstr>
      <vt:lpstr>Best Practices for Explicit Analysis in Quasi-Static Problems</vt:lpstr>
      <vt:lpstr>Quasi-Static Example</vt:lpstr>
      <vt:lpstr>Problem Description</vt:lpstr>
      <vt:lpstr>Simulation Set-up</vt:lpstr>
      <vt:lpstr>Graphing Results</vt:lpstr>
      <vt:lpstr>Exercise</vt:lpstr>
      <vt:lpstr>Velocity Profiles for Different Scenarios</vt:lpstr>
      <vt:lpstr>Sample Results - Contact Force Equilibrium &amp; Energy Ratios</vt:lpstr>
      <vt:lpstr>Sample Results - Stress &amp; Strain Contours</vt:lpstr>
      <vt:lpstr>Quasi Static Analysis Quiz</vt:lpstr>
      <vt:lpstr>Ansys Education Resources Feedback Survey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Hesam Moghaddam</dc:creator>
  <cp:lastModifiedBy>Kaitlin Tyler</cp:lastModifiedBy>
  <cp:revision>3</cp:revision>
  <dcterms:created xsi:type="dcterms:W3CDTF">2025-03-13T21:17:18Z</dcterms:created>
  <dcterms:modified xsi:type="dcterms:W3CDTF">2026-08-04T14:05:10Z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0x010100AC2EA8F301F6DD4EAF6CA49BB60B4AC2</vt:lpwstr>
  </property>
  <property fmtid="{D5CDD505-2E9C-101B-9397-08002B2CF9AE}" pid="3" name="MediaServiceImageTags">
    <vt:lpwstr/>
  </property>
  <property fmtid="{D5CDD505-2E9C-101B-9397-08002B2CF9AE}" pid="4" name="Order">
    <vt:lpwstr>655200.000000000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